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78" r:id="rId12"/>
    <p:sldId id="279" r:id="rId13"/>
    <p:sldId id="282" r:id="rId14"/>
  </p:sldIdLst>
  <p:sldSz cx="9144000" cy="6858000" type="screen4x3"/>
  <p:notesSz cx="69469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79" autoAdjust="0"/>
  </p:normalViewPr>
  <p:slideViewPr>
    <p:cSldViewPr>
      <p:cViewPr>
        <p:scale>
          <a:sx n="62" d="100"/>
          <a:sy n="62" d="100"/>
        </p:scale>
        <p:origin x="-1596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F4FC5A7B-387B-4086-A8E9-0614B60027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12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410075"/>
            <a:ext cx="50958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D8F0D791-D2F7-453D-92A9-567958C184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3953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F0D791-D2F7-453D-92A9-567958C18473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526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2438400" y="2133600"/>
            <a:ext cx="5562600" cy="1774825"/>
          </a:xfrm>
        </p:spPr>
        <p:txBody>
          <a:bodyPr/>
          <a:lstStyle>
            <a:lvl1pPr>
              <a:lnSpc>
                <a:spcPct val="100000"/>
              </a:lnSpc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38400" y="3962400"/>
            <a:ext cx="5562600" cy="990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841101-0D78-49FC-B331-0B6ED04777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F8F40-FB46-469D-8B1F-3F89279A76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53250" y="274638"/>
            <a:ext cx="1962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274638"/>
            <a:ext cx="57340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0706F-CD35-4270-996A-C732013079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1CAC2-04DA-4CA9-9784-7F3BE49306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4B376-8660-41B0-9993-BD3CEAE96C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DFD3E-677B-42E4-BDBA-6FDF6ED38E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D413E-0805-4AB5-A697-C51AA70981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04B57-0BE4-421B-879A-EE17EF0BC3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D082B-959F-4959-AD75-AC323980A8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C16A1-F1EC-4D4B-9C9E-BF15030258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34C84-AAED-4378-B4C4-91C88EFADF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D7E8F-604D-4B25-AD4B-101D8AD875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274638"/>
            <a:ext cx="7848600" cy="11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00200"/>
            <a:ext cx="7315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2286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 b="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400800"/>
            <a:ext cx="4876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200" b="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400800"/>
            <a:ext cx="1295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 b="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E88EA4B6-3D23-459D-B71E-A845F0A666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</p:sldLayoutIdLst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6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24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16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proza.ru/pics/2010/11/21/1161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hyperlink" Target="http://kratkoe-soderzhanie.ru/images/kafka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images.yandex.ua/yandsearch?img_url=cs6004.userapi.com/u110067775/-14/x_1e9dbe22.jpg&amp;iorient=&amp;icolor=&amp;site=&amp;text=%D1%82%D0%B5%D0%BC%D0%BD%D0%B0%D1%8F%20%D1%83%D0%BB%D0%B8%D1%86%D0%B0&amp;wp=&amp;pos=14&amp;isize=&amp;type=&amp;recent=&amp;rpt=simage&amp;itype=&amp;nojs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earth-photography.com/photos/Countries/Italy/Italy_Venice_Dark_Street.jpg" TargetMode="Externa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earth-photography.com/photos/Countries/Italy/Italy_Venice_Dark_Street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31.jpeg"/><Relationship Id="rId2" Type="http://schemas.openxmlformats.org/officeDocument/2006/relationships/hyperlink" Target="http://www.earth-photography.com/photos/Countries/Italy/Italy_Venice_Dark_Street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4%D0%B0%D0%B9%D0%BB:Kafka_statue_Prague.jpg" TargetMode="External"/><Relationship Id="rId5" Type="http://schemas.openxmlformats.org/officeDocument/2006/relationships/image" Target="../media/image30.jpeg"/><Relationship Id="rId4" Type="http://schemas.openxmlformats.org/officeDocument/2006/relationships/hyperlink" Target="//upload.wikimedia.org/wikipedia/commons/7/78/Franz_Kafka_Museum_Prague.jp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://www.proza.ru/pics/2010/11/21/1161.jpg" TargetMode="External"/><Relationship Id="rId7" Type="http://schemas.openxmlformats.org/officeDocument/2006/relationships/hyperlink" Target="http://upload.wikimedia.org/wikipedia/commons/thumb/9/93/Kafka1906.jpg/377px-Kafka1906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://www.zoda.gov.ua/images/article/1/000002/2207/knigi.jpg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earth-photography.com/photos/Countries/Italy/Italy_Venice_Dark_Street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4%D0%B0%D0%B9%D0%BB:%D0%9A%D0%B0%D1%84%D0%BA%D0%B0_%D0%B2_1_%D1%80%D1%96%D0%BA.jpg" TargetMode="External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hyperlink" Target="http://www.territa.ru/_ph/644/2/67305001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://uk.wikipedia.org/wiki/%D0%A4%D0%B0%D0%B9%D0%BB:Praha,_Star%C3%A9_M%C4%9Bsto,_N%C3%A1m%C4%9Bst%C3%AD_Franze_Kafky,_Kafk%C5%AFv_d%C5%AFm.jpg" TargetMode="External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://uk.wikipedia.org/wiki/%D0%A4%D0%B0%D0%B9%D0%BB:%D0%A1%D0%B5%D1%81%D1%82%D1%80%D0%B8_%D0%A4.%D0%9A%D0%B0%D1%84%D0%BA%D0%B8.p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desktopwallpapers.org.ua/pic/201112/1024x600/desktopwallpapers.org.ua-1036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images.yandex.ua/yandsearch?img_url=wallpaper.goodfon.ru/image/89819-1152x864.jpg&amp;iorient=&amp;nojs=1&amp;icolor=&amp;site=&amp;text=%D1%87%D0%B5%D1%80%D0%BD%D0%B0%D1%8F%20%D1%83%D0%BB%D0%B8%D1%86%D0%B0&amp;wp=&amp;pos=15&amp;isize=&amp;type=&amp;recent=&amp;rpt=simage&amp;itype=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earth-photography.com/photos/Countries/Italy/Italy_Venice_Dark_Street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2" Type="http://schemas.openxmlformats.org/officeDocument/2006/relationships/hyperlink" Target="http://images.yandex.ua/yandsearch?img_url=img-fotki.yandex.ru/get/53/shiny84.13/0_41931_a1495096_XL&amp;iorient=&amp;tld=ua&amp;icolor=&amp;p=1&amp;site=&amp;text=%D0%BA%D0%B0%D1%80%D1%82%D0%B8%D0%BD%D0%BA%D0%B8%20%D1%81%D0%BE%D0%BB%D0%BD%D0%B5%D1%87%D0%BD%D0%B0%D1%8F%20%D1%83%D0%BB%D0%B8%D1%86%D0%B0&amp;wp=&amp;pos=45&amp;recent=&amp;type=&amp;isize=&amp;rpt=simage&amp;itype=&amp;nojs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ua/yandsearch?text=%D0%BC%D0%B0%D0%BA%D1%81%20%D0%B1%D1%80%D0%BE%D0%B4&amp;noreask=1&amp;img_url=www.world-art.ru/img/people/40000/30838.jpg&amp;pos=4&amp;rpt=simage&amp;lr=965&amp;nojs=1" TargetMode="External"/><Relationship Id="rId5" Type="http://schemas.openxmlformats.org/officeDocument/2006/relationships/image" Target="../media/image24.jpeg"/><Relationship Id="rId4" Type="http://schemas.openxmlformats.org/officeDocument/2006/relationships/hyperlink" Target="http://images.yandex.ua/yandsearch?text=%D0%BC%D0%B0%D0%BA%D1%81%20%D0%B1%D1%80%D0%BE%D0%B4&amp;noreask=1&amp;img_url=www.lechaim.ru/ARHIV/192/kakis.files/image002.jpg&amp;pos=0&amp;rpt=simage&amp;lr=965&amp;nojs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http://www.proza.ru/pics/2010/11/21/1161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/>
          <a:srcRect b="4001"/>
          <a:stretch/>
        </p:blipFill>
        <p:spPr bwMode="auto">
          <a:xfrm>
            <a:off x="-22528" y="0"/>
            <a:ext cx="9289588" cy="7132320"/>
          </a:xfrm>
          <a:prstGeom prst="rect">
            <a:avLst/>
          </a:prstGeom>
          <a:noFill/>
        </p:spPr>
      </p:pic>
      <p:sp>
        <p:nvSpPr>
          <p:cNvPr id="307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071770" y="3429000"/>
            <a:ext cx="6072230" cy="846155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07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4429124" y="4500570"/>
            <a:ext cx="3786214" cy="990600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Смысл жизни в том, что она имеет свой конец.</a:t>
            </a:r>
          </a:p>
          <a:p>
            <a:r>
              <a:rPr lang="ru-RU" dirty="0" smtClean="0">
                <a:latin typeface="Monotype Corsiva" pitchFamily="66" charset="0"/>
              </a:rPr>
              <a:t>                             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Ф.Кафка</a:t>
            </a:r>
          </a:p>
          <a:p>
            <a:endParaRPr lang="ru-RU" dirty="0" smtClean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3077" name="Picture 5" descr="http://kratkoe-soderzhanie.ru/images/kafka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1500174"/>
            <a:ext cx="3753741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714744" y="35716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800" dirty="0">
                <a:solidFill>
                  <a:schemeClr val="tx1">
                    <a:lumMod val="95000"/>
                  </a:schemeClr>
                </a:solidFill>
                <a:latin typeface="Constantia" pitchFamily="18" charset="0"/>
              </a:rPr>
              <a:t>Франц Кафка</a:t>
            </a:r>
            <a:br>
              <a:rPr lang="ru-RU" sz="4800" dirty="0">
                <a:solidFill>
                  <a:schemeClr val="tx1">
                    <a:lumMod val="95000"/>
                  </a:schemeClr>
                </a:solidFill>
                <a:latin typeface="Constantia" pitchFamily="18" charset="0"/>
              </a:rPr>
            </a:br>
            <a:r>
              <a:rPr lang="ru-RU" sz="4800" dirty="0">
                <a:solidFill>
                  <a:schemeClr val="tx1">
                    <a:lumMod val="95000"/>
                  </a:schemeClr>
                </a:solidFill>
                <a:latin typeface="Constantia" pitchFamily="18" charset="0"/>
              </a:rPr>
              <a:t>(1883 - 1924)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im4-tub-ua.yandex.net/i?id=343257666-36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69264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642918"/>
            <a:ext cx="4572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buNone/>
              <a:defRPr/>
            </a:pPr>
            <a:r>
              <a:rPr lang="ru-RU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Ф.Кафка </a:t>
            </a:r>
            <a:r>
              <a:rPr lang="ru-RU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працював</a:t>
            </a:r>
            <a:r>
              <a:rPr lang="ru-RU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чиновником в страховому </a:t>
            </a:r>
            <a:r>
              <a:rPr lang="ru-RU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відомстві</a:t>
            </a:r>
            <a:r>
              <a:rPr lang="ru-RU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до </a:t>
            </a:r>
            <a:r>
              <a:rPr lang="ru-RU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пенсії</a:t>
            </a:r>
            <a:r>
              <a:rPr lang="ru-RU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 (1922 р.)                                                  Робота для </a:t>
            </a:r>
            <a:r>
              <a:rPr lang="ru-RU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письменника</a:t>
            </a:r>
            <a:r>
              <a:rPr lang="ru-RU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була</a:t>
            </a:r>
            <a:r>
              <a:rPr lang="ru-RU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заняттям</a:t>
            </a:r>
            <a:r>
              <a:rPr lang="ru-RU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другорядним</a:t>
            </a:r>
            <a:r>
              <a:rPr lang="ru-RU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та </a:t>
            </a:r>
            <a:r>
              <a:rPr lang="ru-RU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обтяжливим</a:t>
            </a:r>
            <a:r>
              <a:rPr lang="ru-RU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.  На </a:t>
            </a:r>
            <a:r>
              <a:rPr lang="ru-RU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першому</a:t>
            </a:r>
            <a:r>
              <a:rPr lang="ru-RU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ж </a:t>
            </a:r>
            <a:r>
              <a:rPr lang="ru-RU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плані</a:t>
            </a:r>
            <a:r>
              <a:rPr lang="ru-RU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завжди</a:t>
            </a:r>
            <a:r>
              <a:rPr lang="ru-RU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була</a:t>
            </a:r>
            <a:r>
              <a:rPr lang="ru-RU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література</a:t>
            </a:r>
            <a:r>
              <a:rPr lang="uk-UA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. </a:t>
            </a:r>
          </a:p>
          <a:p>
            <a:pPr marL="0" indent="0" algn="ctr" eaLnBrk="1" hangingPunct="1">
              <a:buNone/>
              <a:defRPr/>
            </a:pPr>
            <a:r>
              <a:rPr lang="ru-RU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У 1917 р. </a:t>
            </a:r>
            <a:r>
              <a:rPr lang="ru-RU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після</a:t>
            </a:r>
            <a:r>
              <a:rPr lang="ru-RU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легеневого</a:t>
            </a:r>
            <a:r>
              <a:rPr lang="ru-RU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крововиливу</a:t>
            </a:r>
            <a:r>
              <a:rPr lang="ru-RU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 у </a:t>
            </a:r>
            <a:r>
              <a:rPr lang="ru-RU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нього</a:t>
            </a:r>
            <a:r>
              <a:rPr lang="ru-RU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розвився</a:t>
            </a:r>
            <a:r>
              <a:rPr lang="ru-RU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туберкульоз</a:t>
            </a:r>
            <a:r>
              <a:rPr lang="ru-RU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від</a:t>
            </a:r>
            <a:r>
              <a:rPr lang="ru-RU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якого</a:t>
            </a:r>
            <a:r>
              <a:rPr lang="ru-RU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письменник</a:t>
            </a:r>
            <a:r>
              <a:rPr lang="ru-RU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помер   3 </a:t>
            </a:r>
            <a:r>
              <a:rPr lang="ru-RU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червня</a:t>
            </a:r>
            <a:r>
              <a:rPr lang="ru-RU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1924 року в </a:t>
            </a:r>
            <a:r>
              <a:rPr lang="ru-RU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санаторії</a:t>
            </a:r>
            <a:r>
              <a:rPr lang="ru-RU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під</a:t>
            </a:r>
            <a:r>
              <a:rPr lang="ru-RU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Віднем</a:t>
            </a:r>
            <a:r>
              <a:rPr lang="ru-RU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.</a:t>
            </a:r>
          </a:p>
        </p:txBody>
      </p:sp>
      <p:pic>
        <p:nvPicPr>
          <p:cNvPr id="5" name="Picture 2" descr="D:\Мои Документы\11 клас\кафка\Могила писателя на Новом еврейском кладбище в Праге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286380" y="500042"/>
            <a:ext cx="3625452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http://www.earth-photography.com/photos/Countries/Italy/Italy_Venice_Dark_Street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82418"/>
            <a:ext cx="9144000" cy="6940418"/>
          </a:xfrm>
          <a:prstGeom prst="rect">
            <a:avLst/>
          </a:prstGeom>
          <a:noFill/>
        </p:spPr>
      </p:pic>
      <p:sp>
        <p:nvSpPr>
          <p:cNvPr id="5" name="WordArt 4" descr="малевич Супрематизм (1916-1917)"/>
          <p:cNvSpPr>
            <a:spLocks noChangeArrowheads="1" noChangeShapeType="1" noTextEdit="1"/>
          </p:cNvSpPr>
          <p:nvPr/>
        </p:nvSpPr>
        <p:spPr bwMode="auto">
          <a:xfrm>
            <a:off x="2500298" y="3286124"/>
            <a:ext cx="3429000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К</a:t>
            </a:r>
            <a:r>
              <a:rPr lang="ru-RU" sz="3600" kern="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афка</a:t>
            </a:r>
            <a:endParaRPr lang="ru-RU" sz="3600" kern="1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6" name="WordArt 4" descr="малевич Супрематизм (1916-1917)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2357438" y="785813"/>
            <a:ext cx="3857625" cy="785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46"/>
              </a:avLst>
            </a:prstTxWarp>
          </a:bodyPr>
          <a:lstStyle/>
          <a:p>
            <a:pPr algn="ctr"/>
            <a:r>
              <a:rPr lang="ru-RU" sz="3600" kern="1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Uk_Arbat" pitchFamily="2" charset="0"/>
              </a:rPr>
              <a:t>модернізм</a:t>
            </a:r>
            <a:endParaRPr lang="ru-RU" sz="3600" kern="1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Uk_Arbat" pitchFamily="2" charset="0"/>
            </a:endParaRPr>
          </a:p>
        </p:txBody>
      </p:sp>
      <p:sp>
        <p:nvSpPr>
          <p:cNvPr id="7" name="WordArt 4" descr="малевич Супрематизм (1916-1917)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357158" y="2357430"/>
            <a:ext cx="3302955" cy="785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30"/>
              </a:avLst>
            </a:prstTxWarp>
          </a:bodyPr>
          <a:lstStyle/>
          <a:p>
            <a:pPr algn="ctr"/>
            <a:r>
              <a:rPr lang="ru-RU" sz="3600" kern="1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Uk_Arbat" pitchFamily="2" charset="0"/>
              </a:rPr>
              <a:t>сюрреалізм</a:t>
            </a:r>
            <a:endParaRPr lang="ru-RU" sz="3600" kern="1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Uk_Arbat" pitchFamily="2" charset="0"/>
            </a:endParaRPr>
          </a:p>
        </p:txBody>
      </p:sp>
      <p:sp>
        <p:nvSpPr>
          <p:cNvPr id="8" name="WordArt 4" descr="малевич Супрематизм (1916-1917)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5286375" y="2214554"/>
            <a:ext cx="3857625" cy="785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78"/>
              </a:avLst>
            </a:prstTxWarp>
          </a:bodyPr>
          <a:lstStyle/>
          <a:p>
            <a:pPr algn="ctr"/>
            <a:r>
              <a:rPr lang="ru-RU" sz="3600" kern="1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Uk_Arbat" pitchFamily="2" charset="0"/>
              </a:rPr>
              <a:t>експресіонізм</a:t>
            </a:r>
            <a:endParaRPr lang="ru-RU" sz="3600" kern="1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Uk_Arbat" pitchFamily="2" charset="0"/>
            </a:endParaRPr>
          </a:p>
        </p:txBody>
      </p:sp>
      <p:sp>
        <p:nvSpPr>
          <p:cNvPr id="9" name="WordArt 4" descr="малевич Супрематизм (1916-1917)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2000250" y="5085184"/>
            <a:ext cx="4876006" cy="6298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00"/>
              </a:avLst>
            </a:prstTxWarp>
          </a:bodyPr>
          <a:lstStyle/>
          <a:p>
            <a:pPr algn="ctr"/>
            <a:r>
              <a:rPr lang="ru-RU" sz="3600" kern="1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Uk_Arbat" pitchFamily="2" charset="0"/>
              </a:rPr>
              <a:t>екзистенціалізм</a:t>
            </a:r>
            <a:endParaRPr lang="ru-RU" sz="3600" kern="1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Uk_Arbat" pitchFamily="2" charset="0"/>
            </a:endParaRPr>
          </a:p>
        </p:txBody>
      </p:sp>
      <p:sp>
        <p:nvSpPr>
          <p:cNvPr id="10" name="WordArt 4" descr="малевич Супрематизм (1916-1917)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2214563" y="6000750"/>
            <a:ext cx="4572000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685"/>
              </a:avLst>
            </a:prstTxWarp>
          </a:bodyPr>
          <a:lstStyle/>
          <a:p>
            <a:pPr algn="ctr"/>
            <a:r>
              <a:rPr lang="ru-RU" sz="3600" b="1" kern="10" dirty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5159970" algn="ctr" rotWithShape="0">
                    <a:srgbClr val="FF0000">
                      <a:alpha val="79999"/>
                    </a:srgbClr>
                  </a:outerShdw>
                </a:effectLst>
                <a:latin typeface="Adventure"/>
              </a:rPr>
              <a:t>“</a:t>
            </a:r>
            <a:r>
              <a:rPr lang="ru-RU" sz="3600" b="1" kern="10" dirty="0" err="1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5159970" algn="ctr" rotWithShape="0">
                    <a:srgbClr val="FF0000">
                      <a:alpha val="79999"/>
                    </a:srgbClr>
                  </a:outerShdw>
                </a:effectLst>
                <a:latin typeface="Adventure"/>
              </a:rPr>
              <a:t>кафкіанізм</a:t>
            </a:r>
            <a:r>
              <a:rPr lang="ru-RU" sz="3600" b="1" kern="10" dirty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5159970" algn="ctr" rotWithShape="0">
                    <a:srgbClr val="FF0000">
                      <a:alpha val="79999"/>
                    </a:srgbClr>
                  </a:outerShdw>
                </a:effectLst>
                <a:latin typeface="Adventure"/>
              </a:rPr>
              <a:t>”</a:t>
            </a:r>
          </a:p>
        </p:txBody>
      </p:sp>
      <p:sp>
        <p:nvSpPr>
          <p:cNvPr id="16" name="Выгнутая влево стрелка 15"/>
          <p:cNvSpPr/>
          <p:nvPr/>
        </p:nvSpPr>
        <p:spPr>
          <a:xfrm rot="2587237">
            <a:off x="1111250" y="92075"/>
            <a:ext cx="817563" cy="2462213"/>
          </a:xfrm>
          <a:prstGeom prst="curv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лево стрелка 18"/>
          <p:cNvSpPr/>
          <p:nvPr/>
        </p:nvSpPr>
        <p:spPr>
          <a:xfrm rot="18697590" flipH="1">
            <a:off x="6569075" y="-107950"/>
            <a:ext cx="817563" cy="2462213"/>
          </a:xfrm>
          <a:prstGeom prst="curv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Двойная стрелка вверх/вниз 19"/>
          <p:cNvSpPr/>
          <p:nvPr/>
        </p:nvSpPr>
        <p:spPr>
          <a:xfrm>
            <a:off x="3786188" y="1857364"/>
            <a:ext cx="642936" cy="1143011"/>
          </a:xfrm>
          <a:prstGeom prst="up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Двойная стрелка вверх/вниз 20">
            <a:hlinkClick r:id="" action="ppaction://noaction"/>
          </p:cNvPr>
          <p:cNvSpPr/>
          <p:nvPr/>
        </p:nvSpPr>
        <p:spPr>
          <a:xfrm rot="15180431">
            <a:off x="6042819" y="2928144"/>
            <a:ext cx="544512" cy="939800"/>
          </a:xfrm>
          <a:prstGeom prst="up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Двойная стрелка вверх/вниз 21"/>
          <p:cNvSpPr/>
          <p:nvPr/>
        </p:nvSpPr>
        <p:spPr>
          <a:xfrm rot="18372814">
            <a:off x="1696120" y="3028390"/>
            <a:ext cx="546100" cy="939800"/>
          </a:xfrm>
          <a:prstGeom prst="up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Двойная стрелка вверх/вниз 22"/>
          <p:cNvSpPr/>
          <p:nvPr/>
        </p:nvSpPr>
        <p:spPr>
          <a:xfrm>
            <a:off x="4092322" y="4296077"/>
            <a:ext cx="428625" cy="857250"/>
          </a:xfrm>
          <a:prstGeom prst="up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Правая фигурная скобка 23"/>
          <p:cNvSpPr/>
          <p:nvPr/>
        </p:nvSpPr>
        <p:spPr>
          <a:xfrm rot="5400000">
            <a:off x="4107656" y="2464594"/>
            <a:ext cx="785813" cy="6715125"/>
          </a:xfrm>
          <a:prstGeom prst="rightBrace">
            <a:avLst>
              <a:gd name="adj1" fmla="val 63471"/>
              <a:gd name="adj2" fmla="val 50000"/>
            </a:avLst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earth-photography.com/photos/Countries/Italy/Italy_Venice_Dark_Street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82418"/>
            <a:ext cx="9144000" cy="6940418"/>
          </a:xfrm>
          <a:prstGeom prst="rect">
            <a:avLst/>
          </a:prstGeom>
          <a:noFill/>
        </p:spPr>
      </p:pic>
      <p:pic>
        <p:nvPicPr>
          <p:cNvPr id="6146" name="Picture 2" descr="H:\Мои Документы\11 клас\кафка\картинки\kafka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3714752"/>
            <a:ext cx="2324388" cy="2786082"/>
          </a:xfrm>
          <a:prstGeom prst="rect">
            <a:avLst/>
          </a:prstGeom>
          <a:noFill/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00034" y="285728"/>
            <a:ext cx="5072098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3300"/>
            </a:outerShdw>
          </a:effec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uk-UA" sz="2400" b="0" u="sng" kern="0" dirty="0" err="1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Кафкіанізм</a:t>
            </a:r>
            <a:r>
              <a:rPr lang="uk-UA" sz="2400" b="0" kern="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- поєднання буденного і фантастичного, трагічного та іронічного, абсурдного і закономірного. Все, що відбувається у </a:t>
            </a:r>
            <a:r>
              <a:rPr lang="uk-UA" sz="2400" b="0" kern="0" dirty="0" err="1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кафкіанському</a:t>
            </a:r>
            <a:r>
              <a:rPr lang="uk-UA" sz="2400" b="0" kern="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світі не має логічного пояснення, але дає можливість відчути порушення духовних зв’язків: руйнацію моралі, поширення суспільного хаосу в світі.</a:t>
            </a:r>
            <a:r>
              <a:rPr lang="ru-RU" sz="2400" b="0" kern="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</a:t>
            </a:r>
          </a:p>
        </p:txBody>
      </p:sp>
      <p:pic>
        <p:nvPicPr>
          <p:cNvPr id="36870" name="Picture 2" descr="D:\Мои Документы\11 клас\кафка\kafka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500694" y="642918"/>
            <a:ext cx="3127825" cy="3857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  <p:sp>
        <p:nvSpPr>
          <p:cNvPr id="8" name="Прямоугольник 8"/>
          <p:cNvSpPr>
            <a:spLocks noChangeArrowheads="1"/>
          </p:cNvSpPr>
          <p:nvPr/>
        </p:nvSpPr>
        <p:spPr bwMode="auto">
          <a:xfrm>
            <a:off x="3643306" y="4929198"/>
            <a:ext cx="507209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«Я не пишу нічого такого, що абсолютно не мало б ніякого відношення до мене» </a:t>
            </a:r>
            <a:endParaRPr lang="ru-RU" sz="28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www.earth-photography.com/photos/Countries/Italy/Italy_Venice_Dark_Street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82418"/>
            <a:ext cx="9144000" cy="6940418"/>
          </a:xfrm>
          <a:prstGeom prst="rect">
            <a:avLst/>
          </a:prstGeom>
          <a:noFill/>
        </p:spPr>
      </p:pic>
      <p:pic>
        <p:nvPicPr>
          <p:cNvPr id="63490" name="Picture 2" descr="Файл:Franz Kafka Museum Prague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2071678"/>
            <a:ext cx="4214842" cy="3343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00034" y="550070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dirty="0" smtClean="0">
                <a:solidFill>
                  <a:schemeClr val="tx1">
                    <a:lumMod val="95000"/>
                  </a:schemeClr>
                </a:solidFill>
              </a:rPr>
              <a:t>Музей </a:t>
            </a:r>
            <a:r>
              <a:rPr lang="uk-UA" dirty="0" err="1" smtClean="0">
                <a:solidFill>
                  <a:schemeClr val="tx1">
                    <a:lumMod val="95000"/>
                  </a:schemeClr>
                </a:solidFill>
              </a:rPr>
              <a:t>Франца</a:t>
            </a:r>
            <a:r>
              <a:rPr lang="uk-UA" dirty="0" smtClean="0">
                <a:solidFill>
                  <a:schemeClr val="tx1">
                    <a:lumMod val="95000"/>
                  </a:schemeClr>
                </a:solidFill>
              </a:rPr>
              <a:t> Кафки в Празі</a:t>
            </a:r>
            <a:endParaRPr lang="uk-UA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63492" name="Picture 4" descr="http://upload.wikimedia.org/wikipedia/commons/thumb/6/6f/Kafka_statue_Prague.jpg/200px-Kafka_statue_Prague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43570" y="642918"/>
            <a:ext cx="2857520" cy="5229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5000628" y="5857892"/>
            <a:ext cx="39290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solidFill>
                  <a:schemeClr val="tx1">
                    <a:lumMod val="95000"/>
                  </a:schemeClr>
                </a:solidFill>
              </a:rPr>
              <a:t>Пам'ятник </a:t>
            </a:r>
            <a:r>
              <a:rPr lang="uk-UA" dirty="0" err="1" smtClean="0">
                <a:solidFill>
                  <a:schemeClr val="tx1">
                    <a:lumMod val="95000"/>
                  </a:schemeClr>
                </a:solidFill>
              </a:rPr>
              <a:t>Францу</a:t>
            </a:r>
            <a:r>
              <a:rPr lang="uk-UA" dirty="0" smtClean="0">
                <a:solidFill>
                  <a:schemeClr val="tx1">
                    <a:lumMod val="95000"/>
                  </a:schemeClr>
                </a:solidFill>
              </a:rPr>
              <a:t> Кафці (Прага) </a:t>
            </a:r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642918"/>
            <a:ext cx="471490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600" dirty="0" smtClean="0">
                <a:latin typeface="Monotype Corsiva" pitchFamily="66" charset="0"/>
              </a:rPr>
              <a:t>На згадку…</a:t>
            </a:r>
            <a:endParaRPr lang="ru-RU" sz="66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http://www.proza.ru/pics/2010/11/21/1161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/>
          <a:srcRect b="3262"/>
          <a:stretch/>
        </p:blipFill>
        <p:spPr bwMode="auto">
          <a:xfrm>
            <a:off x="-72794" y="-1488"/>
            <a:ext cx="9289588" cy="7101408"/>
          </a:xfrm>
          <a:prstGeom prst="rect">
            <a:avLst/>
          </a:prstGeom>
          <a:noFill/>
        </p:spPr>
      </p:pic>
      <p:pic>
        <p:nvPicPr>
          <p:cNvPr id="48132" name="Picture 4" descr="http://www.zoda.gov.ua/images/article/1/000002/2207/knigi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4357694"/>
            <a:ext cx="2977372" cy="222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14282" y="357166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dirty="0" err="1" smtClean="0">
                <a:solidFill>
                  <a:schemeClr val="tx1">
                    <a:lumMod val="95000"/>
                  </a:schemeClr>
                </a:solidFill>
                <a:latin typeface="Constantia" pitchFamily="18" charset="0"/>
              </a:rPr>
              <a:t>Франц</a:t>
            </a:r>
            <a:r>
              <a:rPr lang="uk-UA" dirty="0" smtClean="0">
                <a:solidFill>
                  <a:schemeClr val="tx1">
                    <a:lumMod val="95000"/>
                  </a:schemeClr>
                </a:solidFill>
                <a:latin typeface="Constantia" pitchFamily="18" charset="0"/>
              </a:rPr>
              <a:t> </a:t>
            </a:r>
            <a:r>
              <a:rPr lang="uk-UA" dirty="0" err="1">
                <a:solidFill>
                  <a:schemeClr val="tx1">
                    <a:lumMod val="95000"/>
                  </a:schemeClr>
                </a:solidFill>
                <a:latin typeface="Constantia" pitchFamily="18" charset="0"/>
              </a:rPr>
              <a:t>Ка́фка</a:t>
            </a:r>
            <a:r>
              <a:rPr lang="uk-UA" dirty="0" smtClean="0">
                <a:solidFill>
                  <a:schemeClr val="tx1">
                    <a:lumMod val="95000"/>
                  </a:schemeClr>
                </a:solidFill>
                <a:latin typeface="Constantia" pitchFamily="18" charset="0"/>
              </a:rPr>
              <a:t>  — один із найвизначніших німецькомовних письменників XX ст., більшу частину робіт якого було опубліковано посмертно. Його твори просякнуті абсурдом і страхом перед зовнішнім світом та вищим авторитетом, вони здатні пробуджувати в читачеві відповідні почуття тривоги, що є унікальним явищем в світовій літературі.</a:t>
            </a:r>
            <a:endParaRPr lang="uk-UA" dirty="0">
              <a:solidFill>
                <a:schemeClr val="tx1">
                  <a:lumMod val="95000"/>
                </a:schemeClr>
              </a:solidFill>
              <a:latin typeface="Constantia" pitchFamily="18" charset="0"/>
            </a:endParaRPr>
          </a:p>
        </p:txBody>
      </p:sp>
      <p:pic>
        <p:nvPicPr>
          <p:cNvPr id="48130" name="Picture 2" descr="http://upload.wikimedia.org/wikipedia/commons/thumb/9/93/Kafka1906.jpg/377px-Kafka1906.jp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00694" y="285728"/>
            <a:ext cx="3071834" cy="4895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www.earth-photography.com/photos/Countries/Italy/Italy_Venice_Dark_Street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82418"/>
            <a:ext cx="9144000" cy="694041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00364" y="285728"/>
            <a:ext cx="5929354" cy="1857388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Батько — Герман Кафка (1852—1931), вийшов з </a:t>
            </a:r>
            <a:r>
              <a:rPr lang="uk-UA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чеськомовної</a:t>
            </a: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 єврейської громади, з 1882 р. був торговцем галантерейних товарів. </a:t>
            </a:r>
          </a:p>
          <a:p>
            <a:pPr algn="ctr" eaLnBrk="1" hangingPunct="1">
              <a:defRPr/>
            </a:pPr>
            <a:endParaRPr lang="uk-UA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7173" name="Picture 3" descr="D:\Мои Документы\11 клас\кафка\Джулия Леви (1856-1934), мать Кафки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215074" y="2571744"/>
            <a:ext cx="2452996" cy="3951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34" name="Picture 2" descr="D:\Мои Документы\11 клас\кафка\Германн Кафка, отец Франца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28596" y="428604"/>
            <a:ext cx="2794019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357290" y="5286388"/>
            <a:ext cx="49685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buFontTx/>
              <a:buChar char="•"/>
              <a:defRPr/>
            </a:pPr>
            <a:r>
              <a:rPr lang="ru-RU" sz="2800" b="0" kern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Мати</a:t>
            </a:r>
            <a:r>
              <a:rPr lang="ru-RU" sz="2800" b="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800" b="0" kern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письменника</a:t>
            </a:r>
            <a:r>
              <a:rPr lang="ru-RU" sz="2800" b="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— </a:t>
            </a:r>
            <a:r>
              <a:rPr lang="ru-RU" sz="2800" b="0" kern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Юлія</a:t>
            </a:r>
            <a:r>
              <a:rPr lang="ru-RU" sz="2800" b="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Кафка (</a:t>
            </a:r>
            <a:r>
              <a:rPr lang="ru-RU" sz="2800" b="0" kern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Леві</a:t>
            </a:r>
            <a:r>
              <a:rPr lang="ru-RU" sz="2800" b="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) (1856—1934)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www.territa.ru/_ph/644/2/67305001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62747" cy="6858000"/>
          </a:xfrm>
          <a:prstGeom prst="rect">
            <a:avLst/>
          </a:prstGeom>
          <a:noFill/>
        </p:spPr>
      </p:pic>
      <p:pic>
        <p:nvPicPr>
          <p:cNvPr id="51204" name="Picture 4" descr="http://upload.wikimedia.org/wikipedia/commons/thumb/3/31/Praha%2C_Star%C3%A9_M%C4%9Bsto%2C_N%C3%A1m%C4%9Bst%C3%AD_Franze_Kafky%2C_Kafk%C5%AFv_d%C5%AFm.jpg/200px-Praha%2C_Star%C3%A9_M%C4%9Bsto%2C_N%C3%A1m%C4%9Bst%C3%AD_Franze_Kafky%2C_Kafk%C5%AFv_d%C5%AFm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08" y="2285992"/>
            <a:ext cx="3429011" cy="2571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500034" y="3714752"/>
            <a:ext cx="4643438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ru-RU" sz="2600" b="0" kern="0" dirty="0">
                <a:ln w="18415" cmpd="sng">
                  <a:solidFill>
                    <a:schemeClr val="tx1"/>
                  </a:solidFill>
                  <a:prstDash val="solid"/>
                </a:ln>
                <a:latin typeface="Georgia" pitchFamily="18" charset="0"/>
              </a:rPr>
              <a:t>Кафка </a:t>
            </a:r>
            <a:r>
              <a:rPr lang="ru-RU" sz="2600" b="0" kern="0" dirty="0" err="1">
                <a:ln w="18415" cmpd="sng">
                  <a:solidFill>
                    <a:schemeClr val="tx1"/>
                  </a:solidFill>
                  <a:prstDash val="solid"/>
                </a:ln>
                <a:latin typeface="Georgia" pitchFamily="18" charset="0"/>
              </a:rPr>
              <a:t>народився</a:t>
            </a:r>
            <a:r>
              <a:rPr lang="ru-RU" sz="2600" b="0" kern="0" dirty="0">
                <a:ln w="18415" cmpd="sng">
                  <a:solidFill>
                    <a:schemeClr val="tx1"/>
                  </a:solidFill>
                  <a:prstDash val="solid"/>
                </a:ln>
                <a:latin typeface="Georgia" pitchFamily="18" charset="0"/>
              </a:rPr>
              <a:t>                           3 </a:t>
            </a:r>
            <a:r>
              <a:rPr lang="ru-RU" sz="2600" b="0" kern="0" dirty="0" err="1">
                <a:ln w="18415" cmpd="sng">
                  <a:solidFill>
                    <a:schemeClr val="tx1"/>
                  </a:solidFill>
                  <a:prstDash val="solid"/>
                </a:ln>
                <a:latin typeface="Georgia" pitchFamily="18" charset="0"/>
              </a:rPr>
              <a:t>липня</a:t>
            </a:r>
            <a:r>
              <a:rPr lang="ru-RU" sz="2600" b="0" kern="0" dirty="0">
                <a:ln w="18415" cmpd="sng">
                  <a:solidFill>
                    <a:schemeClr val="tx1"/>
                  </a:solidFill>
                  <a:prstDash val="solid"/>
                </a:ln>
                <a:latin typeface="Georgia" pitchFamily="18" charset="0"/>
              </a:rPr>
              <a:t> 1883 р. в </a:t>
            </a:r>
            <a:r>
              <a:rPr lang="ru-RU" sz="2600" b="0" kern="0" dirty="0" err="1">
                <a:ln w="18415" cmpd="sng">
                  <a:solidFill>
                    <a:schemeClr val="tx1"/>
                  </a:solidFill>
                  <a:prstDash val="solid"/>
                </a:ln>
                <a:latin typeface="Georgia" pitchFamily="18" charset="0"/>
              </a:rPr>
              <a:t>єврейській</a:t>
            </a:r>
            <a:r>
              <a:rPr lang="ru-RU" sz="2600" b="0" kern="0" dirty="0">
                <a:ln w="18415" cmpd="sng">
                  <a:solidFill>
                    <a:schemeClr val="tx1"/>
                  </a:solidFill>
                  <a:prstDash val="solid"/>
                </a:ln>
                <a:latin typeface="Georgia" pitchFamily="18" charset="0"/>
              </a:rPr>
              <a:t> </a:t>
            </a:r>
            <a:r>
              <a:rPr lang="ru-RU" sz="2600" b="0" kern="0" dirty="0" err="1">
                <a:ln w="18415" cmpd="sng">
                  <a:solidFill>
                    <a:schemeClr val="tx1"/>
                  </a:solidFill>
                  <a:prstDash val="solid"/>
                </a:ln>
                <a:latin typeface="Georgia" pitchFamily="18" charset="0"/>
              </a:rPr>
              <a:t>сім'ї</a:t>
            </a:r>
            <a:r>
              <a:rPr lang="ru-RU" sz="2600" b="0" kern="0" dirty="0">
                <a:ln w="18415" cmpd="sng">
                  <a:solidFill>
                    <a:schemeClr val="tx1"/>
                  </a:solidFill>
                  <a:prstDash val="solid"/>
                </a:ln>
                <a:latin typeface="Georgia" pitchFamily="18" charset="0"/>
              </a:rPr>
              <a:t>, </a:t>
            </a:r>
            <a:r>
              <a:rPr lang="ru-RU" sz="2600" b="0" kern="0" dirty="0" err="1">
                <a:ln w="18415" cmpd="sng">
                  <a:solidFill>
                    <a:schemeClr val="tx1"/>
                  </a:solidFill>
                  <a:prstDash val="solid"/>
                </a:ln>
                <a:latin typeface="Georgia" pitchFamily="18" charset="0"/>
              </a:rPr>
              <a:t>що</a:t>
            </a:r>
            <a:r>
              <a:rPr lang="ru-RU" sz="2600" b="0" kern="0" dirty="0">
                <a:ln w="18415" cmpd="sng">
                  <a:solidFill>
                    <a:schemeClr val="tx1"/>
                  </a:solidFill>
                  <a:prstDash val="solid"/>
                </a:ln>
                <a:latin typeface="Georgia" pitchFamily="18" charset="0"/>
              </a:rPr>
              <a:t> мешкала в гетто </a:t>
            </a:r>
            <a:r>
              <a:rPr lang="ru-RU" sz="2600" b="0" kern="0" dirty="0" err="1">
                <a:ln w="18415" cmpd="sng">
                  <a:solidFill>
                    <a:schemeClr val="tx1"/>
                  </a:solidFill>
                  <a:prstDash val="solid"/>
                </a:ln>
                <a:latin typeface="Georgia" pitchFamily="18" charset="0"/>
              </a:rPr>
              <a:t>міста</a:t>
            </a:r>
            <a:r>
              <a:rPr lang="ru-RU" sz="2600" b="0" kern="0" dirty="0">
                <a:ln w="18415" cmpd="sng">
                  <a:solidFill>
                    <a:schemeClr val="tx1"/>
                  </a:solidFill>
                  <a:prstDash val="solid"/>
                </a:ln>
                <a:latin typeface="Georgia" pitchFamily="18" charset="0"/>
              </a:rPr>
              <a:t> Прага (</a:t>
            </a:r>
            <a:r>
              <a:rPr lang="ru-RU" sz="2600" b="0" kern="0" dirty="0" err="1">
                <a:ln w="18415" cmpd="sng">
                  <a:solidFill>
                    <a:schemeClr val="tx1"/>
                  </a:solidFill>
                  <a:prstDash val="solid"/>
                </a:ln>
                <a:latin typeface="Georgia" pitchFamily="18" charset="0"/>
              </a:rPr>
              <a:t>Богемія</a:t>
            </a:r>
            <a:r>
              <a:rPr lang="ru-RU" sz="2600" b="0" kern="0" dirty="0">
                <a:ln w="18415" cmpd="sng">
                  <a:solidFill>
                    <a:schemeClr val="tx1"/>
                  </a:solidFill>
                  <a:prstDash val="solid"/>
                </a:ln>
                <a:latin typeface="Georgia" pitchFamily="18" charset="0"/>
              </a:rPr>
              <a:t>, в той час — </a:t>
            </a:r>
            <a:r>
              <a:rPr lang="ru-RU" sz="2600" b="0" kern="0" dirty="0" err="1">
                <a:ln w="18415" cmpd="sng">
                  <a:solidFill>
                    <a:schemeClr val="tx1"/>
                  </a:solidFill>
                  <a:prstDash val="solid"/>
                </a:ln>
                <a:latin typeface="Georgia" pitchFamily="18" charset="0"/>
              </a:rPr>
              <a:t>частина</a:t>
            </a:r>
            <a:r>
              <a:rPr lang="ru-RU" sz="2600" b="0" kern="0" dirty="0">
                <a:ln w="18415" cmpd="sng">
                  <a:solidFill>
                    <a:schemeClr val="tx1"/>
                  </a:solidFill>
                  <a:prstDash val="solid"/>
                </a:ln>
                <a:latin typeface="Georgia" pitchFamily="18" charset="0"/>
              </a:rPr>
              <a:t> </a:t>
            </a:r>
            <a:r>
              <a:rPr lang="ru-RU" sz="2600" b="0" kern="0" dirty="0" err="1">
                <a:ln w="18415" cmpd="sng">
                  <a:solidFill>
                    <a:schemeClr val="tx1"/>
                  </a:solidFill>
                  <a:prstDash val="solid"/>
                </a:ln>
                <a:latin typeface="Georgia" pitchFamily="18" charset="0"/>
              </a:rPr>
              <a:t>Австро-Угорської</a:t>
            </a:r>
            <a:r>
              <a:rPr lang="ru-RU" sz="2600" b="0" kern="0" dirty="0">
                <a:ln w="18415" cmpd="sng">
                  <a:solidFill>
                    <a:schemeClr val="tx1"/>
                  </a:solidFill>
                  <a:prstDash val="solid"/>
                </a:ln>
                <a:latin typeface="Georgia" pitchFamily="18" charset="0"/>
              </a:rPr>
              <a:t> </a:t>
            </a:r>
            <a:r>
              <a:rPr lang="ru-RU" sz="2600" b="0" kern="0" dirty="0" err="1">
                <a:ln w="18415" cmpd="sng">
                  <a:solidFill>
                    <a:schemeClr val="tx1"/>
                  </a:solidFill>
                  <a:prstDash val="solid"/>
                </a:ln>
                <a:latin typeface="Georgia" pitchFamily="18" charset="0"/>
              </a:rPr>
              <a:t>Імперії</a:t>
            </a:r>
            <a:r>
              <a:rPr lang="ru-RU" sz="2600" b="0" kern="0" dirty="0">
                <a:ln w="18415" cmpd="sng">
                  <a:solidFill>
                    <a:schemeClr val="tx1"/>
                  </a:solidFill>
                  <a:prstDash val="solid"/>
                </a:ln>
                <a:latin typeface="Georgia" pitchFamily="18" charset="0"/>
              </a:rPr>
              <a:t>)</a:t>
            </a:r>
          </a:p>
        </p:txBody>
      </p:sp>
      <p:pic>
        <p:nvPicPr>
          <p:cNvPr id="4" name="Picture 11" descr="mso440D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6" cstate="print"/>
          <a:srcRect l="2098"/>
          <a:stretch>
            <a:fillRect/>
          </a:stretch>
        </p:blipFill>
        <p:spPr>
          <a:xfrm>
            <a:off x="5783628" y="285728"/>
            <a:ext cx="3360372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:\Мои Документы\11 клас\кафка\картинки\буд нар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285728"/>
            <a:ext cx="3294208" cy="3520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08" name="Picture 8" descr="http://upload.wikimedia.org/wikipedia/uk/thumb/6/6e/%D0%9A%D0%B0%D1%84%D0%BA%D0%B0_%D0%B2_1_%D1%80%D1%96%D0%BA.jpg/180px-%D0%9A%D0%B0%D1%84%D0%BA%D0%B0_%D0%B2_1_%D1%80%D1%96%D0%BA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14942" y="3571875"/>
            <a:ext cx="1928826" cy="3203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1" descr="C:\Documents and Settings\User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7288" y="-714404"/>
            <a:ext cx="10858544" cy="814390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85786" y="357166"/>
            <a:ext cx="79295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Constantia" pitchFamily="18" charset="0"/>
              </a:rPr>
              <a:t>У Кафки було два молодших брати та три молодші сестри. Обидва брати, не досягши і дворічного віку, померли до того, як Кафці виповнилося 6 років. Сестер звали Еллі, Валлі та </a:t>
            </a:r>
            <a:r>
              <a:rPr lang="uk-UA" dirty="0" err="1" smtClean="0">
                <a:latin typeface="Constantia" pitchFamily="18" charset="0"/>
              </a:rPr>
              <a:t>Оттла</a:t>
            </a:r>
            <a:r>
              <a:rPr lang="uk-UA" dirty="0" smtClean="0">
                <a:latin typeface="Constantia" pitchFamily="18" charset="0"/>
              </a:rPr>
              <a:t> (всі троє загинули під час Другої світової війни в нацистських концентраційних таборах у </a:t>
            </a:r>
            <a:r>
              <a:rPr lang="uk-UA" dirty="0" err="1" smtClean="0">
                <a:latin typeface="Constantia" pitchFamily="18" charset="0"/>
              </a:rPr>
              <a:t>Польші</a:t>
            </a:r>
            <a:r>
              <a:rPr lang="uk-UA" dirty="0" smtClean="0">
                <a:latin typeface="Constantia" pitchFamily="18" charset="0"/>
              </a:rPr>
              <a:t>).</a:t>
            </a:r>
            <a:endParaRPr lang="uk-UA" dirty="0">
              <a:latin typeface="Constantia" pitchFamily="18" charset="0"/>
            </a:endParaRPr>
          </a:p>
        </p:txBody>
      </p:sp>
      <p:pic>
        <p:nvPicPr>
          <p:cNvPr id="5" name="Picture 4" descr="D:\Мои Документы\11 клас\кафка\Сестры Кафки. примерно 1898 год.Valli, Elli, Ottla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857752" y="2642060"/>
            <a:ext cx="3741566" cy="3753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251" name="Picture 3" descr="http://upload.wikimedia.org/wikipedia/uk/thumb/6/68/%D0%A1%D0%B5%D1%81%D1%82%D1%80%D0%B8_%D0%A4.%D0%9A%D0%B0%D1%84%D0%BA%D0%B8.png/200px-%D0%A1%D0%B5%D1%81%D1%82%D1%80%D0%B8_%D0%A4.%D0%9A%D0%B0%D1%84%D0%BA%D0%B8.pn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143248"/>
            <a:ext cx="4374204" cy="2843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desktopwallpapers.org.ua/pic/201112/1024x600/desktopwallpapers.org.ua-1036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34968" y="1844824"/>
            <a:ext cx="58579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0" dirty="0" smtClean="0">
              <a:ln w="18415" cmpd="sng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itchFamily="18" charset="0"/>
            </a:endParaRPr>
          </a:p>
          <a:p>
            <a:pPr algn="ctr"/>
            <a:r>
              <a:rPr lang="ru-RU" sz="3200" b="0" dirty="0" smtClean="0">
                <a:ln w="18415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У </a:t>
            </a:r>
            <a:r>
              <a:rPr lang="ru-RU" sz="3200" b="0" dirty="0" err="1">
                <a:ln w="18415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період</a:t>
            </a:r>
            <a:r>
              <a:rPr lang="ru-RU" sz="3200" b="0" dirty="0">
                <a:ln w="18415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3200" b="0" dirty="0" err="1">
                <a:ln w="18415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з</a:t>
            </a:r>
            <a:r>
              <a:rPr lang="ru-RU" sz="3200" b="0" dirty="0">
                <a:ln w="18415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1889 по 1893 </a:t>
            </a:r>
            <a:r>
              <a:rPr lang="ru-RU" sz="3200" b="0" dirty="0" err="1">
                <a:ln w="18415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рр</a:t>
            </a:r>
            <a:r>
              <a:rPr lang="ru-RU" sz="3200" b="0" dirty="0">
                <a:ln w="18415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. Кафка </a:t>
            </a:r>
            <a:r>
              <a:rPr lang="ru-RU" sz="3200" b="0" dirty="0" err="1">
                <a:ln w="18415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відвідував</a:t>
            </a:r>
            <a:r>
              <a:rPr lang="ru-RU" sz="3200" b="0" dirty="0">
                <a:ln w="18415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3200" b="0" dirty="0" err="1">
                <a:ln w="18415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початкову</a:t>
            </a:r>
            <a:r>
              <a:rPr lang="ru-RU" sz="3200" b="0" dirty="0">
                <a:ln w="18415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школу, а </a:t>
            </a:r>
            <a:r>
              <a:rPr lang="ru-RU" sz="3200" b="0" dirty="0" err="1">
                <a:ln w="18415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потім</a:t>
            </a:r>
            <a:r>
              <a:rPr lang="ru-RU" sz="3200" b="0" dirty="0">
                <a:ln w="18415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3200" b="0" dirty="0" err="1">
                <a:ln w="18415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гімназію</a:t>
            </a:r>
            <a:r>
              <a:rPr lang="ru-RU" sz="3200" b="0" dirty="0">
                <a:ln w="18415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, яку </a:t>
            </a:r>
            <a:r>
              <a:rPr lang="ru-RU" sz="3200" b="0" dirty="0" err="1">
                <a:ln w="18415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закінчив</a:t>
            </a:r>
            <a:r>
              <a:rPr lang="ru-RU" sz="3200" b="0" dirty="0">
                <a:ln w="18415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в 1901 </a:t>
            </a:r>
            <a:r>
              <a:rPr lang="ru-RU" sz="3200" b="0" dirty="0" err="1">
                <a:ln w="18415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році</a:t>
            </a:r>
            <a:r>
              <a:rPr lang="ru-RU" sz="3200" b="0" dirty="0" smtClean="0">
                <a:ln w="18415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.</a:t>
            </a:r>
            <a:r>
              <a:rPr lang="uk-UA" sz="3200" b="0" dirty="0" smtClean="0">
                <a:ln w="18415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Кафка вступив до ліцею в десять років. </a:t>
            </a:r>
            <a:endParaRPr lang="ru-RU" sz="3200" b="0" dirty="0">
              <a:ln w="18415" cmpd="sng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5" name="Picture 1" descr="D:\Мои Документы\11 клас\кафка\Копия Копия 1899 год. Маленький Кафка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000760" y="2571744"/>
            <a:ext cx="2143108" cy="3029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D:\Мои Документы\11 клас\кафка\Копия (2) 1899 год. Маленький Кафка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643702" y="115493"/>
            <a:ext cx="2165394" cy="2902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im0-tub-ua.yandex.net/i?id=250743635-26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4" name="Picture 2" descr="H:\Мои Документы\11 клас\кафка\7.jpg"/>
          <p:cNvPicPr>
            <a:picLocks noChangeAspect="1" noChangeArrowheads="1"/>
          </p:cNvPicPr>
          <p:nvPr/>
        </p:nvPicPr>
        <p:blipFill>
          <a:blip r:embed="rId4"/>
          <a:srcRect l="6054" t="6054" r="9351" b="22168"/>
          <a:stretch>
            <a:fillRect/>
          </a:stretch>
        </p:blipFill>
        <p:spPr bwMode="auto">
          <a:xfrm>
            <a:off x="500034" y="214290"/>
            <a:ext cx="8337834" cy="5305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00034" y="5572140"/>
            <a:ext cx="821537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Дім, де знаходилася гімназія, яку закінчив Кафка, а також пізніше знаходився магазин його батька</a:t>
            </a:r>
            <a:endParaRPr lang="uk-UA" dirty="0">
              <a:solidFill>
                <a:schemeClr val="bg2">
                  <a:lumMod val="50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earth-photography.com/photos/Countries/Italy/Italy_Venice_Dark_Street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82418"/>
            <a:ext cx="9144000" cy="694041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0" y="209017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dirty="0" smtClean="0">
                <a:latin typeface="Constantia" pitchFamily="18" charset="0"/>
              </a:rPr>
              <a:t>В 1901 році </a:t>
            </a:r>
            <a:r>
              <a:rPr lang="uk-UA" sz="2200" dirty="0" err="1" smtClean="0">
                <a:latin typeface="Constantia" pitchFamily="18" charset="0"/>
              </a:rPr>
              <a:t>Франц</a:t>
            </a:r>
            <a:r>
              <a:rPr lang="uk-UA" sz="2200" dirty="0" smtClean="0">
                <a:latin typeface="Constantia" pitchFamily="18" charset="0"/>
              </a:rPr>
              <a:t> Кафка стає студентом юридичного факультету Празького Університету Карлов. Єдиним захопленням цього часу було вивчення англійської мови, він дуже добре знав чеську та французьку і збирався трохи пізніше вчити італійську. </a:t>
            </a:r>
            <a:r>
              <a:rPr lang="uk-UA" sz="2200" dirty="0" smtClean="0">
                <a:latin typeface="Constantia" pitchFamily="18" charset="0"/>
              </a:rPr>
              <a:t>Навчаючись </a:t>
            </a:r>
            <a:r>
              <a:rPr lang="uk-UA" sz="2200" dirty="0" smtClean="0">
                <a:latin typeface="Constantia" pitchFamily="18" charset="0"/>
              </a:rPr>
              <a:t>в університеті, на відміну від інших студентів, які брали участь у політичних демонстраціях, Кафка будь-яких політичних переконань не мав. 23 жовтня 1902 Кафка прийшов прослухати лекцію «Доля і майбутнє філософії </a:t>
            </a:r>
            <a:r>
              <a:rPr lang="uk-UA" sz="2200" dirty="0" err="1" smtClean="0">
                <a:latin typeface="Constantia" pitchFamily="18" charset="0"/>
              </a:rPr>
              <a:t>Шопенгауера</a:t>
            </a:r>
            <a:r>
              <a:rPr lang="uk-UA" sz="2200" dirty="0" smtClean="0">
                <a:latin typeface="Constantia" pitchFamily="18" charset="0"/>
              </a:rPr>
              <a:t>» і цей день став одним із </a:t>
            </a:r>
            <a:r>
              <a:rPr lang="uk-UA" sz="2200" dirty="0" smtClean="0">
                <a:latin typeface="Constantia" pitchFamily="18" charset="0"/>
              </a:rPr>
              <a:t>важливих </a:t>
            </a:r>
            <a:r>
              <a:rPr lang="uk-UA" sz="2200" dirty="0" smtClean="0">
                <a:latin typeface="Constantia" pitchFamily="18" charset="0"/>
              </a:rPr>
              <a:t>у його житті. Лекцію читав Макс </a:t>
            </a:r>
            <a:r>
              <a:rPr lang="uk-UA" sz="2200" dirty="0" err="1" smtClean="0">
                <a:latin typeface="Constantia" pitchFamily="18" charset="0"/>
              </a:rPr>
              <a:t>Брод</a:t>
            </a:r>
            <a:r>
              <a:rPr lang="uk-UA" sz="2200" dirty="0" smtClean="0">
                <a:latin typeface="Constantia" pitchFamily="18" charset="0"/>
              </a:rPr>
              <a:t>, який був на рік молодший від </a:t>
            </a:r>
            <a:r>
              <a:rPr lang="uk-UA" sz="2200" dirty="0" err="1" smtClean="0">
                <a:latin typeface="Constantia" pitchFamily="18" charset="0"/>
              </a:rPr>
              <a:t>Франца</a:t>
            </a:r>
            <a:r>
              <a:rPr lang="uk-UA" sz="2200" dirty="0" smtClean="0">
                <a:latin typeface="Constantia" pitchFamily="18" charset="0"/>
              </a:rPr>
              <a:t> Кафки. По закінченню лекції, Кафка, який в минулому трохи читав Ніцше, сказав, що лектор надмірно суворо обійшовся з філософом, тому вони пройшли по вулицях міста, сперечаючись один з одним, і це стало початком дружби, якій не судилося більше перерватися. Більш ніж на двадцять років саме Макс </a:t>
            </a:r>
            <a:r>
              <a:rPr lang="uk-UA" sz="2200" dirty="0" err="1" smtClean="0">
                <a:latin typeface="Constantia" pitchFamily="18" charset="0"/>
              </a:rPr>
              <a:t>Брод</a:t>
            </a:r>
            <a:r>
              <a:rPr lang="uk-UA" sz="2200" dirty="0" smtClean="0">
                <a:latin typeface="Constantia" pitchFamily="18" charset="0"/>
              </a:rPr>
              <a:t> стане «вікном на вулицю», яке було потрібно Кафці.</a:t>
            </a:r>
            <a:endParaRPr lang="ru-RU" sz="22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0" name="Picture 6" descr="http://im5-tub-ua.yandex.net/i?id=402638330-64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043014"/>
            <a:ext cx="9144000" cy="790101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414340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latin typeface="Constantia" pitchFamily="18" charset="0"/>
              </a:rPr>
              <a:t>Початок дружби з Максом Бродом став для Кафки початком періоду розваг та вечірок. Після канікул 1903 року він напише Оскару </a:t>
            </a:r>
            <a:r>
              <a:rPr lang="uk-UA" dirty="0" err="1" smtClean="0">
                <a:latin typeface="Constantia" pitchFamily="18" charset="0"/>
              </a:rPr>
              <a:t>Поллаку</a:t>
            </a:r>
            <a:r>
              <a:rPr lang="uk-UA" dirty="0" smtClean="0">
                <a:latin typeface="Constantia" pitchFamily="18" charset="0"/>
              </a:rPr>
              <a:t>, що набрався хоробрості. Стан його здоров'я покращився, він став сильнішим, він вийшов у світ навчився розмовляти з жінками. Найважливішим стало те, як напише Кафка сам, він відмовився від життя відлюдника. </a:t>
            </a:r>
            <a:endParaRPr lang="ru-RU" dirty="0">
              <a:latin typeface="Constantia" pitchFamily="18" charset="0"/>
            </a:endParaRPr>
          </a:p>
        </p:txBody>
      </p:sp>
      <p:pic>
        <p:nvPicPr>
          <p:cNvPr id="57346" name="Picture 2" descr="http://im0-tub-ua.yandex.net/i?id=338118779-68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2357430"/>
            <a:ext cx="3643328" cy="3643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7348" name="Picture 4" descr="http://im5-tub-ua.yandex.net/i?id=541742810-44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4876" y="571480"/>
            <a:ext cx="2655589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Название проекта]">
  <a:themeElements>
    <a:clrScheme name="ms_pptpostmortem_tp01018455 1">
      <a:dk1>
        <a:srgbClr val="003366"/>
      </a:dk1>
      <a:lt1>
        <a:srgbClr val="FFFFFF"/>
      </a:lt1>
      <a:dk2>
        <a:srgbClr val="008080"/>
      </a:dk2>
      <a:lt2>
        <a:srgbClr val="FFCC66"/>
      </a:lt2>
      <a:accent1>
        <a:srgbClr val="3366CC"/>
      </a:accent1>
      <a:accent2>
        <a:srgbClr val="0099CC"/>
      </a:accent2>
      <a:accent3>
        <a:srgbClr val="AAC0C0"/>
      </a:accent3>
      <a:accent4>
        <a:srgbClr val="DADADA"/>
      </a:accent4>
      <a:accent5>
        <a:srgbClr val="ADB8E2"/>
      </a:accent5>
      <a:accent6>
        <a:srgbClr val="008AB9"/>
      </a:accent6>
      <a:hlink>
        <a:srgbClr val="999933"/>
      </a:hlink>
      <a:folHlink>
        <a:srgbClr val="009900"/>
      </a:folHlink>
    </a:clrScheme>
    <a:fontScheme name="ms_pptpostmortem_tp01018455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s_pptpostmortem_tp01018455 1">
        <a:dk1>
          <a:srgbClr val="003366"/>
        </a:dk1>
        <a:lt1>
          <a:srgbClr val="FFFFFF"/>
        </a:lt1>
        <a:dk2>
          <a:srgbClr val="008080"/>
        </a:dk2>
        <a:lt2>
          <a:srgbClr val="FFCC66"/>
        </a:lt2>
        <a:accent1>
          <a:srgbClr val="3366CC"/>
        </a:accent1>
        <a:accent2>
          <a:srgbClr val="0099CC"/>
        </a:accent2>
        <a:accent3>
          <a:srgbClr val="AAC0C0"/>
        </a:accent3>
        <a:accent4>
          <a:srgbClr val="DADADA"/>
        </a:accent4>
        <a:accent5>
          <a:srgbClr val="ADB8E2"/>
        </a:accent5>
        <a:accent6>
          <a:srgbClr val="008AB9"/>
        </a:accent6>
        <a:hlink>
          <a:srgbClr val="99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2">
        <a:dk1>
          <a:srgbClr val="4D4D4D"/>
        </a:dk1>
        <a:lt1>
          <a:srgbClr val="D6EFD0"/>
        </a:lt1>
        <a:dk2>
          <a:srgbClr val="336699"/>
        </a:dk2>
        <a:lt2>
          <a:srgbClr val="65B5D1"/>
        </a:lt2>
        <a:accent1>
          <a:srgbClr val="9BB9C3"/>
        </a:accent1>
        <a:accent2>
          <a:srgbClr val="99CCFF"/>
        </a:accent2>
        <a:accent3>
          <a:srgbClr val="E8F6E4"/>
        </a:accent3>
        <a:accent4>
          <a:srgbClr val="404040"/>
        </a:accent4>
        <a:accent5>
          <a:srgbClr val="CBD9DE"/>
        </a:accent5>
        <a:accent6>
          <a:srgbClr val="8AB9E7"/>
        </a:accent6>
        <a:hlink>
          <a:srgbClr val="009999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ostmortem_tp01018455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ostmortem_tp01018455 4">
        <a:dk1>
          <a:srgbClr val="003300"/>
        </a:dk1>
        <a:lt1>
          <a:srgbClr val="FFFFFF"/>
        </a:lt1>
        <a:dk2>
          <a:srgbClr val="336600"/>
        </a:dk2>
        <a:lt2>
          <a:srgbClr val="FFCC66"/>
        </a:lt2>
        <a:accent1>
          <a:srgbClr val="996633"/>
        </a:accent1>
        <a:accent2>
          <a:srgbClr val="0099CC"/>
        </a:accent2>
        <a:accent3>
          <a:srgbClr val="ADB8AA"/>
        </a:accent3>
        <a:accent4>
          <a:srgbClr val="DADADA"/>
        </a:accent4>
        <a:accent5>
          <a:srgbClr val="CAB8AD"/>
        </a:accent5>
        <a:accent6>
          <a:srgbClr val="008AB9"/>
        </a:accent6>
        <a:hlink>
          <a:srgbClr val="FF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5">
        <a:dk1>
          <a:srgbClr val="100000"/>
        </a:dk1>
        <a:lt1>
          <a:srgbClr val="FFFFFF"/>
        </a:lt1>
        <a:dk2>
          <a:srgbClr val="800000"/>
        </a:dk2>
        <a:lt2>
          <a:srgbClr val="FFCC66"/>
        </a:lt2>
        <a:accent1>
          <a:srgbClr val="003366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AAADB8"/>
        </a:accent5>
        <a:accent6>
          <a:srgbClr val="8A5C2D"/>
        </a:accent6>
        <a:hlink>
          <a:srgbClr val="336699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6">
        <a:dk1>
          <a:srgbClr val="666633"/>
        </a:dk1>
        <a:lt1>
          <a:srgbClr val="FFFFFF"/>
        </a:lt1>
        <a:dk2>
          <a:srgbClr val="CC9900"/>
        </a:dk2>
        <a:lt2>
          <a:srgbClr val="DDDDDD"/>
        </a:lt2>
        <a:accent1>
          <a:srgbClr val="CC6600"/>
        </a:accent1>
        <a:accent2>
          <a:srgbClr val="996633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8A5C2D"/>
        </a:accent6>
        <a:hlink>
          <a:srgbClr val="6633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Название проекта]</Template>
  <TotalTime>195</TotalTime>
  <Words>473</Words>
  <Application>Microsoft Office PowerPoint</Application>
  <PresentationFormat>Экран (4:3)</PresentationFormat>
  <Paragraphs>28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Название проекта]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Франц Кафка(1883 - 1924)</dc:title>
  <dc:creator>User</dc:creator>
  <cp:lastModifiedBy>Домашний</cp:lastModifiedBy>
  <cp:revision>22</cp:revision>
  <dcterms:created xsi:type="dcterms:W3CDTF">2012-09-17T14:38:33Z</dcterms:created>
  <dcterms:modified xsi:type="dcterms:W3CDTF">2014-09-08T19:14:14Z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TC010184551049</vt:lpwstr>
  </property>
</Properties>
</file>