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58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901A2B7-8610-4E8C-8DEA-CBEEEFA763D6}">
          <p14:sldIdLst>
            <p14:sldId id="256"/>
            <p14:sldId id="257"/>
            <p14:sldId id="259"/>
            <p14:sldId id="260"/>
            <p14:sldId id="261"/>
            <p14:sldId id="262"/>
            <p14:sldId id="263"/>
            <p14:sldId id="264"/>
            <p14:sldId id="265"/>
            <p14:sldId id="258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24" autoAdjust="0"/>
    <p:restoredTop sz="94671" autoAdjust="0"/>
  </p:normalViewPr>
  <p:slideViewPr>
    <p:cSldViewPr>
      <p:cViewPr varScale="1">
        <p:scale>
          <a:sx n="74" d="100"/>
          <a:sy n="74" d="100"/>
        </p:scale>
        <p:origin x="-133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C19F43-E918-416A-99CD-32866A29C9BF}" type="datetimeFigureOut">
              <a:rPr lang="ru-RU" smtClean="0"/>
              <a:t>19.11.2013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B5437D-86B4-4E78-A349-8057E5605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893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5437D-86B4-4E78-A349-8057E560529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937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5437D-86B4-4E78-A349-8057E560529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787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5437D-86B4-4E78-A349-8057E5605294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2203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EE448-0A3F-4783-BDBA-6500A2A0A817}" type="datetime1">
              <a:rPr lang="ru-RU" smtClean="0"/>
              <a:t>19.11.2013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E3818-A4E6-48DC-8D3B-B063F82268FE}" type="datetime1">
              <a:rPr lang="ru-RU" smtClean="0"/>
              <a:t>19.11.2013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B985F-B13E-4DDC-A23A-2B901F57D2F6}" type="datetime1">
              <a:rPr lang="ru-RU" smtClean="0"/>
              <a:t>19.11.2013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EF83E-DC81-442E-AEAD-E19B6651C03C}" type="datetime1">
              <a:rPr lang="ru-RU" smtClean="0"/>
              <a:t>19.11.2013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79E89-3F50-45A3-97CC-F0256DE6A741}" type="datetime1">
              <a:rPr lang="ru-RU" smtClean="0"/>
              <a:t>19.11.2013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4573C-276A-46E3-9DEE-83C80006533B}" type="datetime1">
              <a:rPr lang="ru-RU" smtClean="0"/>
              <a:t>19.11.2013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962C8-90C7-4058-9159-80B8CD719532}" type="datetime1">
              <a:rPr lang="ru-RU" smtClean="0"/>
              <a:t>19.11.2013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1E19D-8EEA-4494-8424-1310B6D2CB25}" type="datetime1">
              <a:rPr lang="ru-RU" smtClean="0"/>
              <a:t>19.11.2013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59390-7431-4107-81B4-3CFDCF0398BD}" type="datetime1">
              <a:rPr lang="ru-RU" smtClean="0"/>
              <a:t>19.11.2013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C50CA-2A54-43F3-88ED-B593085FD9A6}" type="datetime1">
              <a:rPr lang="ru-RU" smtClean="0"/>
              <a:t>19.11.2013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B12AC-5682-4A2E-AC7A-C8837A2FE630}" type="datetime1">
              <a:rPr lang="ru-RU" smtClean="0"/>
              <a:t>19.11.2013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3E02D2-25BC-47D4-94EC-DC7CDCF02BAA}" type="datetime1">
              <a:rPr lang="ru-RU" smtClean="0"/>
              <a:t>19.11.2013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wav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3.png"/><Relationship Id="rId5" Type="http://schemas.openxmlformats.org/officeDocument/2006/relationships/image" Target="../media/image15.jpg"/><Relationship Id="rId4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3.pn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3.pn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3.pn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3.pn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3.pn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5" Type="http://schemas.openxmlformats.org/officeDocument/2006/relationships/image" Target="../media/image3.png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5" Type="http://schemas.openxmlformats.org/officeDocument/2006/relationships/image" Target="../media/image3.png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5" Type="http://schemas.openxmlformats.org/officeDocument/2006/relationships/image" Target="../media/image3.png"/><Relationship Id="rId4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5" Type="http://schemas.openxmlformats.org/officeDocument/2006/relationships/image" Target="../media/image3.png"/><Relationship Id="rId4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5" Type="http://schemas.openxmlformats.org/officeDocument/2006/relationships/image" Target="../media/image3.png"/><Relationship Id="rId4" Type="http://schemas.openxmlformats.org/officeDocument/2006/relationships/image" Target="../media/image2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6" Type="http://schemas.openxmlformats.org/officeDocument/2006/relationships/image" Target="../media/image3.png"/><Relationship Id="rId5" Type="http://schemas.openxmlformats.org/officeDocument/2006/relationships/image" Target="../media/image24.png"/><Relationship Id="rId4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6" Type="http://schemas.openxmlformats.org/officeDocument/2006/relationships/image" Target="../media/image3.png"/><Relationship Id="rId5" Type="http://schemas.openxmlformats.org/officeDocument/2006/relationships/image" Target="../media/image25.png"/><Relationship Id="rId4" Type="http://schemas.openxmlformats.org/officeDocument/2006/relationships/image" Target="../media/image2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6" Type="http://schemas.openxmlformats.org/officeDocument/2006/relationships/image" Target="../media/image3.png"/><Relationship Id="rId5" Type="http://schemas.openxmlformats.org/officeDocument/2006/relationships/image" Target="../media/image26.png"/><Relationship Id="rId4" Type="http://schemas.openxmlformats.org/officeDocument/2006/relationships/image" Target="../media/image2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6" Type="http://schemas.openxmlformats.org/officeDocument/2006/relationships/image" Target="../media/image3.png"/><Relationship Id="rId5" Type="http://schemas.openxmlformats.org/officeDocument/2006/relationships/image" Target="../media/image27.png"/><Relationship Id="rId4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6" Type="http://schemas.openxmlformats.org/officeDocument/2006/relationships/image" Target="../media/image3.png"/><Relationship Id="rId5" Type="http://schemas.openxmlformats.org/officeDocument/2006/relationships/image" Target="../media/image28.png"/><Relationship Id="rId4" Type="http://schemas.openxmlformats.org/officeDocument/2006/relationships/image" Target="../media/image2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5" Type="http://schemas.openxmlformats.org/officeDocument/2006/relationships/image" Target="../media/image3.png"/><Relationship Id="rId4" Type="http://schemas.openxmlformats.org/officeDocument/2006/relationships/image" Target="../media/image2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3.pn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15616" y="653497"/>
            <a:ext cx="69127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Михаил Булгаков </a:t>
            </a:r>
          </a:p>
          <a:p>
            <a:pPr algn="ctr"/>
            <a:r>
              <a:rPr lang="ru-RU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«Мастер и Маргарита</a:t>
            </a:r>
            <a:r>
              <a:rPr lang="ru-RU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abriola" panose="04040605051002020D02" pitchFamily="82" charset="0"/>
              </a:rPr>
              <a:t>»</a:t>
            </a:r>
            <a:endParaRPr lang="ru-RU" sz="4400" dirty="0">
              <a:solidFill>
                <a:schemeClr val="tx1">
                  <a:lumMod val="85000"/>
                  <a:lumOff val="15000"/>
                </a:schemeClr>
              </a:solidFill>
              <a:latin typeface="Gabriola" panose="04040605051002020D02" pitchFamily="8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80112" y="5301208"/>
            <a:ext cx="3168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anose="02020603050405020304" pitchFamily="18" charset="0"/>
              </a:rPr>
              <a:t>Гриценко Наталия</a:t>
            </a:r>
          </a:p>
          <a:p>
            <a:pPr algn="ctr"/>
            <a:r>
              <a:rPr lang="ru-RU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Kokila" panose="020B0604020202020204" pitchFamily="34" charset="0"/>
              </a:rPr>
              <a:t>11</a:t>
            </a:r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anose="02020603050405020304" pitchFamily="18" charset="0"/>
              </a:rPr>
              <a:t> – Б класс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  <a:cs typeface="Times New Roman" panose="02020603050405020304" pitchFamily="18" charset="0"/>
            </a:endParaRPr>
          </a:p>
        </p:txBody>
      </p:sp>
      <p:pic>
        <p:nvPicPr>
          <p:cNvPr id="2" name="igor_kornelyuk_-_gimn_volanda_zaycev_ne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1520" y="348697"/>
            <a:ext cx="432048" cy="432048"/>
          </a:xfrm>
          <a:prstGeom prst="rect">
            <a:avLst/>
          </a:prstGeom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08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6"/>
    </mc:Choice>
    <mc:Fallback xmlns="">
      <p:transition spd="slow" advTm="3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с двумя усеченными противолежащими углами 14"/>
          <p:cNvSpPr/>
          <p:nvPr/>
        </p:nvSpPr>
        <p:spPr>
          <a:xfrm>
            <a:off x="899592" y="764704"/>
            <a:ext cx="7488832" cy="4896544"/>
          </a:xfrm>
          <a:prstGeom prst="snip2DiagRect">
            <a:avLst>
              <a:gd name="adj1" fmla="val 0"/>
              <a:gd name="adj2" fmla="val 7785"/>
            </a:avLst>
          </a:prstGeom>
          <a:solidFill>
            <a:schemeClr val="lt1">
              <a:alpha val="67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1367644" y="848535"/>
            <a:ext cx="655272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«Классической является та книга,  которую некий народ или группа народов на протяжении долгого времени решают читать так, как если бы на ее страницах все было  продумано, неизбежно и глубоко, как космос,  и допускало бесчисленные толкования» 					Х.Л. Борхес.</a:t>
            </a:r>
            <a:endParaRPr lang="uk-UA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3200" dirty="0"/>
              <a:t> 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118140" y="6104035"/>
            <a:ext cx="576064" cy="365125"/>
          </a:xfrm>
        </p:spPr>
        <p:txBody>
          <a:bodyPr/>
          <a:lstStyle/>
          <a:p>
            <a:fld id="{B19B0651-EE4F-4900-A07F-96A6BFA9D0F0}" type="slidenum">
              <a:rPr lang="ru-RU" sz="1600" smtClean="0"/>
              <a:t>10</a:t>
            </a:fld>
            <a:endParaRPr lang="ru-RU" sz="1600" dirty="0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82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41"/>
    </mc:Choice>
    <mc:Fallback xmlns="">
      <p:transition spd="slow" advTm="157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11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788024" y="476672"/>
            <a:ext cx="3528392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Т</a:t>
            </a:r>
            <a:r>
              <a:rPr lang="en-US" sz="3600" b="1" i="1" u="sng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ема</a:t>
            </a:r>
            <a:r>
              <a:rPr lang="en-US" sz="36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 </a:t>
            </a:r>
            <a:r>
              <a:rPr lang="en-US" sz="3600" b="1" i="1" u="sng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романа</a:t>
            </a:r>
            <a:endParaRPr lang="uk-UA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uk-UA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тема романа "Мастер и Маргарита" - борьба добра и зла. Большинство персонажей символизируют зло. Жадность, взяточничество, зависть, притворство, предательство и т.д. - все эти качества в большей или меньшей степени являются злом и именно они присущи героям романа. Любовь, напротив, символизирует добро</a:t>
            </a: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uk-UA" sz="20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uk-UA" sz="20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/>
              <a:t> </a:t>
            </a:r>
            <a:endParaRPr lang="uk-UA" sz="2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92135"/>
            <a:ext cx="3096344" cy="4924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43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42"/>
    </mc:Choice>
    <mc:Fallback xmlns="">
      <p:transition spd="slow" advTm="25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12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284451"/>
            <a:ext cx="401419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 </a:t>
            </a:r>
            <a:endParaRPr lang="uk-UA" dirty="0"/>
          </a:p>
          <a:p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романе более 500 персонажей, но только двое любят по-настоящему, живут по-настоящему. Мастер и Маргарита являются практически единственными положительны-ми, достойными персонажами. В образах Мастера и Маргариты Булгаков создал простых русских людей. Чтобы понять героев Булгакова, нужно поставить их рядом с героями Достоевского и Толстого, жизнь которых переполнена сомнениями, поисками, свойства и качества которых передают лучшие черты и особенности русского национального характера.</a:t>
            </a:r>
            <a:endParaRPr lang="uk-UA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67015"/>
            <a:ext cx="3653416" cy="5213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018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92"/>
    </mc:Choice>
    <mc:Fallback xmlns="">
      <p:transition spd="slow" advTm="24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13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470868"/>
            <a:ext cx="396044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u="sng" dirty="0"/>
              <a:t>История создания Романа «Мастер и Маргарита»</a:t>
            </a:r>
            <a:r>
              <a:rPr lang="ru-RU" dirty="0"/>
              <a:t> </a:t>
            </a:r>
            <a:endParaRPr lang="uk-UA" dirty="0"/>
          </a:p>
          <a:p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Роман «Мастер и Маргарита» явился итогом всей жизни Булгакова, его лучшим творением. Роман принес писателю мировую известность, был и остается одним из самых читаемых произведений XX века. Прочитав роман в рукописи, А.А. Ахматова сказала об авторе: «Он </a:t>
            </a:r>
            <a:r>
              <a:rPr lang="ru-RU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гений».Над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созданием романа Булгаков работал в течение 12 лет. К концу 30-х годов была завершена 15 глава романа. Елена Сергеевна, жена писателя, отнесла одну главу в газету и ее напечатали. Последовавшая критика ясно дала понять, что о публикации всего романа не может быть и речи. Булгаков пытался сжечь рукопись романа. Однако ему не стало легче. Роман продолжал жить в мыслях писателя. Пророческими оказались слова </a:t>
            </a:r>
            <a:r>
              <a:rPr lang="ru-RU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Воланда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«Рукописи не горят». Вскоре писатель восстановил рукопись. Роман был закончен 22-23 мая 1938 года. 14 мая 1939 года были внесены важные изменения в конец романа и его эпилог. </a:t>
            </a:r>
            <a:endParaRPr lang="uk-UA" sz="16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620688"/>
            <a:ext cx="3651870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19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234"/>
    </mc:Choice>
    <mc:Fallback xmlns="">
      <p:transition spd="slow" advTm="58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14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018813" y="908720"/>
            <a:ext cx="2833107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Узнав о смертельной болезни, Булгаков начал диктовать жене поправки к роману и продолжал работать над ним до последних дней своей жизни. Лишь через 30 лет, благодаря усилиям той же Елены Сергеевны, он был напечатан в сокращении в журнале «Москва» (1966-1967 гг.).</a:t>
            </a:r>
            <a:endParaRPr lang="uk-UA" sz="22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04048" y="908720"/>
            <a:ext cx="3312368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Первоначально роман задумывался как продолжение темы «</a:t>
            </a:r>
            <a:r>
              <a:rPr lang="ru-RU" sz="2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дьяволиады</a:t>
            </a:r>
            <a:r>
              <a:rPr lang="ru-RU" sz="2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начатой им в 20-е г. В процессе работы задуманная тема отошла на второй план, уступив место истинным героям.</a:t>
            </a:r>
            <a:endParaRPr lang="uk-UA" sz="22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uk-UA" sz="22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/>
              <a:t> </a:t>
            </a:r>
            <a:endParaRPr lang="uk-UA" dirty="0"/>
          </a:p>
          <a:p>
            <a:r>
              <a:rPr lang="ru-RU" dirty="0"/>
              <a:t> </a:t>
            </a:r>
            <a:endParaRPr lang="uk-UA" dirty="0"/>
          </a:p>
          <a:p>
            <a:r>
              <a:rPr lang="ru-RU" dirty="0"/>
              <a:t> </a:t>
            </a:r>
            <a:endParaRPr lang="uk-UA" dirty="0"/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18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29"/>
    </mc:Choice>
    <mc:Fallback xmlns="">
      <p:transition spd="slow" advTm="25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15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475656" y="2348880"/>
            <a:ext cx="61926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600" b="1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Персонажи</a:t>
            </a:r>
            <a:endParaRPr lang="uk-UA" sz="9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01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2"/>
    </mc:Choice>
    <mc:Fallback xmlns="">
      <p:transition spd="slow" advTm="2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16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476672"/>
            <a:ext cx="703852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Мастер</a:t>
            </a:r>
            <a:endParaRPr lang="uk-UA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  <a:p>
            <a:pPr lvl="0"/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Профессиональный историк, выигравший крупную сумму в лотерею и получивший возможность попробовать себя в литературном труде. Став писателем, сумел создать гениальный роман о Понтии Пилате и </a:t>
            </a:r>
            <a:r>
              <a:rPr lang="ru-RU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Иешуа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Га-</a:t>
            </a:r>
            <a:r>
              <a:rPr lang="ru-RU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Ноцри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но оказался человеком, не приспособленным к эпохе, в которой жил. Он был доведён до отчаяния гонениями со стороны коллег, жестоко раскритиковавших его произведение. Нигде в романе не упоминается его имя и фамилия, на прямые вопросы об этом он всегда отказывался представляться, говоря — «Не будем об этом». Известен только под прозвищем «мастер», данным Маргаритой. Сам считает себя недостойным такого прозвания, считая его капризом возлюбленной. Мастер — лицо, достигшее наивысших успехов в какой-либо деятельности, может быть, поэтому он отвергнут толпой, которая не в состоянии оценить его талант и способности. Мастер, главный герой романа, пишет роман об </a:t>
            </a:r>
            <a:r>
              <a:rPr lang="ru-RU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Иешуа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(Иисус) и Пилате. Мастер пишет роман, по-своему интерпретируя евангельские события, без чудес и силы благодати — как у Толстого. Мастер общался с </a:t>
            </a:r>
            <a:r>
              <a:rPr lang="ru-RU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Воландом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Сатаной, свидетелем, по его словам, произошедших, описываемых событий романа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14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13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73"/>
    </mc:Choice>
    <mc:Fallback xmlns="">
      <p:transition spd="slow" advTm="70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17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612845"/>
            <a:ext cx="7848872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Маргарита Николаевна</a:t>
            </a:r>
            <a:endParaRPr lang="uk-UA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  <a:p>
            <a:pPr lvl="0"/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Красивая, обеспеченная, но скучающая в браке жена известного инженера, страдающая от пустоты своей жизни. Случайно встретившись с Мастером на улицах Москвы, с первого взгляда полюбила его, страстно поверила в успех написанного им романа, пророчила славу. Когда Мастер решил сжечь свой роман, ей удалось спасти только несколько страниц. Далее заключает с </a:t>
            </a:r>
            <a:r>
              <a:rPr lang="ru-RU" sz="2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мессиром</a:t>
            </a:r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сделку и становится королевой сатанинского бала, устраиваемого </a:t>
            </a:r>
            <a:r>
              <a:rPr lang="ru-RU" sz="2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Воландом</a:t>
            </a:r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чтобы вернуть себе пропавшего без вести Мастера. Маргарита — это символ любви и самопожертвования во имя другого человека. Если называть роман, не используя символы, то «Мастер и Маргарита» трансформируется в «Творчество и Любовь».</a:t>
            </a:r>
            <a:endParaRPr lang="uk-UA" sz="24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uk-UA" sz="24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79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485"/>
    </mc:Choice>
    <mc:Fallback xmlns="">
      <p:transition spd="slow" advTm="41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18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70992" y="692696"/>
            <a:ext cx="907300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Воланд</a:t>
            </a:r>
            <a:endParaRPr lang="uk-UA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  <a:p>
            <a:pPr lvl="0"/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Сатана, посетивший Москву под видом иностранного профессора чёрной магии, «историка». При первом же появлении (в романе «Мастер и Маргарита») повествует первую главу из Романа (об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Иешуа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Пилате). Основной чертой внешности являются дефекты глаз. Внешний вид: «росту был не маленького и не громадного, а просто высокого. Что касается зубов, то с левой стороны у него были платиновые коронки, а с правой — золотые. Носил дорогой серый костюм, дорогие заграничные туфли под цвет костюма, всегда при себе имел трость, с черным набалдашником в виде головы пуделя; правый глаз черный, левый почему-то зеленый; рот какой-то кривой. Выбрит гладко». Курил трубку и постоянно носил с собой портсигар.</a:t>
            </a:r>
            <a:endParaRPr lang="uk-UA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/>
              <a:t> </a:t>
            </a:r>
            <a:endParaRPr lang="uk-UA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56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91"/>
    </mc:Choice>
    <mc:Fallback xmlns="">
      <p:transition spd="slow" advTm="40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19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751344"/>
            <a:ext cx="8568952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  <a:endParaRPr lang="uk-UA" dirty="0"/>
          </a:p>
          <a:p>
            <a:pPr lvl="0" algn="ctr"/>
            <a:r>
              <a:rPr lang="ru-RU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Фагот </a:t>
            </a:r>
            <a:endParaRPr lang="uk-UA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  <a:p>
            <a:pPr lvl="0"/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Один из персонажей свиты Сатаны, всё время ходящий в нелепой клетчатой одежде и в пенсне с одним треснутым и одним отсутствующим стеклом. В своём истинном облике оказывается рыцарем, вынужденным расплачиваться постоянным пребыванием в свите Сатаны за один когда-то сказанный неудачный каламбур о свете и тьме.</a:t>
            </a:r>
            <a:endParaRPr lang="uk-UA" sz="24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Коровьева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-Фагота есть некоторое сходство с фаготом — длинной тонкой трубкой, сложенной втрое.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Булгаковский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персонаж худ, высок и в мнимом подобострастии, кажется, готов сложиться перед собеседником втрое.</a:t>
            </a:r>
            <a:endParaRPr lang="uk-UA" sz="24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/>
              <a:t> </a:t>
            </a:r>
            <a:endParaRPr lang="uk-UA" sz="2400" dirty="0"/>
          </a:p>
          <a:p>
            <a:r>
              <a:rPr lang="ru-RU" sz="2400" dirty="0"/>
              <a:t> </a:t>
            </a:r>
            <a:endParaRPr lang="uk-UA" sz="2400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5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67"/>
    </mc:Choice>
    <mc:Fallback xmlns="">
      <p:transition spd="slow" advTm="408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04448" y="6309320"/>
            <a:ext cx="405408" cy="365125"/>
          </a:xfrm>
        </p:spPr>
        <p:txBody>
          <a:bodyPr/>
          <a:lstStyle/>
          <a:p>
            <a:fld id="{B19B0651-EE4F-4900-A07F-96A6BFA9D0F0}" type="slidenum">
              <a:rPr lang="ru-RU" sz="1600" smtClean="0"/>
              <a:t>2</a:t>
            </a:fld>
            <a:endParaRPr lang="ru-RU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661162" y="-1"/>
            <a:ext cx="73448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План</a:t>
            </a:r>
            <a:endParaRPr lang="ru-RU" sz="8000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18645" y="1875269"/>
            <a:ext cx="65527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54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Биография </a:t>
            </a:r>
          </a:p>
          <a:p>
            <a:pPr marL="342900" indent="-342900">
              <a:buAutoNum type="arabicPeriod"/>
            </a:pPr>
            <a:r>
              <a:rPr lang="ru-RU" sz="54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Творчество</a:t>
            </a:r>
          </a:p>
          <a:p>
            <a:pPr marL="342900" indent="-342900">
              <a:buAutoNum type="arabicPeriod"/>
            </a:pPr>
            <a:r>
              <a:rPr lang="ru-RU" sz="54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«Мастер и Маргарита»</a:t>
            </a:r>
            <a:endParaRPr lang="ru-RU" sz="54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32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6"/>
    </mc:Choice>
    <mc:Fallback xmlns="">
      <p:transition spd="slow" advTm="3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20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908720"/>
            <a:ext cx="7794104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Азазелло</a:t>
            </a:r>
            <a:endParaRPr lang="uk-UA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  <a:p>
            <a:pPr lvl="0"/>
            <a:r>
              <a:rPr lang="ru-RU" sz="28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древних евреев </a:t>
            </a:r>
            <a:r>
              <a:rPr lang="ru-RU" sz="28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Азазель</a:t>
            </a:r>
            <a:r>
              <a:rPr lang="ru-RU" sz="28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был </a:t>
            </a:r>
            <a:r>
              <a:rPr lang="ru-RU" sz="28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козлообразным</a:t>
            </a:r>
            <a:r>
              <a:rPr lang="ru-RU" sz="28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духом пустыни. Так зовут отрицательного героя ветхозаветной, падшего ангела, который научил людей изготовлять оружие и украшения. Вероятно, Булгакова привлекло сочетание в одном персонаже способности к обольщению и к убийству. Маргарита во время их первой встречи в Александровском саду</a:t>
            </a:r>
            <a:endParaRPr lang="uk-UA" sz="2800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32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24"/>
    </mc:Choice>
    <mc:Fallback xmlns="">
      <p:transition spd="slow" advTm="227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21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196752"/>
            <a:ext cx="813690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Кот Бегемот</a:t>
            </a:r>
            <a:endParaRPr lang="uk-UA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  <a:p>
            <a:pPr lvl="0"/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Персонаж свиты Сатаны, шутливый и беспокойный дух, предстающий то в образе гигантского кота, ходящего на задних лапах, то в виде полного гражданина, физиономией смахивающего на кота. Прототипом этого персонажа является одноимённый демон Бегемот, демон чревоугодия и распутства, умевший принимать формы многих крупных животных. В своём истинном облике Бегемот оказывается худеньким юношей, демоном-пажом.</a:t>
            </a:r>
            <a:endParaRPr lang="uk-UA" sz="24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01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27"/>
    </mc:Choice>
    <mc:Fallback xmlns="">
      <p:transition spd="slow" advTm="226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22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340768"/>
            <a:ext cx="8064896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  <a:endParaRPr lang="uk-UA" dirty="0"/>
          </a:p>
          <a:p>
            <a:pPr lvl="0" algn="ctr"/>
            <a:r>
              <a:rPr lang="ru-RU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Гелла</a:t>
            </a:r>
            <a:endParaRPr lang="uk-UA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  <a:p>
            <a:pPr lvl="0"/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Ведьма и вампир из свиты Сатаны, смущавшая всех его посетителей привычкой не носить на себе практически ничего. Красоту её тела портит только шрам на шее. В свите </a:t>
            </a:r>
            <a:r>
              <a:rPr lang="ru-RU" sz="2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Воланда</a:t>
            </a:r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играет роль горничной. </a:t>
            </a:r>
            <a:r>
              <a:rPr lang="ru-RU" sz="2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Воланд</a:t>
            </a:r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рекомендуя </a:t>
            </a:r>
            <a:r>
              <a:rPr lang="ru-RU" sz="2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Геллу</a:t>
            </a:r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Маргарите, говорит, что нет той услуги, что она не смогла бы оказать.</a:t>
            </a:r>
            <a:endParaRPr lang="uk-UA" sz="24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52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57"/>
    </mc:Choice>
    <mc:Fallback xmlns="">
      <p:transition spd="slow" advTm="20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23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68644" y="1196752"/>
            <a:ext cx="8568952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anose="02020603050405020304" pitchFamily="18" charset="0"/>
              </a:rPr>
              <a:t>Михаил Александрович </a:t>
            </a:r>
            <a:r>
              <a:rPr lang="ru-RU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cs typeface="Times New Roman" panose="02020603050405020304" pitchFamily="18" charset="0"/>
              </a:rPr>
              <a:t>Берлиоз</a:t>
            </a:r>
            <a:endParaRPr lang="ru-RU" sz="4800" dirty="0" smtClean="0">
              <a:solidFill>
                <a:schemeClr val="accent5">
                  <a:lumMod val="75000"/>
                </a:schemeClr>
              </a:solidFill>
              <a:latin typeface="Gabriola" panose="04040605051002020D02" pitchFamily="82" charset="0"/>
              <a:cs typeface="Times New Roman" panose="02020603050405020304" pitchFamily="18" charset="0"/>
            </a:endParaRPr>
          </a:p>
          <a:p>
            <a:pPr lvl="0"/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МАССОЛИТа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литератор, начитанный, образованный и скептически относящийся ко всему человек. Проживал в «нехорошей квартире» на Садовой, 302-бис, куда позже на время пребывания в Москве поселился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Воланд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Погиб, не поверив предсказанию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Воланда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 своей внезапной смерти, сделанному незадолго до неё. На балу Сатаны его дальнейшая судьба была определена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Воландом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теории, согласно которой каждому будет дано по вере его…. Берлиоз предстает перед нами на балу в образе собственной отрезанной головы. В дальнейшем голова была превращена в чашу в виде черепа на золотой ноге, с изумрудными глазами и жемчужными зубами….крышка черепа была откинута на шарнире. В этой-то чаше дух Берлиоза и обрел небытие.</a:t>
            </a:r>
            <a:endParaRPr lang="uk-UA" sz="20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/>
              <a:t> </a:t>
            </a:r>
            <a:endParaRPr lang="uk-UA" dirty="0"/>
          </a:p>
          <a:p>
            <a:r>
              <a:rPr lang="ru-RU" dirty="0"/>
              <a:t> </a:t>
            </a:r>
            <a:endParaRPr lang="uk-UA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32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173"/>
    </mc:Choice>
    <mc:Fallback xmlns="">
      <p:transition spd="slow" advTm="461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24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734255" y="1484784"/>
            <a:ext cx="7568098" cy="3154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9900" b="1" i="1" u="sng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Символы</a:t>
            </a:r>
            <a:endParaRPr lang="uk-UA" sz="19900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7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9"/>
    </mc:Choice>
    <mc:Fallback xmlns="">
      <p:transition spd="slow" advTm="18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25</a:t>
            </a:fld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638" y="764704"/>
            <a:ext cx="3671328" cy="53285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548680"/>
            <a:ext cx="4896544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Москва</a:t>
            </a:r>
            <a:r>
              <a:rPr lang="ru-RU" sz="1600" dirty="0"/>
              <a:t> </a:t>
            </a:r>
            <a:r>
              <a:rPr lang="ru-RU" dirty="0"/>
              <a:t>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глобальный символ романа.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В.И.Немцев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называет ее «сгустком «земных» проблем, крепко привязанных к советским реалиям». В романе Булгакова Москва символизирует хаос, беспорядок, водоворот. Это чувствует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Рюхин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возвращаясь из клиники Стравинского: «Вот и лес отвалился..., и река ушла куда-то в сторону, навстречу грузовику сыпалась разная разность..., - словом, чувствовалось, что вот-вот она, Москва, тут же, вон за поворотом, и сейчас навалится и охватит.» Это видит Маргарита, пролетая над «реками кепок», от которых «отделялись ручейки и вливались в огненные пасти ночных магазинов»: «Э, какое месиво! - сердито подумала Маргарита, - тут повернуться нельзя.»  О фетишизме москвичей говорит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В.Г.Маранцман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«В романе коммунистическая Москва представлена как шаг назад от христианства, возвращение к культу вещей и бесов, духов и призраков» 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18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863"/>
    </mc:Choice>
    <mc:Fallback xmlns="">
      <p:transition spd="slow" advTm="55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26</a:t>
            </a:fld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709" y="764704"/>
            <a:ext cx="4392149" cy="32941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7709" y="474345"/>
            <a:ext cx="4572000" cy="61247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Солнце</a:t>
            </a:r>
            <a:r>
              <a:rPr lang="ru-RU" b="1" dirty="0"/>
              <a:t> </a:t>
            </a:r>
            <a:r>
              <a:rPr lang="ru-RU" dirty="0" smtClean="0"/>
              <a:t> -</a:t>
            </a:r>
            <a:r>
              <a:rPr lang="ru-RU" b="1" dirty="0" smtClean="0"/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романе этот символ осмыслен философски. В христианском мире солнце означает воскресение и бессмертие. Именно бессмертие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Иешуа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символизирует беспощадное солнце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ершалаимских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главах. В московских же - оно является толчком к пути Берлиоза в бесславное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небытие.С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символикой солнца связан возраст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Иешуа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«человека лет двадцати семи». В пасхальных таблицах встречается такой термин, как «круг солнца». Чтобы все дни седмичные возвратились на круги своя, надлежит пройти семи простым годам и семи високосным, високос же бывает через три года на четвертый, следовательно, должно пройти семи простым трижды взятым, семи високосным или двадцати восьми годам. Этот круг в двадцать восемь лет и называется кругом солнца. Появление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Иешуа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знаменует скорое возвращение на круги своя.   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52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178"/>
    </mc:Choice>
    <mc:Fallback xmlns="">
      <p:transition spd="slow" advTm="51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27</a:t>
            </a:fld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484783"/>
            <a:ext cx="3672407" cy="31683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188640"/>
            <a:ext cx="5256584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Луна</a:t>
            </a:r>
            <a:r>
              <a:rPr lang="ru-RU" b="1" dirty="0"/>
              <a:t> </a:t>
            </a:r>
            <a:r>
              <a:rPr lang="ru-RU" dirty="0" smtClean="0"/>
              <a:t>-п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редвестник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переломных событий, связанных с волшебством. В преддверии встречи 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Лжеваренухой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Геллой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Римский «увидел луну, бегущую в прозрачном облачке. Почему-то приковавшись к ветвям, Римский смотрел на них, и чем больше смотрел, тем сильнее его охватывал страх.»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Булгакова только полная луна была символом гармонии в мире, поэтому он одного из персонажей-литераторов пренебрежительно назвал «Тамара Полумесяц»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Полнолуние - мистическое время, время получения тайного знания. В романе луна становится покровительницей Маргариты и сопровождает ее всегда: «лунный свет лизнул ее с правого бока», «волосы Маргариты давно уже стояли копной, а лунный свет со свистом омывал ее тело», «лунный свет ее приятно согревал».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Луна - символ времени и вечности. В романе Булгакова она также стала символом связи времен и пространств. Лунная дорога, которую видит во сне прокуратор и которую дарует ему Мастер - мост между небом и землей, грехом и искуплением. 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68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821"/>
    </mc:Choice>
    <mc:Fallback xmlns="">
      <p:transition spd="slow" advTm="61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28</a:t>
            </a:fld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076" y="3809951"/>
            <a:ext cx="4694924" cy="2934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80624" y="116632"/>
            <a:ext cx="8136904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Зеркало</a:t>
            </a:r>
            <a:r>
              <a:rPr lang="ru-RU" b="1" dirty="0"/>
              <a:t> </a:t>
            </a:r>
            <a:r>
              <a:rPr lang="ru-RU" b="1" dirty="0" smtClean="0"/>
              <a:t> </a:t>
            </a:r>
            <a:r>
              <a:rPr lang="ru-RU" dirty="0" smtClean="0"/>
              <a:t>-</a:t>
            </a:r>
            <a:r>
              <a:rPr lang="ru-RU" b="1" dirty="0" smtClean="0"/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может стать символической дверью, через которую душа переходит на другую сторону бытия. Вот почему Мастер и Маргарита находят свой «вечный приют» в лунном сиянии.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Зеркало не только отражает действительность, но и является переходом в иное измерение, в пространство, где миражи предстают повседневной реальностью. («Прямо из зеркала» в квартире №50 вышли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Коровьев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Бегемот и Азазелло; сделав несколько втираний волшебного крема, «Маргарита глянула в зеркало.... закрыла глаза, потом глянула еще раз и буйно расхохоталась.»)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Зеркало - символ, указывающий на универсальность устройства мира как особой системы отражения. (Такой же оптической системой является и глобус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Воланда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модель мироустройства, в которой пересекаются пространства и эпохи.)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67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73"/>
    </mc:Choice>
    <mc:Fallback xmlns="">
      <p:transition spd="slow" advTm="334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29</a:t>
            </a:fld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645024"/>
            <a:ext cx="4896544" cy="30517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188640"/>
            <a:ext cx="7326560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Треугольник</a:t>
            </a:r>
            <a:r>
              <a:rPr lang="ru-RU" b="1" dirty="0"/>
              <a:t> </a:t>
            </a:r>
            <a:r>
              <a:rPr lang="ru-RU" dirty="0"/>
              <a:t>–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очень распространенный символ, и в разных знаковых системах он имеет самые разные значения. В масонской символике это Всевидящее око Бога,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Л.М.Яновская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работе «Треугольник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Воланда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допускает мысль, что это начальная буква слова «дьявол». В приложении «Антихрист в России» к журналу «Гонец» сказано: «По откровению Диавол возомнил о себе, что он подобен Всевышнему. Каббалистическая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тетраграмма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или масонская печать, посему и изображает Диавола тоже равносторонним треугольником. Но только обращенным вершиною вниз, а не вверх. Обозначая тем самым полную противоположность сатаны Богу.» Булгаков не указал, как располагается вершина треугольника.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08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71"/>
    </mc:Choice>
    <mc:Fallback xmlns="">
      <p:transition spd="slow" advTm="41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4572000" y="260648"/>
            <a:ext cx="4114800" cy="6336704"/>
          </a:xfrm>
        </p:spPr>
        <p:txBody>
          <a:bodyPr>
            <a:normAutofit fontScale="92500" lnSpcReduction="10000"/>
          </a:bodyPr>
          <a:lstStyle/>
          <a:p>
            <a:r>
              <a:rPr lang="ru-RU" sz="900" dirty="0"/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Михаил Булгаков родился в Киеве 15 мая 1891 года. Его отец был профессором Киевской духовной академии. Некоторое время Михаил получал домашнее образование, а потом отец отдал его в очень престижную на тот момент Александровскую гимназию. Это время позволило Булгакову раскрыть свои многочисленные таланты. Он рисовал, писал стихи и прозу, занимался пением.  В 1909 году Булгаков поступил на медицинский факультет Киевского университета святого Владимира. Во время первой мировой войны вместе со своей супругой Татьяной работал в госпитале. А потом Михаил добровольно ушел на фронт, где обретал опыт работы военным хирургом. 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991" y="836712"/>
            <a:ext cx="3635020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43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878"/>
    </mc:Choice>
    <mc:Fallback xmlns="">
      <p:transition spd="slow" advTm="35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30</a:t>
            </a:fld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836206"/>
            <a:ext cx="3744416" cy="51850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067944" y="332656"/>
            <a:ext cx="4572000" cy="61247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 </a:t>
            </a:r>
            <a:endParaRPr lang="uk-UA" dirty="0"/>
          </a:p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Голова</a:t>
            </a:r>
            <a:r>
              <a:rPr lang="ru-RU" b="1" dirty="0"/>
              <a:t> </a:t>
            </a:r>
            <a:r>
              <a:rPr lang="ru-RU" dirty="0" smtClean="0"/>
              <a:t>-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романе распространена символика головной боли. Головная боль Пилата - знак раскола, дисгармонии, символ тоски по нравственному ориентиру.  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Сатирической символикой наполнен мотив «отрезанной головы» Берлиоза.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В.Турбин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увидел в этом пародию на евангельский мотив усекновения головы Иоанна, предтечи Иисуса Христа: он «возвещал пришествие сына Божия, хотя оно только начало совершаться», а Берлиоз «отвергал его пришествие, хотя оно давным-давно свершилось». 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Н.Гаврюшину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этот эпизод напоминает масонский ритуал посвящения в степень «рыцаря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Кадош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 Но основной смысл заключается в бесполезности ума и образованности для человека, которому не свойственно сомнение, поиск истины.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/>
              <a:t> </a:t>
            </a:r>
            <a:endParaRPr lang="uk-UA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45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160"/>
    </mc:Choice>
    <mc:Fallback xmlns="">
      <p:transition spd="slow" advTm="45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31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1990778"/>
            <a:ext cx="7401131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The </a:t>
            </a:r>
            <a:r>
              <a:rPr lang="en-US" sz="1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and</a:t>
            </a:r>
            <a:r>
              <a:rPr lang="ru-RU" sz="1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…</a:t>
            </a:r>
            <a:endParaRPr lang="uk-UA" sz="1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13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71"/>
    </mc:Choice>
    <mc:Fallback xmlns="">
      <p:transition spd="slow" advTm="48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</a:t>
            </a:fld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55913"/>
            <a:ext cx="82296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96752"/>
            <a:ext cx="3566170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84532" y="751344"/>
            <a:ext cx="345638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После университета началась карьера гражданского врача Михаила Булгакова. В 1919–1921 годах он проживал во Владикавказе. Там он освоил журналистскую профессию и начал писать тексты для театральных выступлений. В 1922 году, находясь уже в Москве, Булгаков опубликовал «Необыкновенные приключения доктора». Затем было много произведений Михаила Булгакова, которые вызывали негодование официальных властей. В частности, цензура запретила публиковать «Собачье сердце». </a:t>
            </a:r>
          </a:p>
          <a:p>
            <a:endParaRPr lang="ru-RU" dirty="0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63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42"/>
    </mc:Choice>
    <mc:Fallback xmlns="">
      <p:transition spd="slow" advTm="26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</a:t>
            </a:fld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19" y="980726"/>
            <a:ext cx="3528392" cy="4921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60032" y="1340768"/>
            <a:ext cx="3658847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С 1928 года Булгаков работал над романом «Мастер и Маргарита». В итоге это произведение  стало культовым в мировой литературе. 10 марта 1940 года гениальный писатель умер, оставив после себя множество уникальных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произведений, актуальность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которых не утратилась по сей день.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26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64"/>
    </mc:Choice>
    <mc:Fallback xmlns="">
      <p:transition spd="slow" advTm="13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1835696" y="476672"/>
            <a:ext cx="5486400" cy="566738"/>
          </a:xfrm>
        </p:spPr>
        <p:txBody>
          <a:bodyPr>
            <a:noAutofit/>
          </a:bodyPr>
          <a:lstStyle/>
          <a:p>
            <a:pPr algn="ctr"/>
            <a:r>
              <a:rPr lang="ru-RU" sz="5400" dirty="0" smtClean="0">
                <a:latin typeface="Gabriola" panose="04040605051002020D02" pitchFamily="82" charset="0"/>
              </a:rPr>
              <a:t>Родители</a:t>
            </a:r>
            <a:endParaRPr lang="uk-UA" sz="5400" dirty="0">
              <a:latin typeface="Gabriola" panose="04040605051002020D02" pitchFamily="82" charset="0"/>
            </a:endParaRPr>
          </a:p>
        </p:txBody>
      </p:sp>
      <p:pic>
        <p:nvPicPr>
          <p:cNvPr id="18" name="Рисунок 17"/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48" b="10948"/>
          <a:stretch>
            <a:fillRect/>
          </a:stretch>
        </p:blipFill>
        <p:spPr>
          <a:xfrm>
            <a:off x="755576" y="1196752"/>
            <a:ext cx="3671888" cy="4330824"/>
          </a:xfrm>
        </p:spPr>
      </p:pic>
      <p:sp>
        <p:nvSpPr>
          <p:cNvPr id="17" name="Текст 16"/>
          <p:cNvSpPr>
            <a:spLocks noGrp="1"/>
          </p:cNvSpPr>
          <p:nvPr>
            <p:ph type="body" sz="half" idx="2"/>
          </p:nvPr>
        </p:nvSpPr>
        <p:spPr>
          <a:xfrm>
            <a:off x="755576" y="5733256"/>
            <a:ext cx="7376864" cy="288032"/>
          </a:xfrm>
        </p:spPr>
        <p:txBody>
          <a:bodyPr>
            <a:noAutofit/>
          </a:bodyPr>
          <a:lstStyle/>
          <a:p>
            <a:r>
              <a:rPr lang="uk-UA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Отец</a:t>
            </a:r>
            <a:r>
              <a:rPr lang="uk-UA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uk-UA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Булгаков </a:t>
            </a:r>
            <a:r>
              <a:rPr lang="uk-UA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Афанасий</a:t>
            </a:r>
            <a:r>
              <a:rPr lang="uk-UA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Иванович</a:t>
            </a:r>
            <a:r>
              <a:rPr lang="uk-UA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uk-UA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uk-UA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Мать</a:t>
            </a:r>
            <a:r>
              <a:rPr lang="uk-UA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Булгакова Варвара </a:t>
            </a:r>
            <a:r>
              <a:rPr lang="uk-UA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Михайловна</a:t>
            </a:r>
            <a:endParaRPr lang="uk-UA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6</a:t>
            </a:fld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357312"/>
            <a:ext cx="3200400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07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68"/>
    </mc:Choice>
    <mc:Fallback xmlns="">
      <p:transition spd="slow" advTm="5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548680"/>
            <a:ext cx="5486400" cy="566738"/>
          </a:xfrm>
        </p:spPr>
        <p:txBody>
          <a:bodyPr>
            <a:normAutofit fontScale="90000"/>
          </a:bodyPr>
          <a:lstStyle/>
          <a:p>
            <a:pPr algn="ctr"/>
            <a:r>
              <a:rPr lang="uk-UA" sz="6000" dirty="0" err="1">
                <a:latin typeface="Gabriola" panose="04040605051002020D02" pitchFamily="82" charset="0"/>
              </a:rPr>
              <a:t>Жены</a:t>
            </a:r>
            <a:endParaRPr lang="uk-UA" sz="6000" dirty="0">
              <a:latin typeface="Gabriola" panose="04040605051002020D02" pitchFamily="82" charset="0"/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sz="half" idx="2"/>
          </p:nvPr>
        </p:nvSpPr>
        <p:spPr>
          <a:xfrm>
            <a:off x="1803648" y="4509120"/>
            <a:ext cx="5592948" cy="2088232"/>
          </a:xfrm>
        </p:spPr>
        <p:txBody>
          <a:bodyPr>
            <a:no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Лаппа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Татьяна Николаевна (1892—1982) — первая жена, основной прототип персонажа Анны Кирилловны в рассказе «Морфий».</a:t>
            </a:r>
          </a:p>
          <a:p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Белозёрская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Любовь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Евгеньевна (1895—1987) — вторая жена.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Булгакова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Елена Сергеевна (1893—1970) — третья жена, хранительница литературного наследия. Основной прототип персонажа Маргариты в романе «Мастер и Маргарита».</a:t>
            </a:r>
            <a:endParaRPr 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7</a:t>
            </a:fld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84" y="1363061"/>
            <a:ext cx="2721380" cy="288032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375" y="1300174"/>
            <a:ext cx="2232248" cy="300609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574" y="924351"/>
            <a:ext cx="2137978" cy="340672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03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11"/>
    </mc:Choice>
    <mc:Fallback xmlns="">
      <p:transition spd="slow" advTm="19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8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335846"/>
            <a:ext cx="7416824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/>
              <a:t> </a:t>
            </a:r>
            <a:r>
              <a:rPr lang="ru-RU" sz="3600" b="1" i="1" u="sng" dirty="0">
                <a:latin typeface="Gabriola" panose="04040605051002020D02" pitchFamily="82" charset="0"/>
              </a:rPr>
              <a:t>Повести и романы Михаила Булгакова</a:t>
            </a:r>
            <a:endParaRPr lang="uk-UA" sz="3600" dirty="0">
              <a:latin typeface="Gabriola" panose="04040605051002020D02" pitchFamily="82" charset="0"/>
            </a:endParaRPr>
          </a:p>
          <a:p>
            <a:r>
              <a:rPr lang="ru-RU" b="1" i="1" dirty="0"/>
              <a:t> </a:t>
            </a:r>
            <a:endParaRPr lang="uk-UA" dirty="0"/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ru-RU" sz="2400" dirty="0" smtClean="0"/>
              <a:t>«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Похождения Чичикова» (1922)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«Белая гвардия» (1922—1924)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Дьяволиада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(1923)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«Записки на манжетах» (, 1923)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«Багровый остров» (1924)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Собачье сердце» (1987)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«Великий канцлер. Князь тьмы» (1928—1929)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«Копыто инженера» (роман, 1928—1929)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«Тайному другу» (1929,опубликована в 1987 )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«Мастер и Маргарита» (роман, 1929—1940, опубликован 1973)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«Жизнь господина де Мольера» (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роман)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«Театральный роман» («Записки покойника») (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1936—1937)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36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16"/>
    </mc:Choice>
    <mc:Fallback xmlns="">
      <p:transition spd="slow" advTm="197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5000" b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9</a:t>
            </a:fld>
            <a:endParaRPr lang="ru-RU"/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63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1"/>
    </mc:Choice>
    <mc:Fallback xmlns="">
      <p:transition spd="slow" advTm="2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a:style>
    </a:sp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1695</Words>
  <Application>Microsoft Office PowerPoint</Application>
  <PresentationFormat>Экран (4:3)</PresentationFormat>
  <Paragraphs>124</Paragraphs>
  <Slides>31</Slides>
  <Notes>3</Notes>
  <HiddenSlides>0</HiddenSlides>
  <MMClips>32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Родители</vt:lpstr>
      <vt:lpstr>Жены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Ученик</dc:creator>
  <cp:lastModifiedBy>Наташа</cp:lastModifiedBy>
  <cp:revision>25</cp:revision>
  <dcterms:created xsi:type="dcterms:W3CDTF">2012-12-11T13:21:37Z</dcterms:created>
  <dcterms:modified xsi:type="dcterms:W3CDTF">2013-11-19T19:05:16Z</dcterms:modified>
</cp:coreProperties>
</file>