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ACF72C9-BD1D-4B0F-A0BD-8F5A3D34F1ED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s424128.vk.me/v424128518/3292/nVNEwMSi3z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1439" cy="687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4519" y="260648"/>
            <a:ext cx="7772400" cy="1470025"/>
          </a:xfrm>
        </p:spPr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Повість </a:t>
            </a:r>
            <a:r>
              <a:rPr lang="uk-UA" b="1" dirty="0" err="1" smtClean="0">
                <a:solidFill>
                  <a:srgbClr val="FF0000"/>
                </a:solidFill>
              </a:rPr>
              <a:t>Ясунарі</a:t>
            </a:r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b="1" dirty="0" err="1" smtClean="0">
                <a:solidFill>
                  <a:srgbClr val="FF0000"/>
                </a:solidFill>
              </a:rPr>
              <a:t>Кавабата</a:t>
            </a:r>
            <a:r>
              <a:rPr lang="uk-UA" b="1" dirty="0" smtClean="0">
                <a:solidFill>
                  <a:srgbClr val="FF0000"/>
                </a:solidFill>
              </a:rPr>
              <a:t> "Тисяча журавлів"</a:t>
            </a:r>
            <a:endParaRPr lang="uk-U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381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kolyan.net/uploads/posts/2009-06/thumbs/1245866760_1228976409_1920jzyl_90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30133" cy="6824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/>
          <a:lstStyle/>
          <a:p>
            <a:r>
              <a:rPr lang="uk-UA" dirty="0" smtClean="0">
                <a:solidFill>
                  <a:srgbClr val="002060"/>
                </a:solidFill>
              </a:rPr>
              <a:t>Композиційна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побудова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28800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Пов'язана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із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традицією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чайної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церемонії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Сутність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чайного 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обряду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-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старовинної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традиції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доведеної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японською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естетикою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до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рівня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високого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мистецтва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-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полягає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в тому,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щоб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дати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можливість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людині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поміркувати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над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своїм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життям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очистити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душу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від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повсякденних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турбот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суєти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нагадати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про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гармонійну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єдність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людини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з природою та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іншими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людьми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608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inpinto.com/upload/medialibrary/images/Karmanova/china_ceremony/pic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Існує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чотири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правила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чайної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церемонії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>
                <a:solidFill>
                  <a:srgbClr val="FFFF00"/>
                </a:solidFill>
              </a:rPr>
              <a:t>Гармонія</a:t>
            </a:r>
            <a:r>
              <a:rPr lang="ru-RU" dirty="0" smtClean="0">
                <a:solidFill>
                  <a:srgbClr val="FFFF00"/>
                </a:solidFill>
              </a:rPr>
              <a:t> - </a:t>
            </a:r>
            <a:r>
              <a:rPr lang="ru-RU" dirty="0" err="1">
                <a:solidFill>
                  <a:srgbClr val="FFFF00"/>
                </a:solidFill>
              </a:rPr>
              <a:t>умова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існування</a:t>
            </a:r>
            <a:r>
              <a:rPr lang="ru-RU" dirty="0">
                <a:solidFill>
                  <a:srgbClr val="FFFF00"/>
                </a:solidFill>
              </a:rPr>
              <a:t>, основа основ</a:t>
            </a:r>
            <a:r>
              <a:rPr lang="ru-RU" dirty="0" smtClean="0">
                <a:solidFill>
                  <a:srgbClr val="FFFF00"/>
                </a:solidFill>
              </a:rPr>
              <a:t>;</a:t>
            </a:r>
            <a:endParaRPr lang="ru-RU" dirty="0">
              <a:solidFill>
                <a:srgbClr val="FFFF00"/>
              </a:solidFill>
            </a:endParaRPr>
          </a:p>
          <a:p>
            <a:r>
              <a:rPr lang="ru-RU" dirty="0" err="1" smtClean="0">
                <a:solidFill>
                  <a:srgbClr val="FFFF00"/>
                </a:solidFill>
              </a:rPr>
              <a:t>Чемність</a:t>
            </a:r>
            <a:r>
              <a:rPr lang="ru-RU" dirty="0" smtClean="0">
                <a:solidFill>
                  <a:srgbClr val="FFFF00"/>
                </a:solidFill>
              </a:rPr>
              <a:t> - </a:t>
            </a:r>
            <a:r>
              <a:rPr lang="ru-RU" dirty="0" err="1">
                <a:solidFill>
                  <a:srgbClr val="FFFF00"/>
                </a:solidFill>
              </a:rPr>
              <a:t>передбачає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щирість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стосунків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між</a:t>
            </a:r>
            <a:r>
              <a:rPr lang="ru-RU" dirty="0">
                <a:solidFill>
                  <a:srgbClr val="FFFF00"/>
                </a:solidFill>
              </a:rPr>
              <a:t> людьми, </a:t>
            </a:r>
            <a:r>
              <a:rPr lang="ru-RU" dirty="0" err="1">
                <a:solidFill>
                  <a:srgbClr val="FFFF00"/>
                </a:solidFill>
              </a:rPr>
              <a:t>співзвуччя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сердець</a:t>
            </a:r>
            <a:r>
              <a:rPr lang="ru-RU" dirty="0" smtClean="0">
                <a:solidFill>
                  <a:srgbClr val="FFFF00"/>
                </a:solidFill>
              </a:rPr>
              <a:t>;</a:t>
            </a:r>
            <a:endParaRPr lang="ru-RU" dirty="0">
              <a:solidFill>
                <a:srgbClr val="FFFF00"/>
              </a:solidFill>
            </a:endParaRPr>
          </a:p>
          <a:p>
            <a:r>
              <a:rPr lang="ru-RU" dirty="0" smtClean="0">
                <a:solidFill>
                  <a:srgbClr val="FFFF00"/>
                </a:solidFill>
              </a:rPr>
              <a:t>Чистота - </a:t>
            </a:r>
            <a:r>
              <a:rPr lang="ru-RU" dirty="0">
                <a:solidFill>
                  <a:srgbClr val="FFFF00"/>
                </a:solidFill>
              </a:rPr>
              <a:t>повинна бути абсолютною, </a:t>
            </a:r>
            <a:r>
              <a:rPr lang="ru-RU" dirty="0" err="1">
                <a:solidFill>
                  <a:srgbClr val="FFFF00"/>
                </a:solidFill>
              </a:rPr>
              <a:t>починаючи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від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почуттів</a:t>
            </a:r>
            <a:r>
              <a:rPr lang="ru-RU" dirty="0">
                <a:solidFill>
                  <a:srgbClr val="FFFF00"/>
                </a:solidFill>
              </a:rPr>
              <a:t> та думок, </a:t>
            </a:r>
            <a:r>
              <a:rPr lang="ru-RU" dirty="0" err="1">
                <a:solidFill>
                  <a:srgbClr val="FFFF00"/>
                </a:solidFill>
              </a:rPr>
              <a:t>закінчуючи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чистотою</a:t>
            </a:r>
            <a:r>
              <a:rPr lang="ru-RU" dirty="0">
                <a:solidFill>
                  <a:srgbClr val="FFFF00"/>
                </a:solidFill>
              </a:rPr>
              <a:t> в буквальному </a:t>
            </a:r>
            <a:r>
              <a:rPr lang="ru-RU" dirty="0" err="1">
                <a:solidFill>
                  <a:srgbClr val="FFFF00"/>
                </a:solidFill>
              </a:rPr>
              <a:t>розумінні</a:t>
            </a:r>
            <a:r>
              <a:rPr lang="ru-RU" dirty="0">
                <a:solidFill>
                  <a:srgbClr val="FFFF00"/>
                </a:solidFill>
              </a:rPr>
              <a:t>;</a:t>
            </a:r>
          </a:p>
          <a:p>
            <a:r>
              <a:rPr lang="ru-RU" dirty="0" err="1" smtClean="0">
                <a:solidFill>
                  <a:srgbClr val="FFFF00"/>
                </a:solidFill>
              </a:rPr>
              <a:t>Спокій</a:t>
            </a:r>
            <a:r>
              <a:rPr lang="ru-RU" dirty="0" smtClean="0">
                <a:solidFill>
                  <a:srgbClr val="FFFF00"/>
                </a:solidFill>
              </a:rPr>
              <a:t> - </a:t>
            </a:r>
            <a:r>
              <a:rPr lang="ru-RU" dirty="0" err="1" smtClean="0">
                <a:solidFill>
                  <a:srgbClr val="FFFF00"/>
                </a:solidFill>
              </a:rPr>
              <a:t>необхідний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>
                <a:solidFill>
                  <a:srgbClr val="FFFF00"/>
                </a:solidFill>
              </a:rPr>
              <a:t>для </a:t>
            </a:r>
            <a:r>
              <a:rPr lang="ru-RU" dirty="0" err="1">
                <a:solidFill>
                  <a:srgbClr val="FFFF00"/>
                </a:solidFill>
              </a:rPr>
              <a:t>рівноваги</a:t>
            </a:r>
            <a:r>
              <a:rPr lang="ru-RU" dirty="0">
                <a:solidFill>
                  <a:srgbClr val="FFFF00"/>
                </a:solidFill>
              </a:rPr>
              <a:t> духу, для </a:t>
            </a:r>
            <a:r>
              <a:rPr lang="ru-RU" dirty="0" err="1">
                <a:solidFill>
                  <a:srgbClr val="FFFF00"/>
                </a:solidFill>
              </a:rPr>
              <a:t>бесіди</a:t>
            </a:r>
            <a:r>
              <a:rPr lang="ru-RU" dirty="0">
                <a:solidFill>
                  <a:srgbClr val="FFFF00"/>
                </a:solidFill>
              </a:rPr>
              <a:t> "</a:t>
            </a:r>
            <a:r>
              <a:rPr lang="ru-RU" dirty="0" err="1">
                <a:solidFill>
                  <a:srgbClr val="FFFF00"/>
                </a:solidFill>
              </a:rPr>
              <a:t>серцями</a:t>
            </a:r>
            <a:r>
              <a:rPr lang="ru-RU" dirty="0">
                <a:solidFill>
                  <a:srgbClr val="FFFF00"/>
                </a:solidFill>
              </a:rPr>
              <a:t>".</a:t>
            </a:r>
          </a:p>
          <a:p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2638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demiart.ru/forum/uploads6/post-1075095-12836694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5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Особливості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твору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b="1" dirty="0" err="1" smtClean="0">
                <a:solidFill>
                  <a:srgbClr val="FF0000"/>
                </a:solidFill>
              </a:rPr>
              <a:t>читач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повісті</a:t>
            </a:r>
            <a:r>
              <a:rPr lang="ru-RU" b="1" dirty="0">
                <a:solidFill>
                  <a:srgbClr val="FF0000"/>
                </a:solidFill>
              </a:rPr>
              <a:t> дивиться на </a:t>
            </a:r>
            <a:r>
              <a:rPr lang="ru-RU" b="1" dirty="0" err="1">
                <a:solidFill>
                  <a:srgbClr val="FF0000"/>
                </a:solidFill>
              </a:rPr>
              <a:t>світ</a:t>
            </a:r>
            <a:r>
              <a:rPr lang="ru-RU" b="1" dirty="0">
                <a:solidFill>
                  <a:srgbClr val="FF0000"/>
                </a:solidFill>
              </a:rPr>
              <a:t> не "</a:t>
            </a:r>
            <a:r>
              <a:rPr lang="ru-RU" b="1" dirty="0" err="1">
                <a:solidFill>
                  <a:srgbClr val="FF0000"/>
                </a:solidFill>
              </a:rPr>
              <a:t>очима</a:t>
            </a:r>
            <a:r>
              <a:rPr lang="ru-RU" b="1" dirty="0">
                <a:solidFill>
                  <a:srgbClr val="FF0000"/>
                </a:solidFill>
              </a:rPr>
              <a:t> автора", а </a:t>
            </a:r>
            <a:r>
              <a:rPr lang="ru-RU" b="1" dirty="0" err="1">
                <a:solidFill>
                  <a:srgbClr val="FF0000"/>
                </a:solidFill>
              </a:rPr>
              <a:t>очима</a:t>
            </a:r>
            <a:r>
              <a:rPr lang="ru-RU" b="1" dirty="0">
                <a:solidFill>
                  <a:srgbClr val="FF0000"/>
                </a:solidFill>
              </a:rPr>
              <a:t> персонажа" - </a:t>
            </a:r>
            <a:r>
              <a:rPr lang="ru-RU" b="1" dirty="0" err="1">
                <a:solidFill>
                  <a:srgbClr val="FF0000"/>
                </a:solidFill>
              </a:rPr>
              <a:t>підлітка</a:t>
            </a:r>
            <a:r>
              <a:rPr lang="ru-RU" b="1" dirty="0">
                <a:solidFill>
                  <a:srgbClr val="FF0000"/>
                </a:solidFill>
              </a:rPr>
              <a:t>, а </a:t>
            </a:r>
            <a:r>
              <a:rPr lang="ru-RU" b="1" dirty="0" err="1">
                <a:solidFill>
                  <a:srgbClr val="FF0000"/>
                </a:solidFill>
              </a:rPr>
              <a:t>потім</a:t>
            </a:r>
            <a:r>
              <a:rPr lang="ru-RU" b="1" dirty="0">
                <a:solidFill>
                  <a:srgbClr val="FF0000"/>
                </a:solidFill>
              </a:rPr>
              <a:t> молодого </a:t>
            </a:r>
            <a:r>
              <a:rPr lang="ru-RU" b="1" dirty="0" err="1">
                <a:solidFill>
                  <a:srgbClr val="FF0000"/>
                </a:solidFill>
              </a:rPr>
              <a:t>чоловіка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Кікудзі</a:t>
            </a:r>
            <a:r>
              <a:rPr lang="ru-RU" b="1" dirty="0">
                <a:solidFill>
                  <a:srgbClr val="FF0000"/>
                </a:solidFill>
              </a:rPr>
              <a:t>, </a:t>
            </a:r>
            <a:r>
              <a:rPr lang="ru-RU" b="1" dirty="0" err="1">
                <a:solidFill>
                  <a:srgbClr val="FF0000"/>
                </a:solidFill>
              </a:rPr>
              <a:t>заздалегідь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знаючи</a:t>
            </a:r>
            <a:r>
              <a:rPr lang="ru-RU" b="1" dirty="0">
                <a:solidFill>
                  <a:srgbClr val="FF0000"/>
                </a:solidFill>
              </a:rPr>
              <a:t>, </a:t>
            </a:r>
            <a:r>
              <a:rPr lang="ru-RU" b="1" dirty="0" err="1">
                <a:solidFill>
                  <a:srgbClr val="FF0000"/>
                </a:solidFill>
              </a:rPr>
              <a:t>що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його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бачення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подій</a:t>
            </a:r>
            <a:r>
              <a:rPr lang="ru-RU" b="1" dirty="0">
                <a:solidFill>
                  <a:srgbClr val="FF0000"/>
                </a:solidFill>
              </a:rPr>
              <a:t> не є </a:t>
            </a:r>
            <a:r>
              <a:rPr lang="ru-RU" b="1" dirty="0" err="1">
                <a:solidFill>
                  <a:srgbClr val="FF0000"/>
                </a:solidFill>
              </a:rPr>
              <a:t>досконалим</a:t>
            </a:r>
            <a:r>
              <a:rPr lang="ru-RU" b="1" dirty="0">
                <a:solidFill>
                  <a:srgbClr val="FF0000"/>
                </a:solidFill>
              </a:rPr>
              <a:t>, а </a:t>
            </a:r>
            <a:r>
              <a:rPr lang="ru-RU" b="1" dirty="0" err="1">
                <a:solidFill>
                  <a:srgbClr val="FF0000"/>
                </a:solidFill>
              </a:rPr>
              <a:t>його</a:t>
            </a:r>
            <a:r>
              <a:rPr lang="ru-RU" b="1" dirty="0">
                <a:solidFill>
                  <a:srgbClr val="FF0000"/>
                </a:solidFill>
              </a:rPr>
              <a:t> "</a:t>
            </a:r>
            <a:r>
              <a:rPr lang="ru-RU" b="1" dirty="0" err="1">
                <a:solidFill>
                  <a:srgbClr val="FF0000"/>
                </a:solidFill>
              </a:rPr>
              <a:t>вироки</a:t>
            </a:r>
            <a:r>
              <a:rPr lang="ru-RU" b="1" dirty="0">
                <a:solidFill>
                  <a:srgbClr val="FF0000"/>
                </a:solidFill>
              </a:rPr>
              <a:t>" - не </a:t>
            </a:r>
            <a:r>
              <a:rPr lang="ru-RU" b="1" dirty="0" err="1">
                <a:solidFill>
                  <a:srgbClr val="FF0000"/>
                </a:solidFill>
              </a:rPr>
              <a:t>остаточні</a:t>
            </a:r>
            <a:r>
              <a:rPr lang="ru-RU" b="1" dirty="0">
                <a:solidFill>
                  <a:srgbClr val="FF0000"/>
                </a:solidFill>
              </a:rPr>
              <a:t>;</a:t>
            </a:r>
          </a:p>
          <a:p>
            <a:pPr fontAlgn="base"/>
            <a:r>
              <a:rPr lang="ru-RU" b="1" dirty="0" err="1">
                <a:solidFill>
                  <a:srgbClr val="FF0000"/>
                </a:solidFill>
              </a:rPr>
              <a:t>етика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дорівнює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естетиці</a:t>
            </a:r>
            <a:r>
              <a:rPr lang="ru-RU" b="1" dirty="0">
                <a:solidFill>
                  <a:srgbClr val="FF0000"/>
                </a:solidFill>
              </a:rPr>
              <a:t>, а </a:t>
            </a:r>
            <a:r>
              <a:rPr lang="ru-RU" b="1" dirty="0" err="1">
                <a:solidFill>
                  <a:srgbClr val="FF0000"/>
                </a:solidFill>
              </a:rPr>
              <a:t>естетика</a:t>
            </a:r>
            <a:r>
              <a:rPr lang="ru-RU" b="1" dirty="0">
                <a:solidFill>
                  <a:srgbClr val="FF0000"/>
                </a:solidFill>
              </a:rPr>
              <a:t> - </a:t>
            </a:r>
            <a:r>
              <a:rPr lang="ru-RU" b="1" dirty="0" err="1">
                <a:solidFill>
                  <a:srgbClr val="FF0000"/>
                </a:solidFill>
              </a:rPr>
              <a:t>етиці</a:t>
            </a:r>
            <a:r>
              <a:rPr lang="ru-RU" b="1" dirty="0">
                <a:solidFill>
                  <a:srgbClr val="FF0000"/>
                </a:solidFill>
              </a:rPr>
              <a:t>;</a:t>
            </a:r>
          </a:p>
          <a:p>
            <a:pPr fontAlgn="base"/>
            <a:r>
              <a:rPr lang="ru-RU" b="1" dirty="0" err="1">
                <a:solidFill>
                  <a:srgbClr val="FF0000"/>
                </a:solidFill>
              </a:rPr>
              <a:t>невизначений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фінал</a:t>
            </a:r>
            <a:r>
              <a:rPr lang="ru-RU" b="1" dirty="0">
                <a:solidFill>
                  <a:srgbClr val="FF0000"/>
                </a:solidFill>
              </a:rPr>
              <a:t>.</a:t>
            </a:r>
          </a:p>
          <a:p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892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0"/>
            <a:ext cx="63722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Короткий сюжет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06918" y="1268760"/>
            <a:ext cx="5637082" cy="5589240"/>
          </a:xfrm>
        </p:spPr>
        <p:txBody>
          <a:bodyPr>
            <a:normAutofit fontScale="85000" lnSpcReduction="20000"/>
          </a:bodyPr>
          <a:lstStyle/>
          <a:p>
            <a:pPr marL="0" indent="0" algn="just" fontAlgn="base"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В батька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Кікудзі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, пана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Мітані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, є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коханка-Тікако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, яка є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хазяйкою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чайного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павільйону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Згодом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, в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Мітані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з’являється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нова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коханка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, а минула,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Тікако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переслідує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Мітаніі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пригнічує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гордість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Ооти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 Через 20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років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Кікудзі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знову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відвідує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чайну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церемонію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, де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зузстрічає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Ооти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і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між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ними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виникають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почуття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Тікако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знов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знущається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з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дівчини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і доводить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її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самогубства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Після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смерті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Ооти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Тікако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говорить:"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Вважайте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це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я вбила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Ооту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Я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звикла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грати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роль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шахрайки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 Ваш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батько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й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цінувал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у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мені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саме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те,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що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я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вміла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завжди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виконувати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цю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роль...".</a:t>
            </a:r>
          </a:p>
          <a:p>
            <a:pPr algn="just" fontAlgn="base"/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126" name="Picture 6" descr="https://encrypted-tbn3.gstatic.com/images?q=tbn:ANd9GcRKbC4CyX7Hz-Cxgf0rLDygOKs6DUWFsb89qKHg0ptYgcO45z7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12" y="0"/>
            <a:ext cx="3532131" cy="6888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714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megalife.com.ua/uploads/posts/2010-05/1274822672_29191-1920x10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002060"/>
                </a:solidFill>
              </a:rPr>
              <a:t>Спасибі</a:t>
            </a:r>
            <a:r>
              <a:rPr lang="ru-RU" dirty="0" smtClean="0">
                <a:solidFill>
                  <a:srgbClr val="002060"/>
                </a:solidFill>
              </a:rPr>
              <a:t> за </a:t>
            </a:r>
            <a:r>
              <a:rPr lang="ru-RU" dirty="0" err="1" smtClean="0">
                <a:solidFill>
                  <a:srgbClr val="002060"/>
                </a:solidFill>
              </a:rPr>
              <a:t>увагу</a:t>
            </a:r>
            <a:r>
              <a:rPr lang="ru-RU" dirty="0" smtClean="0">
                <a:solidFill>
                  <a:srgbClr val="002060"/>
                </a:solidFill>
              </a:rPr>
              <a:t>!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314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284</Words>
  <Application>Microsoft Office PowerPoint</Application>
  <PresentationFormat>Экран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Повість Ясунарі Кавабата "Тисяча журавлів"</vt:lpstr>
      <vt:lpstr>Композиційна побудова</vt:lpstr>
      <vt:lpstr>Існує чотири правила чайної церемонії:</vt:lpstr>
      <vt:lpstr>Особливості твору:</vt:lpstr>
      <vt:lpstr>Короткий сюжет</vt:lpstr>
      <vt:lpstr>Спасибі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Повість Ясунарі Кавабата "Тисяча журавлів"</dc:title>
  <dc:creator>Стася</dc:creator>
  <cp:lastModifiedBy>Стася</cp:lastModifiedBy>
  <cp:revision>7</cp:revision>
  <dcterms:created xsi:type="dcterms:W3CDTF">2015-02-27T15:05:52Z</dcterms:created>
  <dcterms:modified xsi:type="dcterms:W3CDTF">2015-03-15T19:01:34Z</dcterms:modified>
</cp:coreProperties>
</file>