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70" r:id="rId13"/>
    <p:sldId id="272" r:id="rId14"/>
    <p:sldId id="267" r:id="rId15"/>
    <p:sldId id="271" r:id="rId16"/>
    <p:sldId id="273" r:id="rId17"/>
    <p:sldId id="268" r:id="rId18"/>
    <p:sldId id="274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E210-AEFB-4F4B-889D-DF059FCB0DC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60F2-1A58-4D5E-BBCA-BE11887B19D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1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ГОБСЕК</a:t>
            </a:r>
            <a:endParaRPr lang="uk-UA" sz="4400" b="1" spc="5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Оноре де Бальзак </a:t>
            </a:r>
            <a:endParaRPr lang="uk-UA" sz="5400" dirty="0"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Дві історії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Фанні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Мальво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Анастазі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Ресто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262444" cy="364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857364"/>
            <a:ext cx="3700471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357554" y="2357430"/>
            <a:ext cx="2500330" cy="857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Антиподи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Дервіль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купує бізнес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“Синку</a:t>
            </a:r>
            <a:r>
              <a:rPr lang="uk-UA" dirty="0" smtClean="0"/>
              <a:t>, я позбавив тебе від почуття вдячності, я дав тобі право вважати, що ти мені нічим не </a:t>
            </a:r>
            <a:r>
              <a:rPr lang="uk-UA" dirty="0" err="1" smtClean="0"/>
              <a:t>завдячуєш”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86775"/>
            <a:ext cx="4058259" cy="53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r>
              <a:rPr lang="uk-UA" b="1" dirty="0" err="1" smtClean="0"/>
              <a:t>“Його</a:t>
            </a:r>
            <a:r>
              <a:rPr lang="uk-UA" b="1" dirty="0" smtClean="0"/>
              <a:t> бліде обличчя </a:t>
            </a:r>
            <a:r>
              <a:rPr lang="uk-UA" b="1" dirty="0" err="1" smtClean="0"/>
              <a:t>зарумянилося</a:t>
            </a:r>
            <a:r>
              <a:rPr lang="uk-UA" b="1" dirty="0" smtClean="0"/>
              <a:t>, очі, в яких віддзеркалювався блиск діамантів, ніби спалахнули потойбічним вогнем. “ (с.35)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Дорогоцінності  де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есто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21306"/>
            <a:ext cx="3900591" cy="56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923" y="1214422"/>
            <a:ext cx="4324581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r>
              <a:rPr lang="uk-UA" b="1" dirty="0" smtClean="0"/>
              <a:t>Радить убезпечити гроші від </a:t>
            </a:r>
            <a:r>
              <a:rPr lang="uk-UA" b="1" dirty="0" err="1" smtClean="0"/>
              <a:t>Анастазі</a:t>
            </a: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34429"/>
            <a:ext cx="4357717" cy="602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Спадок де </a:t>
            </a:r>
            <a:r>
              <a:rPr lang="uk-UA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uk-U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есто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Скнара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/>
              <a:t>“… побачив, до чого може дійти скупість, коли вона перетворюється на сліпий, позбавлений всякої логіки інстинкт… “ (с.59)</a:t>
            </a:r>
            <a:endParaRPr lang="uk-UA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448" y="1285860"/>
            <a:ext cx="4487552" cy="461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Неоднозначний персонаж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/>
              <a:t>“ В ньому співіснує двоє людей: скнара і філософ, створіння нице і створіння </a:t>
            </a:r>
            <a:r>
              <a:rPr lang="uk-UA" b="1" dirty="0" err="1" smtClean="0"/>
              <a:t>шляхетне”</a:t>
            </a:r>
            <a:r>
              <a:rPr lang="uk-UA" b="1" dirty="0" smtClean="0"/>
              <a:t> (с.42)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Неоднозначний персонаж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/>
              <a:t>Скупість</a:t>
            </a:r>
          </a:p>
          <a:p>
            <a:r>
              <a:rPr lang="uk-UA" b="1" dirty="0" smtClean="0"/>
              <a:t>Порядність </a:t>
            </a:r>
          </a:p>
          <a:p>
            <a:r>
              <a:rPr lang="uk-UA" b="1" dirty="0" smtClean="0"/>
              <a:t>Поетичність</a:t>
            </a:r>
          </a:p>
          <a:p>
            <a:r>
              <a:rPr lang="uk-UA" b="1" dirty="0" smtClean="0"/>
              <a:t>Здатність відчувати теплі почуття </a:t>
            </a:r>
          </a:p>
          <a:p>
            <a:r>
              <a:rPr lang="uk-UA" b="1" dirty="0" smtClean="0"/>
              <a:t>Мудрість 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14488"/>
            <a:ext cx="4038600" cy="4525963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Співвідносні образи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95800" cy="4840303"/>
          </a:xfrm>
        </p:spPr>
        <p:txBody>
          <a:bodyPr>
            <a:noAutofit/>
          </a:bodyPr>
          <a:lstStyle/>
          <a:p>
            <a:r>
              <a:rPr lang="uk-UA" b="1" dirty="0" smtClean="0"/>
              <a:t>Кощій </a:t>
            </a:r>
            <a:r>
              <a:rPr lang="uk-UA" b="1" dirty="0" err="1" smtClean="0"/>
              <a:t>Безсметрний</a:t>
            </a:r>
            <a:r>
              <a:rPr lang="uk-UA" b="1" dirty="0" smtClean="0"/>
              <a:t> </a:t>
            </a:r>
          </a:p>
          <a:p>
            <a:endParaRPr lang="uk-UA" b="1" dirty="0"/>
          </a:p>
          <a:p>
            <a:r>
              <a:rPr lang="uk-UA" b="1" dirty="0" smtClean="0"/>
              <a:t>Барон (</a:t>
            </a:r>
            <a:r>
              <a:rPr lang="uk-UA" b="1" dirty="0" err="1" smtClean="0"/>
              <a:t>“Скупий</a:t>
            </a:r>
            <a:r>
              <a:rPr lang="uk-UA" b="1" dirty="0" smtClean="0"/>
              <a:t> </a:t>
            </a:r>
            <a:r>
              <a:rPr lang="uk-UA" b="1" dirty="0" err="1" smtClean="0"/>
              <a:t>рицар”</a:t>
            </a:r>
            <a:r>
              <a:rPr lang="uk-UA" b="1" dirty="0" smtClean="0"/>
              <a:t> О.</a:t>
            </a:r>
            <a:r>
              <a:rPr lang="uk-UA" b="1" dirty="0" err="1" smtClean="0"/>
              <a:t>Пушкіна”</a:t>
            </a:r>
            <a:r>
              <a:rPr lang="uk-UA" b="1" dirty="0" smtClean="0"/>
              <a:t>)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Скрудж</a:t>
            </a:r>
            <a:r>
              <a:rPr lang="ru-RU" b="1" dirty="0" smtClean="0"/>
              <a:t> («Р</a:t>
            </a:r>
            <a:r>
              <a:rPr lang="uk-UA" b="1" dirty="0" smtClean="0"/>
              <a:t>і</a:t>
            </a:r>
            <a:r>
              <a:rPr lang="ru-RU" b="1" dirty="0" err="1" smtClean="0"/>
              <a:t>здвяна</a:t>
            </a:r>
            <a:r>
              <a:rPr lang="ru-RU" b="1" dirty="0" smtClean="0"/>
              <a:t> </a:t>
            </a:r>
            <a:r>
              <a:rPr lang="ru-RU" b="1" dirty="0" err="1" smtClean="0"/>
              <a:t>пісня</a:t>
            </a:r>
            <a:r>
              <a:rPr lang="ru-RU" b="1" dirty="0" smtClean="0"/>
              <a:t> в </a:t>
            </a:r>
            <a:r>
              <a:rPr lang="ru-RU" b="1" dirty="0" err="1" smtClean="0"/>
              <a:t>прозі</a:t>
            </a:r>
            <a:r>
              <a:rPr lang="ru-RU" b="1" dirty="0" smtClean="0"/>
              <a:t>» </a:t>
            </a:r>
            <a:r>
              <a:rPr lang="ru-RU" b="1" dirty="0" err="1" smtClean="0"/>
              <a:t>Ч.Діккенса</a:t>
            </a:r>
            <a:r>
              <a:rPr lang="ru-RU" b="1" dirty="0" smtClean="0"/>
              <a:t>)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Там </a:t>
            </a:r>
            <a:r>
              <a:rPr lang="uk-UA" dirty="0" err="1" smtClean="0"/>
              <a:t>царь</a:t>
            </a:r>
            <a:r>
              <a:rPr lang="uk-UA" dirty="0" smtClean="0"/>
              <a:t> </a:t>
            </a:r>
            <a:r>
              <a:rPr lang="uk-UA" dirty="0" err="1" smtClean="0"/>
              <a:t>Кощей</a:t>
            </a:r>
            <a:r>
              <a:rPr lang="uk-UA" dirty="0" smtClean="0"/>
              <a:t> над златом </a:t>
            </a:r>
            <a:r>
              <a:rPr lang="uk-UA" dirty="0" err="1" smtClean="0"/>
              <a:t>чахнет</a:t>
            </a:r>
            <a:r>
              <a:rPr lang="uk-UA" dirty="0" smtClean="0"/>
              <a:t>….</a:t>
            </a:r>
          </a:p>
          <a:p>
            <a:endParaRPr lang="uk-UA" dirty="0" smtClean="0"/>
          </a:p>
          <a:p>
            <a:r>
              <a:rPr lang="ru-RU" dirty="0" smtClean="0"/>
              <a:t>Что не подвластно мне? как некий демон </a:t>
            </a:r>
          </a:p>
          <a:p>
            <a:pPr>
              <a:buNone/>
            </a:pPr>
            <a:r>
              <a:rPr lang="ru-RU" dirty="0" smtClean="0"/>
              <a:t>Отселе править миром я могу; </a:t>
            </a:r>
          </a:p>
          <a:p>
            <a:pPr>
              <a:buNone/>
            </a:pPr>
            <a:r>
              <a:rPr lang="ru-RU" dirty="0" smtClean="0"/>
              <a:t>Я свистну, и ко мне послушно, робко </a:t>
            </a:r>
          </a:p>
          <a:p>
            <a:pPr>
              <a:buNone/>
            </a:pPr>
            <a:r>
              <a:rPr lang="ru-RU" dirty="0" smtClean="0"/>
              <a:t>Вползет окровавленное злодейство, </a:t>
            </a:r>
          </a:p>
          <a:p>
            <a:pPr>
              <a:buNone/>
            </a:pPr>
            <a:r>
              <a:rPr lang="ru-RU" dirty="0" smtClean="0"/>
              <a:t>И руку будет мне лизать, и в очи </a:t>
            </a:r>
          </a:p>
          <a:p>
            <a:pPr>
              <a:buNone/>
            </a:pPr>
            <a:r>
              <a:rPr lang="ru-RU" dirty="0" smtClean="0"/>
              <a:t>Смотреть, в них знак моей читая воли. </a:t>
            </a:r>
          </a:p>
          <a:p>
            <a:pPr>
              <a:buNone/>
            </a:pPr>
            <a:r>
              <a:rPr lang="ru-RU" dirty="0" smtClean="0"/>
              <a:t>Мне всё послушно, я же — ничему; </a:t>
            </a:r>
          </a:p>
          <a:p>
            <a:pPr>
              <a:buNone/>
            </a:pPr>
            <a:r>
              <a:rPr lang="ru-RU" dirty="0" smtClean="0"/>
              <a:t>Я выше всех желаний; я спокоен; </a:t>
            </a:r>
          </a:p>
          <a:p>
            <a:pPr>
              <a:buNone/>
            </a:pPr>
            <a:r>
              <a:rPr lang="ru-RU" dirty="0" smtClean="0"/>
              <a:t>Я знаю мощь мою: с меня довольно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 яке місце в твоєму житті відіграє золото?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572164" cy="438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86388"/>
            <a:ext cx="1465368" cy="13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uk-UA" dirty="0" err="1" smtClean="0"/>
              <a:t>О.де</a:t>
            </a:r>
            <a:r>
              <a:rPr lang="uk-UA" dirty="0" smtClean="0"/>
              <a:t> Бальзак. Твори в  10 тт. т2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Композиція твору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714908" cy="4525963"/>
          </a:xfrm>
        </p:spPr>
        <p:txBody>
          <a:bodyPr/>
          <a:lstStyle/>
          <a:p>
            <a:r>
              <a:rPr lang="uk-UA" b="1" dirty="0" smtClean="0"/>
              <a:t>Хто розповідає про всі ці події?</a:t>
            </a:r>
          </a:p>
          <a:p>
            <a:r>
              <a:rPr lang="uk-UA" b="1" dirty="0" smtClean="0"/>
              <a:t>Хто розповідає про </a:t>
            </a:r>
            <a:r>
              <a:rPr lang="uk-UA" b="1" dirty="0" err="1" smtClean="0"/>
              <a:t>Гобсека</a:t>
            </a:r>
            <a:r>
              <a:rPr lang="uk-UA" b="1" dirty="0" smtClean="0"/>
              <a:t>?</a:t>
            </a:r>
          </a:p>
          <a:p>
            <a:r>
              <a:rPr lang="uk-UA" b="1" dirty="0" smtClean="0"/>
              <a:t>Хто розповідає про </a:t>
            </a:r>
            <a:r>
              <a:rPr lang="uk-UA" b="1" dirty="0" err="1" smtClean="0"/>
              <a:t>Фанні</a:t>
            </a:r>
            <a:r>
              <a:rPr lang="uk-UA" b="1" dirty="0" smtClean="0"/>
              <a:t> Мальво та </a:t>
            </a:r>
            <a:r>
              <a:rPr lang="uk-UA" b="1" dirty="0" err="1" smtClean="0"/>
              <a:t>Анастазі</a:t>
            </a:r>
            <a:r>
              <a:rPr lang="uk-UA" b="1" dirty="0" smtClean="0"/>
              <a:t> де </a:t>
            </a:r>
            <a:r>
              <a:rPr lang="uk-UA" b="1" dirty="0" err="1" smtClean="0"/>
              <a:t>Ресто</a:t>
            </a:r>
            <a:r>
              <a:rPr lang="uk-UA" b="1" dirty="0" smtClean="0"/>
              <a:t>?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4786314" y="2571744"/>
            <a:ext cx="392909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5500694" y="3071810"/>
            <a:ext cx="2714644" cy="15716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143636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Автор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000760" y="3786190"/>
            <a:ext cx="1643074" cy="785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5929322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Дервіль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40005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Гобсек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Ирен-Стикс\Зарубіжна література\Література ХІХ ст\Бальзак\gob_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4237"/>
          <a:stretch>
            <a:fillRect/>
          </a:stretch>
        </p:blipFill>
        <p:spPr bwMode="auto">
          <a:xfrm>
            <a:off x="6072199" y="-1"/>
            <a:ext cx="3071802" cy="37658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501090" cy="5257800"/>
          </a:xfrm>
        </p:spPr>
        <p:txBody>
          <a:bodyPr/>
          <a:lstStyle/>
          <a:p>
            <a:r>
              <a:rPr lang="uk-UA" dirty="0" smtClean="0"/>
              <a:t>“Я його, з дозволу Академії, назвав би </a:t>
            </a:r>
            <a:r>
              <a:rPr lang="uk-UA" dirty="0" err="1" smtClean="0"/>
              <a:t>“місячним</a:t>
            </a:r>
            <a:r>
              <a:rPr lang="uk-UA" dirty="0" smtClean="0"/>
              <a:t> </a:t>
            </a:r>
            <a:r>
              <a:rPr lang="uk-UA" dirty="0" err="1" smtClean="0"/>
              <a:t>ликом”</a:t>
            </a:r>
            <a:r>
              <a:rPr lang="uk-UA" dirty="0" smtClean="0"/>
              <a:t>, так його жовтава блідість скидалась на колір срібла, з якого облупилась </a:t>
            </a:r>
            <a:r>
              <a:rPr lang="uk-UA" dirty="0" err="1" smtClean="0"/>
              <a:t>позолота”</a:t>
            </a:r>
            <a:r>
              <a:rPr lang="uk-UA" dirty="0" smtClean="0"/>
              <a:t>. Волосся в мого лихваря було гладеньке, акуратно причесане, із сивиною попелясто-сірого кольору. Риси обличчя, незворушного, як у </a:t>
            </a:r>
            <a:r>
              <a:rPr lang="uk-UA" dirty="0" err="1" smtClean="0"/>
              <a:t>Талейрана</a:t>
            </a:r>
            <a:r>
              <a:rPr lang="uk-UA" dirty="0" smtClean="0"/>
              <a:t>, здавались відлитими в бронзі. Оченята, жовті, як у куниці, були майже без вій і боялися світла; але дашок старого кашкета надійно захищав їх від нього. “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Портрет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572132" cy="4525963"/>
          </a:xfrm>
        </p:spPr>
        <p:txBody>
          <a:bodyPr>
            <a:normAutofit lnSpcReduction="10000"/>
          </a:bodyPr>
          <a:lstStyle/>
          <a:p>
            <a:r>
              <a:rPr lang="uk-UA" b="1" dirty="0" err="1" smtClean="0"/>
              <a:t>“Гострий</a:t>
            </a:r>
            <a:r>
              <a:rPr lang="uk-UA" b="1" dirty="0" smtClean="0"/>
              <a:t> ніс, подовбаний на кінчику віспою, скидався на свердлик, а губи були тонкі, як у алхіміків або старих карликів, зображених на картинах </a:t>
            </a:r>
            <a:r>
              <a:rPr lang="uk-UA" b="1" dirty="0" err="1" smtClean="0"/>
              <a:t>Рембранта</a:t>
            </a:r>
            <a:r>
              <a:rPr lang="uk-UA" b="1" dirty="0" smtClean="0"/>
              <a:t> та </a:t>
            </a:r>
            <a:r>
              <a:rPr lang="uk-UA" b="1" dirty="0" err="1"/>
              <a:t>М</a:t>
            </a:r>
            <a:r>
              <a:rPr lang="uk-UA" b="1" dirty="0" err="1" smtClean="0"/>
              <a:t>етсю</a:t>
            </a:r>
            <a:r>
              <a:rPr lang="uk-UA" b="1" dirty="0" smtClean="0"/>
              <a:t>. Розмовляв він завжди тихим лагідним  голосом… Вгадати його вік було неможливо…” (с.9)</a:t>
            </a:r>
          </a:p>
          <a:p>
            <a:r>
              <a:rPr lang="uk-UA" b="1" dirty="0" smtClean="0"/>
              <a:t>Майже 76 років </a:t>
            </a:r>
            <a:endParaRPr lang="uk-UA" b="1" dirty="0"/>
          </a:p>
        </p:txBody>
      </p:sp>
      <p:pic>
        <p:nvPicPr>
          <p:cNvPr id="3074" name="Picture 2" descr="D:\Ирен-Стикс\Зарубіжна література\Література ХІХ ст\Бальзак\e734b8fec9153251b710c93db9e98e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34748"/>
            <a:ext cx="3643306" cy="552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Порівняння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5043510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“Його</a:t>
            </a:r>
            <a:r>
              <a:rPr lang="uk-UA" dirty="0" smtClean="0"/>
              <a:t> вчинки були розмірені, як рухи </a:t>
            </a:r>
            <a:r>
              <a:rPr lang="uk-UA" u="sng" dirty="0" err="1" smtClean="0"/>
              <a:t>маятника”</a:t>
            </a:r>
            <a:endParaRPr lang="uk-UA" u="sng" dirty="0" smtClean="0"/>
          </a:p>
          <a:p>
            <a:r>
              <a:rPr lang="uk-UA" dirty="0" err="1" smtClean="0"/>
              <a:t>“Це</a:t>
            </a:r>
            <a:r>
              <a:rPr lang="uk-UA" dirty="0" smtClean="0"/>
              <a:t> була людина-автомат, яку щоранку </a:t>
            </a:r>
            <a:r>
              <a:rPr lang="uk-UA" dirty="0" err="1" smtClean="0"/>
              <a:t>накручували”</a:t>
            </a:r>
            <a:endParaRPr lang="uk-UA" dirty="0" smtClean="0"/>
          </a:p>
          <a:p>
            <a:r>
              <a:rPr lang="uk-UA" dirty="0" smtClean="0"/>
              <a:t>“І життя його текло так само безшелесно, як ото </a:t>
            </a:r>
            <a:r>
              <a:rPr lang="uk-UA" u="sng" dirty="0" smtClean="0"/>
              <a:t>сиплеться пісок </a:t>
            </a:r>
            <a:r>
              <a:rPr lang="uk-UA" dirty="0" smtClean="0"/>
              <a:t>у старовинному </a:t>
            </a:r>
            <a:r>
              <a:rPr lang="uk-UA" u="sng" dirty="0" smtClean="0"/>
              <a:t>пісковому </a:t>
            </a:r>
            <a:r>
              <a:rPr lang="uk-UA" u="sng" dirty="0" err="1" smtClean="0"/>
              <a:t>годиннику”</a:t>
            </a:r>
            <a:endParaRPr lang="uk-UA" u="sng" dirty="0" smtClean="0"/>
          </a:p>
          <a:p>
            <a:r>
              <a:rPr lang="uk-UA" dirty="0" err="1" smtClean="0"/>
              <a:t>“Людина-вексель”</a:t>
            </a:r>
            <a:endParaRPr lang="uk-UA" dirty="0" smtClean="0"/>
          </a:p>
          <a:p>
            <a:r>
              <a:rPr lang="uk-UA" dirty="0" err="1" smtClean="0"/>
              <a:t>“Голос</a:t>
            </a:r>
            <a:r>
              <a:rPr lang="uk-UA" dirty="0" smtClean="0"/>
              <a:t>, </a:t>
            </a:r>
            <a:r>
              <a:rPr lang="uk-UA" dirty="0" err="1" smtClean="0"/>
              <a:t>схожжий</a:t>
            </a:r>
            <a:r>
              <a:rPr lang="uk-UA" dirty="0" smtClean="0"/>
              <a:t> на звук </a:t>
            </a:r>
            <a:r>
              <a:rPr lang="uk-UA" dirty="0" err="1" smtClean="0"/>
              <a:t>флейти”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929058" cy="4525963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“Як</a:t>
            </a:r>
            <a:r>
              <a:rPr lang="uk-UA" dirty="0" smtClean="0"/>
              <a:t> </a:t>
            </a:r>
            <a:r>
              <a:rPr lang="uk-UA" dirty="0" err="1" smtClean="0"/>
              <a:t>мокриця”</a:t>
            </a:r>
            <a:endParaRPr lang="uk-UA" dirty="0" smtClean="0"/>
          </a:p>
          <a:p>
            <a:r>
              <a:rPr lang="uk-UA" dirty="0" err="1" smtClean="0"/>
              <a:t>“На</a:t>
            </a:r>
            <a:r>
              <a:rPr lang="uk-UA" dirty="0" smtClean="0"/>
              <a:t> сухорлявих, як у оленя, </a:t>
            </a:r>
            <a:r>
              <a:rPr lang="uk-UA" dirty="0" err="1" smtClean="0"/>
              <a:t>ногах”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“Кедри</a:t>
            </a:r>
            <a:r>
              <a:rPr lang="uk-UA" dirty="0" smtClean="0"/>
              <a:t> </a:t>
            </a:r>
            <a:r>
              <a:rPr lang="uk-UA" dirty="0" err="1" smtClean="0"/>
              <a:t>ліванські”</a:t>
            </a:r>
            <a:endParaRPr lang="uk-UA" dirty="0" smtClean="0"/>
          </a:p>
          <a:p>
            <a:r>
              <a:rPr lang="uk-UA" dirty="0" smtClean="0"/>
              <a:t>Удав </a:t>
            </a:r>
          </a:p>
          <a:p>
            <a:r>
              <a:rPr lang="uk-UA" dirty="0" smtClean="0"/>
              <a:t>Лимон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Порівняння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72198" cy="4972072"/>
          </a:xfrm>
        </p:spPr>
        <p:txBody>
          <a:bodyPr>
            <a:normAutofit/>
          </a:bodyPr>
          <a:lstStyle/>
          <a:p>
            <a:r>
              <a:rPr lang="uk-UA" dirty="0" err="1" smtClean="0"/>
              <a:t>“Він</a:t>
            </a:r>
            <a:r>
              <a:rPr lang="uk-UA" dirty="0" smtClean="0"/>
              <a:t> заощаджував життєву енергію і пригнічував у собі всі людські </a:t>
            </a:r>
            <a:r>
              <a:rPr lang="uk-UA" dirty="0" err="1" smtClean="0"/>
              <a:t>почуття”</a:t>
            </a:r>
            <a:endParaRPr lang="uk-UA" dirty="0" smtClean="0"/>
          </a:p>
          <a:p>
            <a:r>
              <a:rPr lang="uk-UA" dirty="0" err="1" smtClean="0"/>
              <a:t>“Якщо</a:t>
            </a:r>
            <a:r>
              <a:rPr lang="uk-UA" dirty="0" smtClean="0"/>
              <a:t> людяність, спілкування з ближніми вважати релігією, то </a:t>
            </a:r>
            <a:r>
              <a:rPr lang="uk-UA" dirty="0" err="1" smtClean="0"/>
              <a:t>Гобсек</a:t>
            </a:r>
            <a:r>
              <a:rPr lang="uk-UA" dirty="0" smtClean="0"/>
              <a:t> у цьому відношенні був переконаним </a:t>
            </a:r>
            <a:r>
              <a:rPr lang="uk-UA" dirty="0" err="1" smtClean="0"/>
              <a:t>атеїстом”</a:t>
            </a:r>
            <a:r>
              <a:rPr lang="uk-UA" dirty="0" smtClean="0"/>
              <a:t> (с.12)</a:t>
            </a:r>
            <a:endParaRPr lang="uk-UA" dirty="0"/>
          </a:p>
        </p:txBody>
      </p:sp>
      <p:pic>
        <p:nvPicPr>
          <p:cNvPr id="4098" name="Picture 2" descr="D:\Ирен-Стикс\Зарубіжна література\Література ХІХ ст\Бальзак\index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184" y="2214554"/>
            <a:ext cx="3529816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uk-UA" b="1" dirty="0" err="1" smtClean="0"/>
              <a:t>Голандець</a:t>
            </a:r>
            <a:r>
              <a:rPr lang="uk-UA" b="1" dirty="0" smtClean="0"/>
              <a:t> Жан </a:t>
            </a:r>
            <a:r>
              <a:rPr lang="uk-UA" b="1" dirty="0"/>
              <a:t>Е</a:t>
            </a:r>
            <a:r>
              <a:rPr lang="uk-UA" b="1" dirty="0" smtClean="0"/>
              <a:t>стер </a:t>
            </a:r>
            <a:r>
              <a:rPr lang="uk-UA" b="1" dirty="0" err="1" smtClean="0"/>
              <a:t>ван</a:t>
            </a:r>
            <a:r>
              <a:rPr lang="uk-UA" b="1" dirty="0" smtClean="0"/>
              <a:t> </a:t>
            </a:r>
            <a:r>
              <a:rPr lang="uk-UA" b="1" dirty="0" err="1" smtClean="0"/>
              <a:t>Гобсек</a:t>
            </a:r>
            <a:endParaRPr lang="uk-UA" b="1" dirty="0" smtClean="0"/>
          </a:p>
          <a:p>
            <a:r>
              <a:rPr lang="uk-UA" b="1" dirty="0" smtClean="0"/>
              <a:t>З 12 років працює юнгою на кораблі</a:t>
            </a:r>
          </a:p>
          <a:p>
            <a:r>
              <a:rPr lang="uk-UA" b="1" dirty="0" smtClean="0"/>
              <a:t>Був і піратом</a:t>
            </a:r>
          </a:p>
          <a:p>
            <a:r>
              <a:rPr lang="uk-UA" b="1" dirty="0" smtClean="0"/>
              <a:t>Продавав картини </a:t>
            </a:r>
            <a:endParaRPr lang="uk-UA" b="1" dirty="0"/>
          </a:p>
        </p:txBody>
      </p:sp>
      <p:pic>
        <p:nvPicPr>
          <p:cNvPr id="5122" name="Picture 2" descr="D:\Ирен-Стикс\Зарубіжна література\Література ХІХ ст\Бальзак\1307371612_gobsek.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57430"/>
            <a:ext cx="4038600" cy="304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Філософія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8929718" cy="4840303"/>
          </a:xfrm>
        </p:spPr>
        <p:txBody>
          <a:bodyPr>
            <a:normAutofit/>
          </a:bodyPr>
          <a:lstStyle/>
          <a:p>
            <a:r>
              <a:rPr lang="uk-UA" b="1" dirty="0" smtClean="0"/>
              <a:t>“…люди скрізь однакові: </a:t>
            </a:r>
            <a:r>
              <a:rPr lang="uk-UA" b="1" dirty="0" err="1" smtClean="0"/>
              <a:t>повсюду</a:t>
            </a:r>
            <a:r>
              <a:rPr lang="uk-UA" b="1" dirty="0" smtClean="0"/>
              <a:t> точиться боротьба між бідними і багатими, повсюди вона неминуча. Отож краще самому визискувати, ніж дозволяти, щоб визискували тебе.</a:t>
            </a:r>
          </a:p>
          <a:p>
            <a:r>
              <a:rPr lang="uk-UA" b="1" dirty="0" err="1" smtClean="0"/>
              <a:t>Найтривкіша</a:t>
            </a:r>
            <a:r>
              <a:rPr lang="uk-UA" b="1" dirty="0" smtClean="0"/>
              <a:t> з усіх насолод – марнославство. .. А задовольнити її можна тільки золотом. Потоком золота!” (с.14)</a:t>
            </a:r>
          </a:p>
          <a:p>
            <a:r>
              <a:rPr lang="uk-UA" b="1" dirty="0" smtClean="0"/>
              <a:t>“У мене погляд як у господа </a:t>
            </a:r>
            <a:r>
              <a:rPr lang="uk-UA" b="1" dirty="0" err="1" smtClean="0"/>
              <a:t>бога”</a:t>
            </a:r>
            <a:r>
              <a:rPr lang="uk-UA" b="1" dirty="0" smtClean="0"/>
              <a:t> (с.22)</a:t>
            </a:r>
          </a:p>
          <a:p>
            <a:r>
              <a:rPr lang="uk-UA" b="1" dirty="0" err="1" smtClean="0"/>
              <a:t>“Ми</a:t>
            </a:r>
            <a:r>
              <a:rPr lang="uk-UA" b="1" dirty="0" smtClean="0"/>
              <a:t> – повелителі ваших доль, мовчазні, нікому не </a:t>
            </a:r>
            <a:r>
              <a:rPr lang="uk-UA" b="1" dirty="0" err="1" smtClean="0"/>
              <a:t>відомі”</a:t>
            </a:r>
            <a:r>
              <a:rPr lang="uk-UA" b="1" dirty="0" smtClean="0"/>
              <a:t> (с.22)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Влада золота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8929718" cy="4840303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“Щоб</a:t>
            </a:r>
            <a:r>
              <a:rPr lang="uk-UA" b="1" dirty="0" smtClean="0"/>
              <a:t> здійснити свої примхи, ми потребуємо </a:t>
            </a:r>
            <a:r>
              <a:rPr lang="uk-UA" b="1" dirty="0" err="1" smtClean="0"/>
              <a:t>сасу</a:t>
            </a:r>
            <a:r>
              <a:rPr lang="uk-UA" b="1" dirty="0" smtClean="0"/>
              <a:t>, засобів та зусиль. Так от, у золоті це все є в зародку, і воно все дає у </a:t>
            </a:r>
            <a:r>
              <a:rPr lang="uk-UA" b="1" dirty="0" err="1" smtClean="0"/>
              <a:t>житті”</a:t>
            </a:r>
            <a:r>
              <a:rPr lang="uk-UA" b="1" dirty="0" smtClean="0"/>
              <a:t> (с.14)</a:t>
            </a:r>
          </a:p>
          <a:p>
            <a:r>
              <a:rPr lang="uk-UA" b="1" dirty="0" err="1" smtClean="0"/>
              <a:t>“Одне</a:t>
            </a:r>
            <a:r>
              <a:rPr lang="uk-UA" b="1" dirty="0" smtClean="0"/>
              <a:t> слово, я володію світом, н е стомлюючи себе, а світ не має наді мною ніякої </a:t>
            </a:r>
            <a:r>
              <a:rPr lang="uk-UA" b="1" dirty="0" err="1" smtClean="0"/>
              <a:t>влади”</a:t>
            </a:r>
            <a:r>
              <a:rPr lang="uk-UA" b="1" dirty="0" smtClean="0"/>
              <a:t>(с.15)</a:t>
            </a:r>
          </a:p>
          <a:p>
            <a:r>
              <a:rPr lang="uk-UA" b="1" dirty="0" err="1" smtClean="0"/>
              <a:t>“Золото</a:t>
            </a:r>
            <a:r>
              <a:rPr lang="uk-UA" b="1" dirty="0" smtClean="0"/>
              <a:t> – от душа вашого нинішнього </a:t>
            </a:r>
            <a:r>
              <a:rPr lang="uk-UA" b="1" dirty="0" err="1" smtClean="0"/>
              <a:t>суспільства”</a:t>
            </a:r>
            <a:r>
              <a:rPr lang="uk-UA" b="1" dirty="0" smtClean="0"/>
              <a:t> (с.22)</a:t>
            </a:r>
          </a:p>
          <a:p>
            <a:r>
              <a:rPr lang="uk-UA" b="1" dirty="0" smtClean="0"/>
              <a:t>“ЦЕЙ ДІДОК ВИРІС В МОЇХ ОЧАХ, ПЕРЕТВОРИВСЯ НА ФАНТАСТИЧНОГО ІДОЛА, УОСОБЛЕННЯ ВЛАДИ ЗОЛОТА” (с.23)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706</Words>
  <Application>Microsoft Office PowerPoint</Application>
  <PresentationFormat>Екран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Оноре де Бальзак </vt:lpstr>
      <vt:lpstr>Композиція твору</vt:lpstr>
      <vt:lpstr>Портрет</vt:lpstr>
      <vt:lpstr>Портрет</vt:lpstr>
      <vt:lpstr>Порівняння</vt:lpstr>
      <vt:lpstr>Порівняння</vt:lpstr>
      <vt:lpstr>Доля</vt:lpstr>
      <vt:lpstr>Філософія</vt:lpstr>
      <vt:lpstr>Влада золота</vt:lpstr>
      <vt:lpstr>Дві історії</vt:lpstr>
      <vt:lpstr>Дервіль купує бізнес</vt:lpstr>
      <vt:lpstr>Дорогоцінності  де Ресто</vt:lpstr>
      <vt:lpstr>Спадок де Ресто</vt:lpstr>
      <vt:lpstr>Скнара </vt:lpstr>
      <vt:lpstr>Неоднозначний персонаж</vt:lpstr>
      <vt:lpstr>Неоднозначний персонаж</vt:lpstr>
      <vt:lpstr>Співвідносні образи</vt:lpstr>
      <vt:lpstr>А яке місце в твоєму житті відіграє золото?</vt:lpstr>
      <vt:lpstr>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Оноре де Бальзак</dc:title>
  <dc:creator>Acer</dc:creator>
  <cp:lastModifiedBy>Пользователь Windows</cp:lastModifiedBy>
  <cp:revision>23</cp:revision>
  <dcterms:created xsi:type="dcterms:W3CDTF">2012-09-30T13:24:27Z</dcterms:created>
  <dcterms:modified xsi:type="dcterms:W3CDTF">2014-06-03T20:39:08Z</dcterms:modified>
</cp:coreProperties>
</file>