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70" r:id="rId10"/>
    <p:sldId id="267" r:id="rId11"/>
    <p:sldId id="268" r:id="rId12"/>
    <p:sldId id="260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4" autoAdjust="0"/>
    <p:restoredTop sz="94660"/>
  </p:normalViewPr>
  <p:slideViewPr>
    <p:cSldViewPr snapToGrid="0">
      <p:cViewPr varScale="1">
        <p:scale>
          <a:sx n="58" d="100"/>
          <a:sy n="58" d="100"/>
        </p:scale>
        <p:origin x="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8D784-491E-4C4E-83FC-7D143213807C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A1A92-CF2E-4421-A52C-E824F603B7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965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A1A92-CF2E-4421-A52C-E824F603B7B3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88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1109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746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643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769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069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552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656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45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75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578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209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FA3649A1-FE5C-4A3C-A528-CCB1CB1CBB89}" type="datetimeFigureOut">
              <a:rPr lang="uk-UA" smtClean="0"/>
              <a:t>11.12.2013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A31749DE-C09A-43D6-8564-DBE8D5E93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437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92241">
            <a:off x="2040113" y="2487761"/>
            <a:ext cx="8752872" cy="1431533"/>
          </a:xfrm>
        </p:spPr>
        <p:txBody>
          <a:bodyPr>
            <a:normAutofit/>
          </a:bodyPr>
          <a:lstStyle/>
          <a:p>
            <a:r>
              <a:rPr lang="ru-RU" sz="8800" b="1" spc="50" dirty="0" smtClean="0">
                <a:ln w="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istral" panose="03090702030407020403" pitchFamily="66" charset="0"/>
              </a:rPr>
              <a:t>Мастер</a:t>
            </a:r>
            <a:r>
              <a:rPr lang="uk-UA" sz="8800" b="1" spc="50" dirty="0" smtClean="0">
                <a:ln w="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istral" panose="03090702030407020403" pitchFamily="66" charset="0"/>
              </a:rPr>
              <a:t> и </a:t>
            </a:r>
            <a:r>
              <a:rPr lang="ru-RU" sz="8800" b="1" spc="50" dirty="0" smtClean="0">
                <a:ln w="0"/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istral" panose="03090702030407020403" pitchFamily="66" charset="0"/>
              </a:rPr>
              <a:t>Маргарита</a:t>
            </a:r>
            <a:endParaRPr lang="ru-RU" sz="8800" b="1" spc="50" dirty="0">
              <a:ln w="0"/>
              <a:solidFill>
                <a:schemeClr val="bg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40" y="410994"/>
            <a:ext cx="5400360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3967" y="284262"/>
            <a:ext cx="61844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Девушка с желтыми цветами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девушка, вдохновившая Мастера и сама окрылённая искренней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любовью,- 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Маргарита.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Она не могла ни на минуту расстаться с Мастером, она настолько его любит, что готова на всё, только чтобы увидеть его еще раз.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Перед Маргаритой оказывается очень сложный выбор: заложить себя ради любви или оставить всё как есть и быть несчастной.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Маргарита выбирает первое: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Я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погибаю из-за любви!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endParaRPr lang="ru-RU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Она соглашается на предложение Азазелло о встрече с Воландом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и ради любви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становится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ведьмой.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Маргарита продала душу дьяволу из самых чистых побуждений, за что её и уважает Воланд со свитой.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9262" y="3555423"/>
            <a:ext cx="528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Ах, право, дьяволу бы я заложила душу, чтобы только узнать жив он или нет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!”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10" y="0"/>
            <a:ext cx="3464744" cy="488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134285" y="284262"/>
            <a:ext cx="64702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Обернувшись ведьмой, при помощи волшебного крема Азазелло, Маргарита, полная радости и в предвкушении предстоящей встречи, покидает свой особняк.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Невероятно красивая ночь, не менее красивая ведьма, как будто сплелись воедино.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Маргарита использует все свои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новые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 способности, громит квартиру Латунского, таким образом мстит за Мастера.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Она даже рада, что у неё появились эти способности и соглашается быть королевой на балу у сатаны. Однако Маргарита имела сострадание к другим и на предложение Воланда исполнить любое её желание, она просит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освободить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Фриду.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Даже продав душу дьяволу она не утратила человеческих качеств.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2533" y="5038725"/>
            <a:ext cx="3402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Невидима и свободна!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Невидима и свободна!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0">
        <p14:reveal/>
      </p:transition>
    </mc:Choice>
    <mc:Fallback xmlns="">
      <p:transition spd="slow" advClick="0" advTm="1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11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305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37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73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365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65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595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595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95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3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827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60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973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4675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5112413" cy="325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53699" y="340822"/>
            <a:ext cx="693830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Р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оман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Мастер и Маргарита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как никто другой, показывает нам приоритет чувства над любыми социальными проблемами и отношениями, а его герои олицетворяют красоту этих чувств.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И у Мастера, и у Маргариты горел тот самый огонь в душе, который и понимают под словом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любовь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</a:t>
            </a:r>
            <a:r>
              <a:rPr lang="en-US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Она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выскочила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перед ними и поразила обоих мгновенно.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Любовь эта была страстная, бурная, пылающая.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Хотя и немного затухла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 безрадостные дни, когда роман Мастера не приняли критики.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Продав душу дьяволу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Маргарита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снова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воссоединилась с Мастером,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поставив свою любовь выше собственной жизни.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И есть лишь одно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место, в котором они обретут покой и будут счастливы вместе, ведь своей любовью они бросили вызов силам добра и зла.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506" y="3837247"/>
            <a:ext cx="4381269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- Гори, гори, прежняя жизнь!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- Гори страдание!</a:t>
            </a:r>
          </a:p>
        </p:txBody>
      </p:sp>
    </p:spTree>
    <p:extLst>
      <p:ext uri="{BB962C8B-B14F-4D97-AF65-F5344CB8AC3E}">
        <p14:creationId xmlns:p14="http://schemas.microsoft.com/office/powerpoint/2010/main" val="166048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2000">
        <p:fade/>
      </p:transition>
    </mc:Choice>
    <mc:Fallback xmlns="">
      <p:transition spd="med" advClick="0" advTm="5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685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31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83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59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585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57" y="0"/>
            <a:ext cx="11028302" cy="669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1186" y="1361291"/>
            <a:ext cx="4380931" cy="3693319"/>
          </a:xfrm>
          <a:prstGeom prst="rect">
            <a:avLst/>
          </a:prstGeom>
          <a:noFill/>
          <a:scene3d>
            <a:camera prst="perspectiveFront">
              <a:rot lat="21000001" lon="600000" rev="2159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/>
              <a:t>Поймите, что язык может скрыть истину, а глаза – никогда! </a:t>
            </a:r>
            <a:endParaRPr lang="ru-RU" dirty="0" smtClean="0"/>
          </a:p>
          <a:p>
            <a:r>
              <a:rPr lang="ru-RU" dirty="0" smtClean="0"/>
              <a:t>Вам </a:t>
            </a:r>
            <a:r>
              <a:rPr lang="ru-RU" dirty="0"/>
              <a:t>задают внезапный вопрос, вы даже не вздрагиваете, в одну секунду овладеваете собой и знаете, что нужно сказать, чтобы укрыть истину, и весьма убедительно говорите, и ни одна складка на вашем лице не шевельнется, но, увы, встревоженная вопросом истина со дна души на мгновение прыгает в глаза, и все кончено. Она замечена, а вы пойманы</a:t>
            </a:r>
            <a:r>
              <a:rPr lang="ru-RU" dirty="0" smtClean="0"/>
              <a:t>!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6781370" y="1638290"/>
            <a:ext cx="3950636" cy="3416320"/>
          </a:xfrm>
          <a:prstGeom prst="rect">
            <a:avLst/>
          </a:prstGeom>
          <a:noFill/>
          <a:scene3d>
            <a:camera prst="perspectiveAbove">
              <a:rot lat="21000000" lon="21000000" rev="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Люди как люди. Любят деньги, но ведь это всегда было… </a:t>
            </a:r>
            <a:endParaRPr lang="ru-RU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r>
              <a:rPr lang="ru-RU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Человечество </a:t>
            </a:r>
            <a:r>
              <a:rPr lang="ru-RU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любит деньги, из чего бы те ни были сделаны, из кожи ли, из бумаги ли, из бронзы или из золота. </a:t>
            </a:r>
            <a:endParaRPr lang="ru-RU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r>
              <a:rPr lang="ru-RU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Ну</a:t>
            </a:r>
            <a:r>
              <a:rPr lang="ru-RU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, легкомысленны… ну, что ж… и милосердие иногда стучится в их сердца… обыкновенные люди… в общем, напоминают прежних… квартирный вопрос только испортил их…</a:t>
            </a:r>
            <a:endParaRPr lang="uk-UA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-60000">
            <a:off x="1541698" y="884074"/>
            <a:ext cx="4380931" cy="369332"/>
          </a:xfrm>
          <a:prstGeom prst="rect">
            <a:avLst/>
          </a:prstGeom>
          <a:noFill/>
          <a:scene3d>
            <a:camera prst="perspectiveFront">
              <a:rot lat="21000001" lon="600000" rev="2159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b="1" dirty="0" smtClean="0"/>
              <a:t>Рукописи не горят.</a:t>
            </a:r>
            <a:endParaRPr lang="uk-UA" b="1" dirty="0"/>
          </a:p>
        </p:txBody>
      </p:sp>
      <p:sp>
        <p:nvSpPr>
          <p:cNvPr id="9" name="TextBox 8"/>
          <p:cNvSpPr txBox="1"/>
          <p:nvPr/>
        </p:nvSpPr>
        <p:spPr>
          <a:xfrm rot="120000">
            <a:off x="6791446" y="858955"/>
            <a:ext cx="3950636" cy="646331"/>
          </a:xfrm>
          <a:prstGeom prst="rect">
            <a:avLst/>
          </a:prstGeom>
          <a:noFill/>
          <a:scene3d>
            <a:camera prst="perspectiveAbove">
              <a:rot lat="21000000" lon="21000000" rev="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А факт – это самая упрямая в мире вещь.</a:t>
            </a:r>
            <a:endParaRPr lang="uk-UA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3000">
        <p14:flythrough/>
      </p:transition>
    </mc:Choice>
    <mc:Fallback xmlns="">
      <p:transition spd="slow" advClick="0" advTm="5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5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34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72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2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32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allAtOnce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6370" y="2860682"/>
            <a:ext cx="5205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подготовили ученики</a:t>
            </a:r>
          </a:p>
          <a:p>
            <a:pPr algn="ctr"/>
            <a:r>
              <a:rPr lang="ru-RU" sz="28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11-А класса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6851" y="1870852"/>
            <a:ext cx="462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Презентаци</a:t>
            </a:r>
            <a:r>
              <a:rPr lang="ru-RU" sz="48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ю</a:t>
            </a:r>
            <a:endParaRPr lang="ru-RU" sz="48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2512" y="4519660"/>
            <a:ext cx="520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Кожевников Богдан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2513" y="5201713"/>
            <a:ext cx="5205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Мащук Сергей</a:t>
            </a:r>
          </a:p>
        </p:txBody>
      </p:sp>
    </p:spTree>
    <p:extLst>
      <p:ext uri="{BB962C8B-B14F-4D97-AF65-F5344CB8AC3E}">
        <p14:creationId xmlns:p14="http://schemas.microsoft.com/office/powerpoint/2010/main" val="42756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2000">
        <p14:warp dir="i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53333" fill="hold" grpId="1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75E-6 -2.22222E-6 L -0.07044 -0.00393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" fill="hold" grpId="1" nodeType="withEffect">
                                  <p:stCondLst>
                                    <p:cond delay="5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75E-6 2.22222E-6 L 0.08099 0.00116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126" y="-301969"/>
            <a:ext cx="24100790" cy="7631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80" y="2397032"/>
            <a:ext cx="1880848" cy="3725175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32" y="2258570"/>
            <a:ext cx="1772332" cy="3735799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615" y="3318957"/>
            <a:ext cx="1523387" cy="2941712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9946" y="319578"/>
            <a:ext cx="529065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2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«</a:t>
            </a:r>
            <a:r>
              <a:rPr lang="ru-RU" sz="2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…так </a:t>
            </a:r>
            <a:r>
              <a:rPr lang="ru-RU" sz="24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кто ж ты, наконец</a:t>
            </a:r>
            <a:r>
              <a:rPr lang="ru-RU" sz="2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?</a:t>
            </a:r>
          </a:p>
          <a:p>
            <a:r>
              <a:rPr lang="ru-RU" sz="24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– </a:t>
            </a:r>
            <a:r>
              <a:rPr lang="ru-RU" sz="2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Я </a:t>
            </a:r>
            <a:r>
              <a:rPr lang="ru-RU" sz="24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– </a:t>
            </a:r>
            <a:r>
              <a:rPr lang="ru-RU" sz="2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часть </a:t>
            </a:r>
            <a:r>
              <a:rPr lang="ru-RU" sz="24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той силы, что вечно хочет зла и вечно совершает благо…» </a:t>
            </a:r>
            <a:endParaRPr lang="en-US" sz="2400" b="1" dirty="0" smtClean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  <a:p>
            <a:pPr algn="r"/>
            <a:r>
              <a:rPr lang="ru-RU" sz="2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(</a:t>
            </a:r>
            <a:r>
              <a:rPr lang="ru-RU" sz="24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Гёте И.-В. Фауст</a:t>
            </a:r>
            <a:r>
              <a:rPr lang="ru-RU" sz="24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)</a:t>
            </a:r>
            <a:endParaRPr lang="uk-UA" sz="2400" b="1" dirty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02995 -0.0544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-2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06341 -0.08704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4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7721 -0.09259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-4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09506 -0.10116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50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decel="5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13333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65" y="0"/>
            <a:ext cx="4762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18035" y="470126"/>
            <a:ext cx="5215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Михаи́л 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Афана́сьевич Булга́ков 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(3 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мая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1891 — 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10 марта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1940)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— русский писатель, драматург, театральный режиссёр и актёр. Автор повестей и рассказов, множества фельетонов, пьес, инсценировок, киносценариев, оперных либретто.</a:t>
            </a:r>
            <a:endParaRPr lang="uk-UA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3944" y="4092824"/>
            <a:ext cx="6342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Свой первый рассказ М. Булгаков, по его собственным словам, написал в 1919 году.</a:t>
            </a:r>
          </a:p>
          <a:p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78170" y="2563006"/>
            <a:ext cx="402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Творчество писателя:</a:t>
            </a:r>
            <a:endParaRPr lang="uk-UA" sz="24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7085" y="4092823"/>
            <a:ext cx="5036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1922—1923 годы — публикация повести «Записки на манжетах».</a:t>
            </a:r>
          </a:p>
          <a:p>
            <a:endParaRPr lang="uk-UA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609769" y="3962519"/>
            <a:ext cx="66910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 1924 году — издание романа «Белая гвардия», о трагических событиях борьбы за власть между различными политическими силами Украины в 1918 году.</a:t>
            </a:r>
          </a:p>
          <a:p>
            <a:endParaRPr lang="uk-UA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59712" y="4454961"/>
            <a:ext cx="579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 1925 году выходит сборник сатирических рассказов «</a:t>
            </a:r>
            <a:r>
              <a:rPr lang="ru-RU" sz="2000" b="1" spc="5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Дьяволиада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».</a:t>
            </a:r>
            <a:endParaRPr lang="uk-UA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736770" y="4092822"/>
            <a:ext cx="64370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 1925 году также публикуются повесть «Роковые яйца», рассказ «Стальное горло», работает над повестью «Собачье сердце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»</a:t>
            </a:r>
            <a:endParaRPr lang="ru-RU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endParaRPr lang="uk-UA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914237" y="4334332"/>
            <a:ext cx="4082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 1927 году М. Булгаков завершает пьесу «Бег».</a:t>
            </a:r>
          </a:p>
          <a:p>
            <a:endParaRPr lang="uk-UA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237512" y="4120002"/>
            <a:ext cx="5435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 1934 году завершён первый полный вариант романа «Мастер и Маргарита», включающий 37 глав.</a:t>
            </a:r>
            <a:endParaRPr lang="uk-UA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endParaRPr lang="uk-UA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6951" y="3682677"/>
            <a:ext cx="12026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Роман "Мастер и Маргарита" - одно из величайших произведений русской литературы. Это целая эпоха, три мира, тесно переплетенных и связанных друг с другом. Жизнь людей времен СССР, их идеалы,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нравы,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характеры, мир Иешуа, потусторонний мир - Воланд со своей свитой.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Критик М. Бычков говорил о романе так: "Начнём с того, что сам роман является прелестью, причём немного в ином смысле этого слова".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 какой же прелести идет речь? Прелесть романа в его уникальности и неповторимости. В уникальности представителей каждого из миров.</a:t>
            </a:r>
            <a:endParaRPr lang="uk-UA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8" y="253480"/>
            <a:ext cx="5343586" cy="302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8000">
        <p14:flythrough/>
      </p:transition>
    </mc:Choice>
    <mc:Fallback xmlns="">
      <p:transition spd="slow" advClick="0" advTm="10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2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88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2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1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30"/>
                            </p:stCondLst>
                            <p:childTnLst>
                              <p:par>
                                <p:cTn id="31" presetID="64" presetClass="path" presetSubtype="0" accel="50000" decel="50000" fill="hold" grpId="1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3.33333E-6 L 0.00117 -0.1337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78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280"/>
                            </p:stCondLst>
                            <p:childTnLst>
                              <p:par>
                                <p:cTn id="3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78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3.33333E-6 L 0.00234 -0.1337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30"/>
                            </p:stCondLst>
                            <p:childTnLst>
                              <p:par>
                                <p:cTn id="4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850"/>
                            </p:stCondLst>
                            <p:childTnLst>
                              <p:par>
                                <p:cTn id="4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350"/>
                            </p:stCondLst>
                            <p:childTnLst>
                              <p:par>
                                <p:cTn id="53" presetID="64" presetClass="path" presetSubtype="0" accel="50000" decel="50000" fill="hold" grpId="0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2.59259E-6 L 0.00117 -0.1317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46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46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8960"/>
                            </p:stCondLst>
                            <p:childTnLst>
                              <p:par>
                                <p:cTn id="64" presetID="64" presetClass="path" presetSubtype="0" accel="50000" decel="50000" fill="hold" grpId="1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2.59259E-6 L 0.00117 -0.1805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21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883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330"/>
                            </p:stCondLst>
                            <p:childTnLst>
                              <p:par>
                                <p:cTn id="75" presetID="64" presetClass="path" presetSubtype="0" accel="50000" decel="50000" fill="hold" grpId="1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2.96296E-6 L 0.00117 -0.150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258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360"/>
                            </p:stCondLst>
                            <p:childTnLst>
                              <p:par>
                                <p:cTn id="8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860"/>
                            </p:stCondLst>
                            <p:childTnLst>
                              <p:par>
                                <p:cTn id="86" presetID="64" presetClass="path" presetSubtype="0" accel="50000" decel="50000" fill="hold" grpId="1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1.48148E-6 L 0.00234 -0.1541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911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4230"/>
                            </p:stCondLst>
                            <p:childTnLst>
                              <p:par>
                                <p:cTn id="93" presetID="10" presetClass="exit" presetSubtype="0" fill="hold" grpId="2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6230"/>
                            </p:stCondLst>
                            <p:childTnLst>
                              <p:par>
                                <p:cTn id="1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23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2225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981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6" grpId="0"/>
      <p:bldP spid="6" grpId="1"/>
      <p:bldP spid="6" grpId="2"/>
      <p:bldP spid="7" grpId="0"/>
      <p:bldP spid="7" grpId="1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4" grpId="0"/>
      <p:bldP spid="14" grpId="1"/>
      <p:bldP spid="14" grpId="2"/>
      <p:bldP spid="15" grpId="0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512" y="683628"/>
            <a:ext cx="54863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Воланд – главный герой и представитель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потустороннего мира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темный философ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не тот всем известный дьявол, а абсолютно другой, противоположный.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Он не является главным злом в романе, в нем таковым являются люди. Воланд же предстает перед нами в роли хладнокровного наблюдателя, даже не судьи, именно наблюдателя.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Его рассуждения заставляют задуматься 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многих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 Но по сущности своей, люди не предпринимают попыток что-либо изменить. </a:t>
            </a:r>
          </a:p>
          <a:p>
            <a:r>
              <a:rPr lang="uk-UA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Люди не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меняясь остаются </a:t>
            </a:r>
            <a:r>
              <a:rPr lang="uk-UA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людьми.</a:t>
            </a:r>
            <a:endParaRPr lang="uk-UA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32" y="0"/>
            <a:ext cx="452437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60019" y="4127868"/>
            <a:ext cx="548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Что бы делало твое добро, если бы не существовало зла?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endParaRPr lang="uk-UA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0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5000">
        <p:fade/>
      </p:transition>
    </mc:Choice>
    <mc:Fallback xmlns="">
      <p:transition spd="med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37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33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89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26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315097"/>
            <a:ext cx="5714999" cy="418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0467" y="497978"/>
            <a:ext cx="55410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Воланд был не единственным представителем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потустороннего мира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с ним всегда была его верная свита – демоны по сущности своей, но в образе людей.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Всегда слащавый, льстящий, хитрый, но в то же время жестокий, как и подобает быть демону Фогот-Коровьев. Его верный напарник – кот Бегемот, что-то вроде шута, клоуна никем серьезно не воспринимающийся.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Азазелло – хладнокровный, жестокий, прямолинейный демон –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руки, которые исполняли приказы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Гелла – женщина-вампир, безмолвная служанка Воланда.</a:t>
            </a:r>
            <a:endParaRPr lang="uk-UA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9944" y="4647627"/>
            <a:ext cx="5912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Ночь густела, летела рядом, хватала скачущих за плащи и, содрав их с плеч, разоблачала обманы.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endParaRPr lang="uk-UA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1000">
        <p14:reveal/>
      </p:transition>
    </mc:Choice>
    <mc:Fallback xmlns="">
      <p:transition spd="slow" advClick="0" advTm="4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95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11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875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365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0070" y="763983"/>
            <a:ext cx="58119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Судьба – самая большая загадка, которую человечество пытается  понять и найти с давних времен.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Но может ли человек управлять своей судьбой, изменять её, как того хотелось бы ему?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 жизни каждого наступит момент, когда он захочет предопределить её, ставя перед собой выбор: либо сделать рискованный шаг – заплатить дорогую цену и приблизиться к счастью, либо оставить жизнь обыденной и серой.</a:t>
            </a:r>
            <a:endParaRPr lang="uk-UA" sz="2000" b="1" spc="5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Никакой другой роман, кроме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Мастера и Маргариты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не может так показать читателю важность этого выбора и его конечный исход.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753"/>
            <a:ext cx="5537200" cy="369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7301" y="4457302"/>
            <a:ext cx="553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“-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Нет, погодите… 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Я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знаю, на что иду.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Но иду на все из-за него… Я погибаю из-за любви!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758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7000">
        <p15:prstTrans prst="peelOff"/>
      </p:transition>
    </mc:Choice>
    <mc:Fallback xmlns="">
      <p:transition spd="slow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63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6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82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145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89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78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4" y="409575"/>
            <a:ext cx="5670076" cy="387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2470" y="409575"/>
            <a:ext cx="60473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И Мастер, и Маргарита - герои вроде  бы обеспеченные, не обделённые вниманием, но в то же время оба очень несчастны.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Их неожиданная встреча, ни что иное, как та самая судьба, глоток свежего воздуха, наполненного любовью. 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Эту любовь можно сравнить с ярким пламенем, пожаром, который сжигает изнутри, но не дотла. Именно такую любовь  называют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вечным огнём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что согревает всегда и порой вспыхивает с новой страстью.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История их любви показывает нам, как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легко может чувство преодолеть все трудности и преграды, если оно искреннее. Такое чувство было у Мастера и Маргариты.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1924" y="4461011"/>
            <a:ext cx="567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Она входила в калитку один раз, а биений сердца до этого я испытывал не менее десяти, я не лгу.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9000">
        <p15:prstTrans prst="pageCurlDouble"/>
      </p:transition>
    </mc:Choice>
    <mc:Fallback xmlns="">
      <p:transition spd="slow" advClick="0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67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89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5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7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32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4" y="0"/>
            <a:ext cx="3057525" cy="456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75814" y="415088"/>
            <a:ext cx="604735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Булгаковский Мастер во многом похож на Гётевского Фауста, не даром автор выбрал эпиграфом к роману именно строки из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Фауста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 Герой полностью равнодушен к жизненным радостям, 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е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го манит одиночество, которому он абсолютно не противится. Все, что  было в его жизни важным – это работа, до тех пор, пока он не встретил Маргариту.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Мастер был историком, но однажды почувствовал желание писать и принялся за создание романа о Понтии Пилате, который в дальнейшем стал смыслом жизни для него и Маргариты.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Он любил свой роман так же как любил Маргариту и любовь эта была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неземная, до того момента, как Мастер попал в сумасшедший дом. 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88" y="4738860"/>
            <a:ext cx="5025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Меня сломали, мне скучно, и я хочу в подвал.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7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8000">
        <p15:prstTrans prst="pageCurlDouble" invX="1"/>
      </p:transition>
    </mc:Choice>
    <mc:Fallback xmlns="">
      <p:transition spd="slow" advClick="0"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745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54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72937"/>
            <a:ext cx="3759200" cy="260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3899" y="869822"/>
            <a:ext cx="69383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Но что же стало с 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астером после?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Кажется, что он потерял свою веру в безграничную любовь на земле, смирился с такой судьбой и не предпринимал попыток изменить это.</a:t>
            </a:r>
          </a:p>
          <a:p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Раньше он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… хотел объехать весь 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з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емной шар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но теперь видит лишь его незначительный кусок и уверен, что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...это не так уж худо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Мастер утверждает в неизлечимости своей болезни и не верит доктору о своем скором выздоровлении, также не хочет обрекать на мучения свою некогда любимую Маргариту.</a:t>
            </a:r>
          </a:p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Он надеется, что она его забыла и любовь прошла, так как он – 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душевнобольной</a:t>
            </a:r>
            <a:r>
              <a:rPr lang="en-US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 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2200" y="3378201"/>
            <a:ext cx="4356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- Бедная женщина.</a:t>
            </a:r>
            <a:r>
              <a:rPr lang="ru-RU" sz="2000" b="1" spc="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Впрочем, у меня есть надежда, что она забыла меня!</a:t>
            </a:r>
            <a:endParaRPr lang="ru-RU" sz="2000" b="1" spc="5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3000">
        <p14:flythrough/>
      </p:transition>
    </mc:Choice>
    <mc:Fallback>
      <p:transition spd="slow" advTm="4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9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775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23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76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49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2318</TotalTime>
  <Words>1574</Words>
  <Application>Microsoft Office PowerPoint</Application>
  <PresentationFormat>Широкоэкранный</PresentationFormat>
  <Paragraphs>81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Schoolbook</vt:lpstr>
      <vt:lpstr>Mistral</vt:lpstr>
      <vt:lpstr>Segoe Print</vt:lpstr>
      <vt:lpstr>Times New Roman</vt:lpstr>
      <vt:lpstr>Wingdings 2</vt:lpstr>
      <vt:lpstr>View</vt:lpstr>
      <vt:lpstr>Мастер и Маргарита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Mashchuk</dc:creator>
  <cp:lastModifiedBy>Sergey Mashchuk</cp:lastModifiedBy>
  <cp:revision>173</cp:revision>
  <dcterms:created xsi:type="dcterms:W3CDTF">2013-11-13T20:36:24Z</dcterms:created>
  <dcterms:modified xsi:type="dcterms:W3CDTF">2013-12-11T19:34:32Z</dcterms:modified>
</cp:coreProperties>
</file>