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65" r:id="rId3"/>
    <p:sldId id="256" r:id="rId4"/>
    <p:sldId id="257" r:id="rId5"/>
    <p:sldId id="258" r:id="rId6"/>
    <p:sldId id="259" r:id="rId7"/>
    <p:sldId id="269" r:id="rId8"/>
    <p:sldId id="270" r:id="rId9"/>
    <p:sldId id="260" r:id="rId10"/>
    <p:sldId id="261" r:id="rId11"/>
    <p:sldId id="262" r:id="rId12"/>
    <p:sldId id="263" r:id="rId13"/>
    <p:sldId id="264" r:id="rId14"/>
    <p:sldId id="267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12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0">
                <a:solidFill>
                  <a:srgbClr val="454545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93A8C9-4F2D-489F-BF15-176A4BBBCA94}" type="datetimeFigureOut">
              <a:rPr lang="ru-RU"/>
              <a:pPr>
                <a:defRPr/>
              </a:pPr>
              <a:t>28.03.2012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3571B-DDA4-48A4-8266-3A32BDBA5A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5AB29-3C46-4460-8A7A-A403537BB661}" type="datetimeFigureOut">
              <a:rPr lang="ru-RU"/>
              <a:pPr>
                <a:defRPr/>
              </a:pPr>
              <a:t>28.03.2012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1BB23-9E24-40B6-AB2F-49460D44C6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F4797-8F36-4A6E-B84D-856EB9ECECA1}" type="datetimeFigureOut">
              <a:rPr lang="ru-RU"/>
              <a:pPr>
                <a:defRPr/>
              </a:pPr>
              <a:t>28.03.2012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2E0D51-C3E9-4F47-B85E-AFC8AC331B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A9C02-79D8-4E15-B033-BE307BC6ED89}" type="datetimeFigureOut">
              <a:rPr lang="ru-RU"/>
              <a:pPr>
                <a:defRPr/>
              </a:pPr>
              <a:t>28.03.2012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2B34A-608B-494D-A450-C23353D34B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EA5DB-14AD-4AAC-A21E-5171F97CADA4}" type="datetimeFigureOut">
              <a:rPr lang="ru-RU"/>
              <a:pPr>
                <a:defRPr/>
              </a:pPr>
              <a:t>28.03.2012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69611-157C-49D7-850F-F017984874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14414" y="1600200"/>
            <a:ext cx="328138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B89D2-9B25-4C5F-8213-2EBD6CC92219}" type="datetimeFigureOut">
              <a:rPr lang="ru-RU"/>
              <a:pPr>
                <a:defRPr/>
              </a:pPr>
              <a:t>28.03.2012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B0CE6E-2457-415C-AC25-76A5541C48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57290" y="1535113"/>
            <a:ext cx="314009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357290" y="2174875"/>
            <a:ext cx="314009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AC61D-9469-487F-B235-7AD622B95973}" type="datetimeFigureOut">
              <a:rPr lang="ru-RU"/>
              <a:pPr>
                <a:defRPr/>
              </a:pPr>
              <a:t>28.03.2012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B1B00-CC48-43B5-B818-E914D3B7D6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620BF7-5FEB-4EA0-8F5B-1074C267F8A6}" type="datetimeFigureOut">
              <a:rPr lang="ru-RU"/>
              <a:pPr>
                <a:defRPr/>
              </a:pPr>
              <a:t>28.03.2012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D1431-1472-491B-8791-DBBCDC19C5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DC25B-3EAA-40BB-B2D6-E22B743A9727}" type="datetimeFigureOut">
              <a:rPr lang="ru-RU"/>
              <a:pPr>
                <a:defRPr/>
              </a:pPr>
              <a:t>28.03.2012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13CDC4-9402-416E-8B03-60EAD0FEFA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000240"/>
            <a:ext cx="236537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1538" y="3214686"/>
            <a:ext cx="2393975" cy="291147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7C135-D143-41B4-AAD6-5F9E28E268C0}" type="datetimeFigureOut">
              <a:rPr lang="ru-RU"/>
              <a:pPr>
                <a:defRPr/>
              </a:pPr>
              <a:t>28.03.2012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09A41-26EF-4B40-A141-49C9017A76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4BE7D8-A655-4362-88C5-5DA7632D6564}" type="datetimeFigureOut">
              <a:rPr lang="ru-RU"/>
              <a:pPr>
                <a:defRPr/>
              </a:pPr>
              <a:t>28.03.2012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2D1E3-7709-4F00-ABD3-FD8A69E485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813" y="274638"/>
            <a:ext cx="790098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1285875" y="1600200"/>
            <a:ext cx="74009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8FD2AFC-83BB-4E5C-AAA7-7B68B1756727}" type="datetimeFigureOut">
              <a:rPr lang="ru-RU"/>
              <a:pPr>
                <a:defRPr/>
              </a:pPr>
              <a:t>28.03.2012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DB2C347-18D8-4615-8663-339947A10F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6000" b="1" kern="1200">
          <a:solidFill>
            <a:srgbClr val="C0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6000" b="1">
          <a:solidFill>
            <a:srgbClr val="C00000"/>
          </a:solidFill>
          <a:latin typeface="ArtScript"/>
        </a:defRPr>
      </a:lvl2pPr>
      <a:lvl3pPr algn="ctr" rtl="0" fontAlgn="base">
        <a:spcBef>
          <a:spcPct val="0"/>
        </a:spcBef>
        <a:spcAft>
          <a:spcPct val="0"/>
        </a:spcAft>
        <a:defRPr sz="6000" b="1">
          <a:solidFill>
            <a:srgbClr val="C00000"/>
          </a:solidFill>
          <a:latin typeface="ArtScript"/>
        </a:defRPr>
      </a:lvl3pPr>
      <a:lvl4pPr algn="ctr" rtl="0" fontAlgn="base">
        <a:spcBef>
          <a:spcPct val="0"/>
        </a:spcBef>
        <a:spcAft>
          <a:spcPct val="0"/>
        </a:spcAft>
        <a:defRPr sz="6000" b="1">
          <a:solidFill>
            <a:srgbClr val="C00000"/>
          </a:solidFill>
          <a:latin typeface="ArtScript"/>
        </a:defRPr>
      </a:lvl4pPr>
      <a:lvl5pPr algn="ctr" rtl="0" fontAlgn="base">
        <a:spcBef>
          <a:spcPct val="0"/>
        </a:spcBef>
        <a:spcAft>
          <a:spcPct val="0"/>
        </a:spcAft>
        <a:defRPr sz="6000" b="1">
          <a:solidFill>
            <a:srgbClr val="C00000"/>
          </a:solidFill>
          <a:latin typeface="ArtScript"/>
        </a:defRPr>
      </a:lvl5pPr>
      <a:lvl6pPr marL="457200" algn="ctr" rtl="0" fontAlgn="base">
        <a:spcBef>
          <a:spcPct val="0"/>
        </a:spcBef>
        <a:spcAft>
          <a:spcPct val="0"/>
        </a:spcAft>
        <a:defRPr sz="6000" b="1">
          <a:solidFill>
            <a:srgbClr val="C00000"/>
          </a:solidFill>
          <a:latin typeface="ArtScript"/>
        </a:defRPr>
      </a:lvl6pPr>
      <a:lvl7pPr marL="914400" algn="ctr" rtl="0" fontAlgn="base">
        <a:spcBef>
          <a:spcPct val="0"/>
        </a:spcBef>
        <a:spcAft>
          <a:spcPct val="0"/>
        </a:spcAft>
        <a:defRPr sz="6000" b="1">
          <a:solidFill>
            <a:srgbClr val="C00000"/>
          </a:solidFill>
          <a:latin typeface="ArtScript"/>
        </a:defRPr>
      </a:lvl7pPr>
      <a:lvl8pPr marL="1371600" algn="ctr" rtl="0" fontAlgn="base">
        <a:spcBef>
          <a:spcPct val="0"/>
        </a:spcBef>
        <a:spcAft>
          <a:spcPct val="0"/>
        </a:spcAft>
        <a:defRPr sz="6000" b="1">
          <a:solidFill>
            <a:srgbClr val="C00000"/>
          </a:solidFill>
          <a:latin typeface="ArtScript"/>
        </a:defRPr>
      </a:lvl8pPr>
      <a:lvl9pPr marL="1828800" algn="ctr" rtl="0" fontAlgn="base">
        <a:spcBef>
          <a:spcPct val="0"/>
        </a:spcBef>
        <a:spcAft>
          <a:spcPct val="0"/>
        </a:spcAft>
        <a:defRPr sz="6000" b="1">
          <a:solidFill>
            <a:srgbClr val="C00000"/>
          </a:solidFill>
          <a:latin typeface="ArtScript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314" name="Рисунок 10"/>
          <p:cNvSpPr>
            <a:spLocks noGrp="1"/>
          </p:cNvSpPr>
          <p:nvPr>
            <p:ph type="pic" idx="1"/>
          </p:nvPr>
        </p:nvSpPr>
        <p:spPr/>
      </p:sp>
      <p:sp>
        <p:nvSpPr>
          <p:cNvPr id="8" name="Объект 7"/>
          <p:cNvSpPr>
            <a:spLocks noGrp="1"/>
          </p:cNvSpPr>
          <p:nvPr>
            <p:ph type="body" sz="half" idx="2"/>
          </p:nvPr>
        </p:nvSpPr>
        <p:spPr>
          <a:xfrm>
            <a:off x="0" y="5367338"/>
            <a:ext cx="9144000" cy="804862"/>
          </a:xfrm>
        </p:spPr>
        <p:txBody>
          <a:bodyPr/>
          <a:lstStyle/>
          <a:p>
            <a:pPr algn="ctr"/>
            <a:r>
              <a:rPr lang="ru-RU" sz="8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Мілорад  Павич</a:t>
            </a:r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51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274638"/>
            <a:ext cx="9036050" cy="11430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Милорад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Павич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добре знав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візантійську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історію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релігію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і культуру, а й сам писав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вірші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тією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візантійською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мовою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яку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використовував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історичний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Дамаскин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 «Я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дуже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любив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писати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вірші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літургійну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поезію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мовою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наших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древніх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церковних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переказів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мовою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яку, на жаль, уже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ніхто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розуміє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».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теж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позначилося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ідейно-художніх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особливостях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оповідання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Дамаскин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».</a:t>
            </a:r>
          </a:p>
        </p:txBody>
      </p:sp>
      <p:sp>
        <p:nvSpPr>
          <p:cNvPr id="22530" name="Текст 4"/>
          <p:cNvSpPr>
            <a:spLocks noGrp="1"/>
          </p:cNvSpPr>
          <p:nvPr>
            <p:ph type="body" idx="1"/>
          </p:nvPr>
        </p:nvSpPr>
        <p:spPr>
          <a:xfrm>
            <a:off x="1258888" y="2060575"/>
            <a:ext cx="3140075" cy="639763"/>
          </a:xfrm>
        </p:spPr>
        <p:txBody>
          <a:bodyPr/>
          <a:lstStyle/>
          <a:p>
            <a:pPr algn="ctr"/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Іоанн Мансур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1116013" y="2892425"/>
            <a:ext cx="3140075" cy="3951288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значить «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переможний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саме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таким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успадковане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ім'я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»)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отримав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прізвисько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Дамаскин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тому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народився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довго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жив у Дамаску,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столиці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Сирії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яка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тоді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вже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мусульманською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не залежною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християнської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Візантії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державою.</a:t>
            </a:r>
          </a:p>
        </p:txBody>
      </p:sp>
      <p:sp>
        <p:nvSpPr>
          <p:cNvPr id="22532" name="Текст 6"/>
          <p:cNvSpPr>
            <a:spLocks noGrp="1"/>
          </p:cNvSpPr>
          <p:nvPr>
            <p:ph type="body" sz="quarter" idx="3"/>
          </p:nvPr>
        </p:nvSpPr>
        <p:spPr>
          <a:xfrm>
            <a:off x="4643438" y="1989138"/>
            <a:ext cx="4041775" cy="639762"/>
          </a:xfrm>
        </p:spPr>
        <p:txBody>
          <a:bodyPr/>
          <a:lstStyle/>
          <a:p>
            <a:pPr algn="ctr"/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Йован Лествичник</a:t>
            </a:r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4643438" y="2878138"/>
            <a:ext cx="4041775" cy="3951287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ім'я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теж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аж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ніяк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випадкове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Так звали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видатного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діяча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православної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церкви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ченця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Іоанна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названого за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своєю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головною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працею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Лествичником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». «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Лествиця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тобто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драбина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» —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наскрізний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символ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важкого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духовного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сходження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проходить через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усю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книгу.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88913"/>
            <a:ext cx="9144000" cy="655478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оповіданні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Дамаскин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можемо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виділити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такі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лейтмотиви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Постійні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війни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двох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одвічних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суперників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Австрійської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й </a:t>
            </a:r>
            <a:r>
              <a:rPr lang="ru-RU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Османської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імперій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Так, на самому початку </a:t>
            </a:r>
            <a:r>
              <a:rPr lang="ru-RU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оповідання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йшлося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про «</a:t>
            </a:r>
            <a:r>
              <a:rPr lang="ru-RU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бойовище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де </a:t>
            </a:r>
            <a:r>
              <a:rPr lang="ru-RU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-но </a:t>
            </a:r>
            <a:r>
              <a:rPr lang="ru-RU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відгриміла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війна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Австрією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Туреччиною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». </a:t>
            </a:r>
            <a:r>
              <a:rPr lang="ru-RU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Цей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лейтмотив </a:t>
            </a:r>
            <a:r>
              <a:rPr lang="ru-RU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тлумачити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суцільну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руйнацію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руйнацію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звідусіль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Описи </a:t>
            </a:r>
            <a:r>
              <a:rPr lang="ru-RU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будівництва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взагалі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будівництва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храмів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зокрема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Згаданий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лейтмотив </a:t>
            </a:r>
            <a:r>
              <a:rPr lang="ru-RU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пронизував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усю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творчість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Павича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Бо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народові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сербам, </a:t>
            </a:r>
            <a:r>
              <a:rPr lang="ru-RU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аби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вціліти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весь час </a:t>
            </a:r>
            <a:r>
              <a:rPr lang="ru-RU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доводилося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щось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відбудовувати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піднімати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з праху та </a:t>
            </a:r>
            <a:r>
              <a:rPr lang="ru-RU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руїн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В </a:t>
            </a:r>
            <a:r>
              <a:rPr lang="ru-RU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оповіданні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Дамаскин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 мотив </a:t>
            </a:r>
            <a:r>
              <a:rPr lang="ru-RU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будівництва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не просто </a:t>
            </a:r>
            <a:r>
              <a:rPr lang="ru-RU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присутній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на </a:t>
            </a:r>
            <a:r>
              <a:rPr lang="ru-RU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ньому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фактично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тримався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сюжет, </a:t>
            </a:r>
            <a:r>
              <a:rPr lang="ru-RU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зокрема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головний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конфлікт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твору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ґрунтувався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саме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подіях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пов'язаних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будівництвом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храму і палацу для </a:t>
            </a:r>
            <a:r>
              <a:rPr lang="ru-RU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Атиллії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Останнім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лейтмотивом стала думка про </a:t>
            </a:r>
            <a:r>
              <a:rPr lang="ru-RU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необхідність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самоідентифікації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сербського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народу, </a:t>
            </a:r>
            <a:r>
              <a:rPr lang="ru-RU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розчинення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морі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етносів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необхідна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умова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виживання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Ця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думка </a:t>
            </a:r>
            <a:r>
              <a:rPr lang="ru-RU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постійно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присутня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творах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письменника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про </a:t>
            </a:r>
            <a:r>
              <a:rPr lang="ru-RU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свідчило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постійне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вживання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числівників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топонімів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«</a:t>
            </a:r>
            <a:r>
              <a:rPr lang="ru-RU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Носячи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вуса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стамбульський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віденський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пейтський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кшталт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вони у </a:t>
            </a:r>
            <a:r>
              <a:rPr lang="ru-RU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двох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царствах, в </a:t>
            </a:r>
            <a:r>
              <a:rPr lang="ru-RU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Австрії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Туреччині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бралися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неймовірні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будівельні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задуми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... </a:t>
            </a:r>
            <a:r>
              <a:rPr lang="ru-RU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Безупинно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мурували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перевтоми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вряди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-годи </a:t>
            </a:r>
            <a:r>
              <a:rPr lang="ru-RU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забували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все про себе. </a:t>
            </a:r>
            <a:r>
              <a:rPr lang="ru-RU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Бачачи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сни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п'ятьма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мовами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й </a:t>
            </a:r>
            <a:r>
              <a:rPr lang="ru-RU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хрестячись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на два </a:t>
            </a:r>
            <a:r>
              <a:rPr lang="ru-RU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лади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зводили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вони </a:t>
            </a:r>
            <a:r>
              <a:rPr lang="ru-RU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нові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православні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церкви в </a:t>
            </a:r>
            <a:r>
              <a:rPr lang="ru-RU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Бачевцях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Купинові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Мирковцях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Якові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Михалеві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у </a:t>
            </a:r>
            <a:r>
              <a:rPr lang="ru-RU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Добринцях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71563" y="2000250"/>
            <a:ext cx="2365375" cy="11620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548063" y="260350"/>
            <a:ext cx="5111750" cy="5853113"/>
          </a:xfrm>
        </p:spPr>
        <p:txBody>
          <a:bodyPr rtlCol="0">
            <a:normAutofit fontScale="32500" lnSpcReduction="200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500" b="1" dirty="0">
                <a:latin typeface="Times New Roman" pitchFamily="18" charset="0"/>
                <a:cs typeface="Times New Roman" pitchFamily="18" charset="0"/>
              </a:rPr>
              <a:t>Автор </a:t>
            </a:r>
            <a:r>
              <a:rPr lang="ru-RU" sz="5500" b="1" dirty="0" err="1">
                <a:latin typeface="Times New Roman" pitchFamily="18" charset="0"/>
                <a:cs typeface="Times New Roman" pitchFamily="18" charset="0"/>
              </a:rPr>
              <a:t>визначав</a:t>
            </a:r>
            <a:r>
              <a:rPr lang="ru-RU" sz="5500" b="1" dirty="0">
                <a:latin typeface="Times New Roman" pitchFamily="18" charset="0"/>
                <a:cs typeface="Times New Roman" pitchFamily="18" charset="0"/>
              </a:rPr>
              <a:t> жанр </a:t>
            </a:r>
            <a:r>
              <a:rPr lang="ru-RU" sz="5500" b="1" dirty="0" err="1">
                <a:latin typeface="Times New Roman" pitchFamily="18" charset="0"/>
                <a:cs typeface="Times New Roman" pitchFamily="18" charset="0"/>
              </a:rPr>
              <a:t>твору</a:t>
            </a:r>
            <a:r>
              <a:rPr lang="ru-RU" sz="55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55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55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повідання</a:t>
            </a:r>
            <a:r>
              <a:rPr lang="ru-RU" sz="55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5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55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комп'ютера</a:t>
            </a:r>
            <a:r>
              <a:rPr lang="ru-RU" sz="55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та циркуля: </a:t>
            </a:r>
            <a:r>
              <a:rPr lang="ru-RU" sz="55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Дамаскин</a:t>
            </a:r>
            <a:endParaRPr lang="ru-RU" sz="55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80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Будівничі</a:t>
            </a:r>
            <a:endParaRPr lang="ru-RU" sz="80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80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Обід</a:t>
            </a:r>
            <a:endParaRPr lang="ru-RU" sz="80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80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80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Перше </a:t>
            </a:r>
            <a:r>
              <a:rPr lang="ru-RU" sz="80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перехрестя</a:t>
            </a:r>
            <a:r>
              <a:rPr lang="ru-RU" sz="80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80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8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┌────┴────┐                                                                            </a:t>
            </a:r>
            <a:r>
              <a:rPr lang="ru-RU" sz="80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Третій</a:t>
            </a:r>
            <a:r>
              <a:rPr lang="ru-RU" sz="8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храм         Палац</a:t>
            </a:r>
            <a:endParaRPr lang="ru-RU" sz="80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80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80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Друге </a:t>
            </a:r>
            <a:r>
              <a:rPr lang="ru-RU" sz="80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перехрестя</a:t>
            </a:r>
            <a:r>
              <a:rPr lang="ru-RU" sz="80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80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80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┌────┴────┐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80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8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80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Їдальня</a:t>
            </a:r>
            <a:r>
              <a:rPr lang="ru-RU" sz="80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8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80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Спочивальня</a:t>
            </a:r>
            <a:endParaRPr lang="ru-RU" sz="80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9" name="Текст 5"/>
          <p:cNvSpPr>
            <a:spLocks noGrp="1"/>
          </p:cNvSpPr>
          <p:nvPr>
            <p:ph type="body" sz="half" idx="2"/>
          </p:nvPr>
        </p:nvSpPr>
        <p:spPr>
          <a:xfrm>
            <a:off x="1071563" y="3214688"/>
            <a:ext cx="2393950" cy="2911475"/>
          </a:xfrm>
        </p:spPr>
        <p:txBody>
          <a:bodyPr/>
          <a:lstStyle/>
          <a:p>
            <a:endParaRPr lang="en-US" smtClean="0"/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5639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Прямоугольник 3"/>
          <p:cNvSpPr>
            <a:spLocks noChangeArrowheads="1"/>
          </p:cNvSpPr>
          <p:nvPr/>
        </p:nvSpPr>
        <p:spPr bwMode="auto">
          <a:xfrm>
            <a:off x="1835150" y="509588"/>
            <a:ext cx="6913563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центрі оповідання Милорада Павича «Дамаскин» проблема духовності і «необхідності сходження драбиною» духовного самовдосконалення людини, проблема гріха й спокути за нього. Ці проблеми розкривалися у оповіданні на прикладі головних героїв: пана Николича та його дочки Атиллії. Батько протягом твору так і не змінився, а залишився таким же жорстоким, егоїстичним, самовпевненим. Проте в динаміці показана героїня Атиллія.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11188" y="5084763"/>
            <a:ext cx="7900987" cy="11430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Показавши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внутрішні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зміни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головної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героїні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Милорад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Павич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підвів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читача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до думки,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хочеш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щасливо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жити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будувати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й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володіти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храмом (домом,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палацом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 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землі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то треба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прагнути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моральної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чистоти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будувати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храм 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небі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650" y="-14288"/>
            <a:ext cx="7900988" cy="7064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Майстерність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Милорада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Павича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0" y="549275"/>
            <a:ext cx="8732838" cy="6308725"/>
          </a:xfrm>
        </p:spPr>
        <p:txBody>
          <a:bodyPr rtlCol="0">
            <a:noAutofit/>
          </a:bodyPr>
          <a:lstStyle/>
          <a:p>
            <a:pPr algn="just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прагнення</a:t>
            </a:r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нової</a:t>
            </a:r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«</a:t>
            </a:r>
            <a:r>
              <a:rPr lang="ru-RU" sz="1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нелінійної</a:t>
            </a:r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літератури</a:t>
            </a:r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»: твори </a:t>
            </a:r>
            <a:r>
              <a:rPr lang="ru-RU" sz="1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гіпертекстуальні</a:t>
            </a:r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тобто</a:t>
            </a:r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читати</a:t>
            </a:r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як з початку, так і з будь-</a:t>
            </a:r>
            <a:r>
              <a:rPr lang="ru-RU" sz="1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якого</a:t>
            </a:r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фрагмента. </a:t>
            </a:r>
            <a:r>
              <a:rPr lang="ru-RU" sz="1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Гіпертекст</a:t>
            </a:r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— текст, </a:t>
            </a:r>
            <a:r>
              <a:rPr lang="ru-RU" sz="1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упорядкований</a:t>
            </a:r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таким чином, </a:t>
            </a:r>
            <a:r>
              <a:rPr lang="ru-RU" sz="1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перетворюється</a:t>
            </a:r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в систему, </a:t>
            </a:r>
            <a:r>
              <a:rPr lang="ru-RU" sz="1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ієрархію</a:t>
            </a:r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текстів</a:t>
            </a:r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одночасно</a:t>
            </a:r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складаючи</a:t>
            </a:r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єдність</a:t>
            </a:r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велику</a:t>
            </a:r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кількість</a:t>
            </a:r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текстів</a:t>
            </a: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1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1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оповідь</a:t>
            </a:r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ведеться</a:t>
            </a:r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навколо</a:t>
            </a:r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кількох</a:t>
            </a:r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вузлових</a:t>
            </a:r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тем: </a:t>
            </a:r>
            <a:r>
              <a:rPr lang="ru-RU" sz="1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історичний</a:t>
            </a:r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час, </a:t>
            </a:r>
            <a:r>
              <a:rPr lang="ru-RU" sz="1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історична</a:t>
            </a:r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наука, </a:t>
            </a:r>
            <a:r>
              <a:rPr lang="ru-RU" sz="1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інтерактивна</a:t>
            </a:r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проза</a:t>
            </a: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1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тема </a:t>
            </a:r>
            <a:r>
              <a:rPr lang="ru-RU" sz="1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твору</a:t>
            </a:r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звучить</a:t>
            </a:r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кількох</a:t>
            </a:r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рівнях</a:t>
            </a:r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структурному (</a:t>
            </a:r>
            <a:r>
              <a:rPr lang="ru-RU" sz="1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компонування</a:t>
            </a:r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частин</a:t>
            </a:r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), сюжетному (</a:t>
            </a:r>
            <a:r>
              <a:rPr lang="ru-RU" sz="1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долі</a:t>
            </a:r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героїв</a:t>
            </a:r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); вона </a:t>
            </a:r>
            <a:r>
              <a:rPr lang="ru-RU" sz="1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набуває</a:t>
            </a:r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незліченної</a:t>
            </a:r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множини</a:t>
            </a:r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відтінків</a:t>
            </a:r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вплітаючись</a:t>
            </a:r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діалоги</a:t>
            </a:r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слугуючи</a:t>
            </a:r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підставою</a:t>
            </a:r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1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вставних</a:t>
            </a:r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притч і </a:t>
            </a:r>
            <a:r>
              <a:rPr lang="ru-RU" sz="1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афоризмів</a:t>
            </a: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1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1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романи</a:t>
            </a:r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1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інтерактивні</a:t>
            </a:r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читати</a:t>
            </a:r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як </a:t>
            </a:r>
            <a:r>
              <a:rPr lang="ru-RU" sz="1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сам говорив, </a:t>
            </a:r>
            <a:r>
              <a:rPr lang="ru-RU" sz="1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обираючи</a:t>
            </a:r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свій</a:t>
            </a:r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маршрут і </a:t>
            </a:r>
            <a:r>
              <a:rPr lang="ru-RU" sz="1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створюючи</a:t>
            </a:r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свій</a:t>
            </a:r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текст, </a:t>
            </a:r>
            <a:r>
              <a:rPr lang="ru-RU" sz="1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стаючи</a:t>
            </a:r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співавтором</a:t>
            </a:r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1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минуле</a:t>
            </a:r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майбутнє</a:t>
            </a:r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існувало</a:t>
            </a:r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просторово-розділених</a:t>
            </a:r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відгалуженнях</a:t>
            </a:r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теперішнього</a:t>
            </a: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1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1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введення</a:t>
            </a:r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у прозу </a:t>
            </a:r>
            <a:r>
              <a:rPr lang="ru-RU" sz="1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специфічних</a:t>
            </a:r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фактів</a:t>
            </a:r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балканської</a:t>
            </a:r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етнографії</a:t>
            </a:r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сербських</a:t>
            </a:r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звичаїв</a:t>
            </a:r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побутових</a:t>
            </a:r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деталей</a:t>
            </a: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1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1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елементів</a:t>
            </a:r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готичного</a:t>
            </a:r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роману (роману </a:t>
            </a:r>
            <a:r>
              <a:rPr lang="ru-RU" sz="1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жахів</a:t>
            </a:r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таємниць</a:t>
            </a:r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 і </a:t>
            </a:r>
            <a:r>
              <a:rPr lang="ru-RU" sz="1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близького</a:t>
            </a:r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родича — детективу, </a:t>
            </a:r>
            <a:r>
              <a:rPr lang="ru-RU" sz="1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необарокових</a:t>
            </a:r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розгорнутих</a:t>
            </a:r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метафор, </a:t>
            </a:r>
            <a:r>
              <a:rPr lang="ru-RU" sz="1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стрижневих</a:t>
            </a:r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мотивів</a:t>
            </a:r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лейтмотивів</a:t>
            </a:r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Один </a:t>
            </a:r>
            <a:r>
              <a:rPr lang="ru-RU" sz="1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найулюбленіших</a:t>
            </a:r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лейтмотивів</a:t>
            </a:r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— лейтмотив </a:t>
            </a:r>
            <a:r>
              <a:rPr lang="ru-RU" sz="1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будівництва</a:t>
            </a:r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гри</a:t>
            </a:r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з часом</a:t>
            </a: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1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1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майстер</a:t>
            </a:r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специфічного</a:t>
            </a:r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портрету, </a:t>
            </a:r>
            <a:r>
              <a:rPr lang="ru-RU" sz="1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поєднував</a:t>
            </a:r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риси</a:t>
            </a:r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імпресіонізму</a:t>
            </a:r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символізму</a:t>
            </a: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1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1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чергування</a:t>
            </a:r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лаконічності</a:t>
            </a:r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викладу</a:t>
            </a:r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розгорнутими</a:t>
            </a:r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відступами</a:t>
            </a: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1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1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непередбачуваність</a:t>
            </a:r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сюжетних</a:t>
            </a:r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ходів</a:t>
            </a: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1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1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метафорика</a:t>
            </a:r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смислова</a:t>
            </a:r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парадоксальність</a:t>
            </a: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1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1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поєднання</a:t>
            </a:r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традицій</a:t>
            </a:r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візантійського</a:t>
            </a:r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роману </a:t>
            </a:r>
            <a:r>
              <a:rPr lang="ru-RU" sz="1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постмодерністським</a:t>
            </a:r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арсеналом </a:t>
            </a:r>
            <a:r>
              <a:rPr lang="ru-RU" sz="1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художніх</a:t>
            </a:r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засобів</a:t>
            </a: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1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1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мистецтво</a:t>
            </a:r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автоцитатного</a:t>
            </a:r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комбінування</a:t>
            </a:r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— один </a:t>
            </a:r>
            <a:r>
              <a:rPr lang="ru-RU" sz="1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найулюбленіших</a:t>
            </a:r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методів</a:t>
            </a:r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творчого</a:t>
            </a:r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стилю </a:t>
            </a:r>
            <a:r>
              <a:rPr lang="ru-RU" sz="1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романіста</a:t>
            </a:r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fontAlgn="auto">
              <a:spcAft>
                <a:spcPts val="0"/>
              </a:spcAft>
              <a:buFont typeface="Wingdings" pitchFamily="2" charset="2"/>
              <a:buChar char="v"/>
              <a:defRPr/>
            </a:pPr>
            <a:endParaRPr lang="ru-RU" sz="1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71563" y="2000250"/>
            <a:ext cx="2365375" cy="11620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779838" y="188913"/>
            <a:ext cx="5364162" cy="6669087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Дата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народження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	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15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жовтня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1929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Місце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народження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Белград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Дата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смерті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	30 листопада 2009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Місце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смерті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	Белград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Національність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	серб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Громадянство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	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Сербія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Рід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письменник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історик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літературознавець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перекладач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9" name="Текст 5"/>
          <p:cNvSpPr>
            <a:spLocks noGrp="1"/>
          </p:cNvSpPr>
          <p:nvPr>
            <p:ph type="body" sz="half" idx="2"/>
          </p:nvPr>
        </p:nvSpPr>
        <p:spPr>
          <a:xfrm>
            <a:off x="1071563" y="3214688"/>
            <a:ext cx="2393950" cy="2911475"/>
          </a:xfrm>
        </p:spPr>
        <p:txBody>
          <a:bodyPr/>
          <a:lstStyle/>
          <a:p>
            <a:endParaRPr lang="en-US" smtClean="0"/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779838" cy="652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Прямоугольник 6"/>
          <p:cNvSpPr>
            <a:spLocks noChangeArrowheads="1"/>
          </p:cNvSpPr>
          <p:nvPr/>
        </p:nvSpPr>
        <p:spPr bwMode="auto">
          <a:xfrm>
            <a:off x="395288" y="6461125"/>
            <a:ext cx="3124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Мілорад Павич, 2007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71563" y="2000250"/>
            <a:ext cx="2365375" cy="11620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362" name="Объект 4"/>
          <p:cNvSpPr>
            <a:spLocks noGrp="1"/>
          </p:cNvSpPr>
          <p:nvPr>
            <p:ph idx="1"/>
          </p:nvPr>
        </p:nvSpPr>
        <p:spPr>
          <a:xfrm>
            <a:off x="3635375" y="-41275"/>
            <a:ext cx="5257800" cy="6899275"/>
          </a:xfrm>
        </p:spPr>
        <p:txBody>
          <a:bodyPr/>
          <a:lstStyle/>
          <a:p>
            <a:r>
              <a:rPr lang="ru-RU" sz="1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Мілорад Павич народився 15 жовтня 1929 року в Белграді. Його батько був скульптором і походив з інтелігентної сім'ї, мати викладала філософію і була знавцем сербського фольклору. Писати Павич почав з раннього віку і завжди вважав літературу своїм родовим покликанням — серед його родичів і предків по лінії батька були письменники, і Павич у своїх інтерв'ю віддавав їм належне.</a:t>
            </a:r>
          </a:p>
          <a:p>
            <a:r>
              <a:rPr lang="ru-RU" sz="1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Дитинство Павича прийшлося на німецьку окупацію. Переживши два бомбардування Белграда, при яких загинули 25 тисяч чоловік, письменник одного разу мало не загинув від рук німецьких солдат: його зупинив патруль, але крім учнівського квитка ніяких документів у 15-річного Павича не було. Лише завдяки зусиллям батька, який трохи знав німецьку і зумів порозумітися з солдатами, Павича не розстріляли. Згодом, у 1999-му, письменнику довелося пережити третього в його житті бомбардування — ці враження знайшли відображення в його романі «Зоряна мантія».</a:t>
            </a:r>
          </a:p>
        </p:txBody>
      </p:sp>
      <p:sp>
        <p:nvSpPr>
          <p:cNvPr id="15363" name="Текст 5"/>
          <p:cNvSpPr>
            <a:spLocks noGrp="1"/>
          </p:cNvSpPr>
          <p:nvPr>
            <p:ph type="body" sz="half" idx="2"/>
          </p:nvPr>
        </p:nvSpPr>
        <p:spPr>
          <a:xfrm>
            <a:off x="1071563" y="3214688"/>
            <a:ext cx="2393950" cy="2911475"/>
          </a:xfrm>
        </p:spPr>
        <p:txBody>
          <a:bodyPr/>
          <a:lstStyle/>
          <a:p>
            <a:endParaRPr lang="en-US" smtClean="0"/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0"/>
            <a:ext cx="3810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71563" y="2000250"/>
            <a:ext cx="2365375" cy="11620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386" name="Объект 4"/>
          <p:cNvSpPr>
            <a:spLocks noGrp="1"/>
          </p:cNvSpPr>
          <p:nvPr>
            <p:ph idx="1"/>
          </p:nvPr>
        </p:nvSpPr>
        <p:spPr>
          <a:xfrm>
            <a:off x="4500563" y="273050"/>
            <a:ext cx="4392612" cy="5853113"/>
          </a:xfrm>
        </p:spPr>
        <p:txBody>
          <a:bodyPr/>
          <a:lstStyle/>
          <a:p>
            <a:r>
              <a:rPr lang="ru-RU" sz="1400" b="1" smtClean="0">
                <a:latin typeface="Times New Roman" pitchFamily="18" charset="0"/>
                <a:cs typeface="Times New Roman" pitchFamily="18" charset="0"/>
              </a:rPr>
              <a:t>У 1953 році Павич закінчив філософський факультет Белградського університету, а потім отримав докторський ступінь у Загребському університеті. Незважаючи на те, що Павич не залишав письменництва, за родом діяльності він залишався вченим, літературознавцем, журналістом, перекладачем і викладачем — ким завгодно, але не письменником. Так було до 1973 року, коли в Югославії була опублікована його перша книга — збірка оповідань «Залізна завіса». Втім, навіть після цього Павич, як він скаже пізніше, був «найбільш нечитабельним письменником своєї країни».</a:t>
            </a:r>
          </a:p>
          <a:p>
            <a:r>
              <a:rPr lang="ru-RU" sz="1400" b="1" smtClean="0">
                <a:latin typeface="Times New Roman" pitchFamily="18" charset="0"/>
                <a:cs typeface="Times New Roman" pitchFamily="18" charset="0"/>
              </a:rPr>
              <a:t>У світову літературу Павич увійшов завдяки роману «Хозарський словник», що вийшов в 1984 році. Цей роман, перший для письменника, став європейським відображенням магічного реалізму, гіпертекстової фантазією на тему Борхеса. Влаштований так, щоб кожен мав читати його по-своєму, роман без початку і кінця вийшов ідеальним втіленням того, що передбачив Борхес у своєму «Саді, де розбігаються стежки». Критики, не чекали появи настільки сильного автора в тому місці, де, здавалося, не існувало літературної традиції, захоплено прийняли роман, назвавши його першим зразком нелінійної прози, а самого Павича — </a:t>
            </a:r>
            <a:r>
              <a:rPr lang="ru-RU" sz="16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першим письменником XXI століття</a:t>
            </a:r>
            <a:r>
              <a:rPr lang="ru-RU" sz="14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6387" name="Текст 5"/>
          <p:cNvSpPr>
            <a:spLocks noGrp="1"/>
          </p:cNvSpPr>
          <p:nvPr>
            <p:ph type="body" sz="half" idx="2"/>
          </p:nvPr>
        </p:nvSpPr>
        <p:spPr>
          <a:xfrm>
            <a:off x="1071563" y="3214688"/>
            <a:ext cx="2393950" cy="2911475"/>
          </a:xfrm>
        </p:spPr>
        <p:txBody>
          <a:bodyPr/>
          <a:lstStyle/>
          <a:p>
            <a:endParaRPr lang="en-US" smtClean="0"/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113" y="0"/>
            <a:ext cx="467995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71563" y="2000250"/>
            <a:ext cx="2365375" cy="11620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410" name="Объект 4"/>
          <p:cNvSpPr>
            <a:spLocks noGrp="1"/>
          </p:cNvSpPr>
          <p:nvPr>
            <p:ph idx="1"/>
          </p:nvPr>
        </p:nvSpPr>
        <p:spPr>
          <a:xfrm>
            <a:off x="4067175" y="273050"/>
            <a:ext cx="4619625" cy="5853113"/>
          </a:xfrm>
        </p:spPr>
        <p:txBody>
          <a:bodyPr/>
          <a:lstStyle/>
          <a:p>
            <a:endParaRPr lang="en-US" smtClean="0"/>
          </a:p>
        </p:txBody>
      </p:sp>
      <p:sp>
        <p:nvSpPr>
          <p:cNvPr id="17411" name="Текст 5"/>
          <p:cNvSpPr>
            <a:spLocks noGrp="1"/>
          </p:cNvSpPr>
          <p:nvPr>
            <p:ph type="body" sz="half" idx="2"/>
          </p:nvPr>
        </p:nvSpPr>
        <p:spPr>
          <a:xfrm>
            <a:off x="3995738" y="260350"/>
            <a:ext cx="5148262" cy="6597650"/>
          </a:xfrm>
        </p:spPr>
        <p:txBody>
          <a:bodyPr/>
          <a:lstStyle/>
          <a:p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Книги, опубліковані після «Хозарського словника», не мали такого успіху, але й письменником одного роману Павич не став. Постмодерні експерименти успішно продовжилися в романі-клепсидри («Повість про Геро і Леандро»), романі-кросворді («Пейзаж, намальований чаєм») та романі-ворожінні на картах Таро («Остання любов у Константинополі»). Зрештою Павич завернув свій творчий досвід в ультимативну літературну форму — «Унікальний роман», детектив з сотнею кінцівок, що пропонує читачеві максимальну участь у вигляді порожніх сторінок, на яких кожен може дописати свій фінал.</a:t>
            </a:r>
          </a:p>
          <a:p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Сербський класик, за його власним визнанням боявся набриднути читачеві, зумів підкорити читача, зробивши його співавтором своїх творів. Експерименти з інтерактивністю, персонажі і місця, що час від часу міняють агрегатний стан, де розходяться сюжетні лінії — у своїх творах Павич змішував сон з дійсністю, не намагався робити між ними відмінностей і в цьому залишився неперевершений.</a:t>
            </a:r>
          </a:p>
          <a:p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Був одружений з Ясміною Михайлович, письменницею й літературним критиком.</a:t>
            </a:r>
          </a:p>
          <a:p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Помер у віці 80 років від інфаркту міокарда.</a:t>
            </a:r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0671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71563" y="2000250"/>
            <a:ext cx="2365375" cy="11620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434" name="Объект 4"/>
          <p:cNvSpPr>
            <a:spLocks noGrp="1"/>
          </p:cNvSpPr>
          <p:nvPr>
            <p:ph idx="1"/>
          </p:nvPr>
        </p:nvSpPr>
        <p:spPr>
          <a:xfrm>
            <a:off x="4211638" y="42863"/>
            <a:ext cx="4681537" cy="6380162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vi-VN" sz="1600" b="1" smtClean="0"/>
              <a:t>Мілора́д Па́вич </a:t>
            </a:r>
            <a:r>
              <a:rPr lang="uk-UA" sz="1600" b="1" smtClean="0"/>
              <a:t>- </a:t>
            </a:r>
            <a:r>
              <a:rPr lang="vi-VN" sz="1600" b="1" smtClean="0"/>
              <a:t>сербський поет, прозаїк, літературознавець, перекладач, фахівець з історії сербської літератури </a:t>
            </a:r>
            <a:r>
              <a:rPr lang="en-US" sz="1600" b="1" smtClean="0"/>
              <a:t>XVII—XIX </a:t>
            </a:r>
            <a:r>
              <a:rPr lang="vi-VN" sz="1600" b="1" smtClean="0"/>
              <a:t>ст.ст., сербського бароко та поезії символізму. Однин з найбільш читаних письменників екс-Югославії ХХ століття, його твори перекладено 30 мовами.</a:t>
            </a:r>
          </a:p>
          <a:p>
            <a:pPr marL="0" indent="0">
              <a:buFont typeface="Arial" charset="0"/>
              <a:buNone/>
            </a:pPr>
            <a:r>
              <a:rPr lang="vi-VN" sz="1600" b="1" smtClean="0"/>
              <a:t>Письменника вважають одним з найяскравіших представників постмодернізму і магічного реалізму </a:t>
            </a:r>
            <a:r>
              <a:rPr lang="en-US" sz="1600" b="1" smtClean="0"/>
              <a:t>XX </a:t>
            </a:r>
            <a:r>
              <a:rPr lang="vi-VN" sz="1600" b="1" smtClean="0"/>
              <a:t>століття. Свій найбільш знаменитий роман «Хозарський словник», який Павич видав 1984 року, приніс авторові всесвітню відомість. Серед інших його творів — «Пейзаж, намальований чаєм», «Ящик для письмового приладдя», «Зоряна мантія» та інші. Свою останню книгу, «Мушка», письменник видав в 2009 році.</a:t>
            </a:r>
          </a:p>
          <a:p>
            <a:pPr marL="0" indent="0">
              <a:buFont typeface="Arial" charset="0"/>
              <a:buNone/>
            </a:pPr>
            <a:r>
              <a:rPr lang="vi-VN" sz="1600" b="1" smtClean="0"/>
              <a:t>М.Павич викладав у багатьох європейських університетах (в Парижі, Відні, Фрайбурзі, Реґензбурзі, Белграді), переклав сербською Байрона і Пушкіна, був номінований на Нобелівську премію в галузі літератури у 2004 році.</a:t>
            </a:r>
          </a:p>
          <a:p>
            <a:pPr marL="0" indent="0">
              <a:buFont typeface="Arial" charset="0"/>
              <a:buNone/>
            </a:pPr>
            <a:r>
              <a:rPr lang="vi-VN" sz="1600" b="1" smtClean="0"/>
              <a:t>Перший голова Товариства сербсько-української дружби.</a:t>
            </a:r>
            <a:endParaRPr lang="ru-RU" sz="1600" b="1" smtClean="0"/>
          </a:p>
        </p:txBody>
      </p:sp>
      <p:sp>
        <p:nvSpPr>
          <p:cNvPr id="18435" name="Текст 5"/>
          <p:cNvSpPr>
            <a:spLocks noGrp="1"/>
          </p:cNvSpPr>
          <p:nvPr>
            <p:ph type="body" sz="half" idx="2"/>
          </p:nvPr>
        </p:nvSpPr>
        <p:spPr>
          <a:xfrm>
            <a:off x="1071563" y="3214688"/>
            <a:ext cx="2393950" cy="2911475"/>
          </a:xfrm>
        </p:spPr>
        <p:txBody>
          <a:bodyPr/>
          <a:lstStyle/>
          <a:p>
            <a:endParaRPr lang="en-US" smtClean="0"/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211638" cy="623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Прямоугольник 4"/>
          <p:cNvSpPr>
            <a:spLocks noChangeArrowheads="1"/>
          </p:cNvSpPr>
          <p:nvPr/>
        </p:nvSpPr>
        <p:spPr bwMode="auto">
          <a:xfrm>
            <a:off x="1420813" y="-100013"/>
            <a:ext cx="7416800" cy="64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Бесіда.</a:t>
            </a:r>
          </a:p>
          <a:p>
            <a:r>
              <a:rPr lang="ru-RU" b="1">
                <a:solidFill>
                  <a:srgbClr val="00B050"/>
                </a:solidFill>
                <a:latin typeface="Cansellarist"/>
              </a:rPr>
              <a:t>1.	Які особливості літератури постмодернізму?      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439863" y="528638"/>
            <a:ext cx="7812087" cy="646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1. Вони захоплюються колективним позасвідомим, міфологією, пропагують культ незалежної особистості.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2. Намагаються поєднати різні філософські релігії і культури, їх твори відзначаються надмірною ерудованістю.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3. Постмодерністи сприймають реальне життя як театр абсурду, апокаліптичний карнавал, у якому людина втрачається, перетворюючись на маску, маріонетку.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4. Постмодернізму властивий ігровий стиль, обігрують старі класичні і неокласичні зразки творів, пародіюють, травестіюють здобутки літератури попередніх епох.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5. Поєднання, гібридизація різних стилів (класичного, сентиментального, натуралістичного, гумористичного). У художні твори включаються наукові трактати, звіти.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6. Сюжети постмодерністичних творів — це алюзії на сюжети творів минулих епох.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7. Іронічність і пародійність — характерні ознаки стилю постмодерністів. 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8. Постмодерністи висунули високі вимоги до митця — аж до відмежування від навколишнього життя. Вони відмовилися від традиційних способів характеристики, причинно-наслідкових зв'язків, вдаються до складної метафоричності, домінування суб'єктивного досвіду над суспільним. Постмодерністи створили образ оповідача, який, представляючи різні історії, події, акцентує на суб'єктивності, відносності оцінок, ілюзорності життєвої реальності.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Прямоугольник 1"/>
          <p:cNvSpPr>
            <a:spLocks noChangeArrowheads="1"/>
          </p:cNvSpPr>
          <p:nvPr/>
        </p:nvSpPr>
        <p:spPr bwMode="auto">
          <a:xfrm>
            <a:off x="98425" y="26988"/>
            <a:ext cx="90455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2.В чому сутність постмодерністської ідеї «смерть автора»?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644525" y="488950"/>
            <a:ext cx="8297863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Текст  створюється таким чином, що автор усувається на всіх етапах його створення, що і дозволяє говорити про смерть автора, на зміну якому приходить скриптор, змішуючий різні види письма, в якому і зникає суб'єктивність.</a:t>
            </a:r>
          </a:p>
          <a:p>
            <a:r>
              <a:rPr 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Поява скріптора відбувається разом з появою тексту, тому що до і поза листа він буттям не володіє. Таким чином, у постмодернізмі говорить не автор, але мова, автор же замінюється листом, що «відновлює в правах читача».                                                              </a:t>
            </a:r>
            <a:endParaRPr lang="ru-RU" sz="24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809625" y="-14288"/>
            <a:ext cx="7900988" cy="273051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519113" y="2349500"/>
            <a:ext cx="7400925" cy="210820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sz="28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3.Дайте поняття «нелінійної літератури».</a:t>
            </a: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611188" y="2781300"/>
            <a:ext cx="8137525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Літературний текст, який твориться та сприймається за посередництвом комп’ютера, є матеріалізацією літературного першотвору автора, який був задуманий ним з урахуванням можливостей, яки пропонує комп’ютер.</a:t>
            </a: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552450" y="3716338"/>
            <a:ext cx="81375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4.	Що таке інтерактивність тексту?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611188" y="4194175"/>
            <a:ext cx="7904162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 можливість для реципієнта не лише сприймати щось у готовому, незмінному вигляді, а й упливати на це “щось”, в нашому випадкові - на художній текст. Пасивність реципієнта, таким чином, змінюється на його активність. Так, читач творів Павича може починати їх не лише з початку, а й з будь-якого місця, самостійно обирати план розгортання сюжету тощо. Як каже сам письменник, “я завжди хотів перетворити літературу, незворотне мистецтво, в зворотне. Тому мої книги не мають ані початку, ані кінця в класичному розумінні цього слова” .</a:t>
            </a:r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552450" y="6011863"/>
            <a:ext cx="8196263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B050"/>
                </a:solidFill>
                <a:latin typeface="Cansellarist"/>
              </a:rPr>
              <a:t>5.	Які ваші враження від оповідання М. Павича «Дамаскин»?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 build="p"/>
      <p:bldP spid="11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71563" y="2000250"/>
            <a:ext cx="2365375" cy="11620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506" name="Объект 4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646906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«Дамаскин» займав вагоме місце у творчому доробку Милорада Павича. Цей невеликий за обсягом твір піднімав складні філософські проблеми, показав процес внутрішньої зміни героїв.</a:t>
            </a:r>
          </a:p>
          <a:p>
            <a:pPr>
              <a:buFont typeface="Wingdings" pitchFamily="2" charset="2"/>
              <a:buChar char="Ø"/>
            </a:pPr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Прототипами головних героїв стали реальні історичні персонажі, відомі церковні діячі.</a:t>
            </a:r>
          </a:p>
          <a:p>
            <a:pPr>
              <a:buFont typeface="Wingdings" pitchFamily="2" charset="2"/>
              <a:buChar char="Ø"/>
            </a:pPr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Історичний Іоанн Дамаскин — один з найвидатніших діячів християнської церкви, літератури і культури, духовний ватажок могутнього руху проти іконоборства, «боротьби з іконами», тобто заборони не лише поклоніння іконам, а й права на саме їхнє існування, прирівнювання їх до язичницьких ідолів. Іоанн Дамаскин вивів ікону з-під смертельного удару, написавши три Слова «Проти супротивників святих ікон». Уже самим цим він засвідчив появу в стані іконошанувальників ватажка, ідеолога. Боротьба з іконоборством тривала ще понад століття і зрештою закінчилася перемогою іконошанувальників, але першим бій прийняв і витримав саме Іоанн Дамаскин. Саме тоді він і заклав підвалини знаменитої теорії Священного образу, що поклала початок канонізації іконопису.</a:t>
            </a:r>
          </a:p>
        </p:txBody>
      </p:sp>
      <p:sp>
        <p:nvSpPr>
          <p:cNvPr id="21507" name="Текст 5"/>
          <p:cNvSpPr>
            <a:spLocks noGrp="1"/>
          </p:cNvSpPr>
          <p:nvPr>
            <p:ph type="body" sz="half" idx="2"/>
          </p:nvPr>
        </p:nvSpPr>
        <p:spPr>
          <a:xfrm>
            <a:off x="1071563" y="3214688"/>
            <a:ext cx="2393950" cy="2911475"/>
          </a:xfrm>
        </p:spPr>
        <p:txBody>
          <a:bodyPr/>
          <a:lstStyle/>
          <a:p>
            <a:endParaRPr lang="en-US" smtClean="0"/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492500" cy="652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Прямоугольник 6"/>
          <p:cNvSpPr>
            <a:spLocks noChangeArrowheads="1"/>
          </p:cNvSpPr>
          <p:nvPr/>
        </p:nvSpPr>
        <p:spPr bwMode="auto">
          <a:xfrm>
            <a:off x="0" y="5646738"/>
            <a:ext cx="34925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Святий Іван Дамаскин</a:t>
            </a:r>
          </a:p>
          <a:p>
            <a:pPr algn="ctr"/>
            <a:r>
              <a:rPr lang="ru-RU" sz="16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Преподобний</a:t>
            </a:r>
          </a:p>
          <a:p>
            <a:pPr algn="ctr"/>
            <a:r>
              <a:rPr lang="ru-RU" sz="16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народився 	~675, Дамаск</a:t>
            </a:r>
          </a:p>
          <a:p>
            <a:pPr algn="ctr"/>
            <a:r>
              <a:rPr lang="ru-RU" sz="16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помер 	між 749 і 753, Єрусалим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5375" y="0"/>
            <a:ext cx="5113338" cy="652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3635375" y="6184900"/>
            <a:ext cx="51133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FFFF00"/>
                </a:solidFill>
                <a:latin typeface="Cansellarist"/>
              </a:rPr>
              <a:t>Ікона Божої Матері «Троєручиця» — чудотворна ікона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проза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Поэт">
      <a:majorFont>
        <a:latin typeface="ArtScript"/>
        <a:ea typeface=""/>
        <a:cs typeface=""/>
      </a:majorFont>
      <a:minorFont>
        <a:latin typeface="Cansellaris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проза</Template>
  <TotalTime>658</TotalTime>
  <Words>1690</Words>
  <Application>Microsoft Office PowerPoint</Application>
  <PresentationFormat>Экран (4:3)</PresentationFormat>
  <Paragraphs>89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Cansellarist</vt:lpstr>
      <vt:lpstr>Arial</vt:lpstr>
      <vt:lpstr>ArtScript</vt:lpstr>
      <vt:lpstr>Calibri</vt:lpstr>
      <vt:lpstr>Times New Roman</vt:lpstr>
      <vt:lpstr>Wingdings</vt:lpstr>
      <vt:lpstr>проза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Милорад Павич не лише добре знав візантійську історію, релігію і культуру, а й сам писав вірші тією «візантійською» мовою, яку використовував історичний Дамаскин: «Я дуже любив писати вірші — літургійну поезію мовою наших древніх церковних переказів, мовою, яку, на жаль, уже ніхто не розуміє». Це теж позначилося на ідейно-художніх особливостях оповідання «Дамаскин».</vt:lpstr>
      <vt:lpstr>Слайд 11</vt:lpstr>
      <vt:lpstr>Слайд 12</vt:lpstr>
      <vt:lpstr>Показавши внутрішні зміни головної героїні, Милорад Павич підвів читача до думки, що якщо хочеш щасливо жити, будувати й володіти храмом (домом, палацом) на землі, то треба прагнути до моральної чистоти — будувати храм на небі.</vt:lpstr>
      <vt:lpstr>Майстерність Милорада Павича: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</dc:creator>
  <cp:lastModifiedBy>Makas</cp:lastModifiedBy>
  <cp:revision>21</cp:revision>
  <dcterms:created xsi:type="dcterms:W3CDTF">2012-02-18T16:36:38Z</dcterms:created>
  <dcterms:modified xsi:type="dcterms:W3CDTF">2012-03-28T07:49:17Z</dcterms:modified>
</cp:coreProperties>
</file>