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70" autoAdjust="0"/>
    <p:restoredTop sz="94607" autoAdjust="0"/>
  </p:normalViewPr>
  <p:slideViewPr>
    <p:cSldViewPr>
      <p:cViewPr varScale="1">
        <p:scale>
          <a:sx n="69" d="100"/>
          <a:sy n="69" d="100"/>
        </p:scale>
        <p:origin x="-11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D651-23BD-4C58-B333-9C4054E7E2A8}" type="datetimeFigureOut">
              <a:rPr lang="uk-UA" smtClean="0"/>
              <a:t>27.01.2013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9B3A-7B7C-4ED2-8927-CDB7C791D804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D651-23BD-4C58-B333-9C4054E7E2A8}" type="datetimeFigureOut">
              <a:rPr lang="uk-UA" smtClean="0"/>
              <a:t>27.01.2013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9B3A-7B7C-4ED2-8927-CDB7C791D80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slow"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D651-23BD-4C58-B333-9C4054E7E2A8}" type="datetimeFigureOut">
              <a:rPr lang="uk-UA" smtClean="0"/>
              <a:t>27.01.2013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9B3A-7B7C-4ED2-8927-CDB7C791D80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slow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D651-23BD-4C58-B333-9C4054E7E2A8}" type="datetimeFigureOut">
              <a:rPr lang="uk-UA" smtClean="0"/>
              <a:t>27.01.2013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9B3A-7B7C-4ED2-8927-CDB7C791D80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slow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D651-23BD-4C58-B333-9C4054E7E2A8}" type="datetimeFigureOut">
              <a:rPr lang="uk-UA" smtClean="0"/>
              <a:t>27.01.2013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9B3A-7B7C-4ED2-8927-CDB7C791D804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D651-23BD-4C58-B333-9C4054E7E2A8}" type="datetimeFigureOut">
              <a:rPr lang="uk-UA" smtClean="0"/>
              <a:t>27.01.2013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9B3A-7B7C-4ED2-8927-CDB7C791D80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slow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D651-23BD-4C58-B333-9C4054E7E2A8}" type="datetimeFigureOut">
              <a:rPr lang="uk-UA" smtClean="0"/>
              <a:t>27.01.2013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9B3A-7B7C-4ED2-8927-CDB7C791D80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slow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D651-23BD-4C58-B333-9C4054E7E2A8}" type="datetimeFigureOut">
              <a:rPr lang="uk-UA" smtClean="0"/>
              <a:t>27.01.2013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9B3A-7B7C-4ED2-8927-CDB7C791D80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slow"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D651-23BD-4C58-B333-9C4054E7E2A8}" type="datetimeFigureOut">
              <a:rPr lang="uk-UA" smtClean="0"/>
              <a:t>27.01.2013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9B3A-7B7C-4ED2-8927-CDB7C791D80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slow"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D651-23BD-4C58-B333-9C4054E7E2A8}" type="datetimeFigureOut">
              <a:rPr lang="uk-UA" smtClean="0"/>
              <a:t>27.01.2013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49B3A-7B7C-4ED2-8927-CDB7C791D804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  <p:transition spd="slow"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з одним вирізаним округленим кут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й трикут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1D651-23BD-4C58-B333-9C4054E7E2A8}" type="datetimeFigureOut">
              <a:rPr lang="uk-UA" smtClean="0"/>
              <a:t>27.01.2013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E649B3A-7B7C-4ED2-8927-CDB7C791D804}" type="slidenum">
              <a:rPr lang="uk-UA" smtClean="0"/>
              <a:t>‹№›</a:t>
            </a:fld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10" name="Поліліні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іліні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11D651-23BD-4C58-B333-9C4054E7E2A8}" type="datetimeFigureOut">
              <a:rPr lang="uk-UA" smtClean="0"/>
              <a:t>27.01.2013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649B3A-7B7C-4ED2-8927-CDB7C791D804}" type="slidenum">
              <a:rPr lang="uk-UA" smtClean="0"/>
              <a:t>‹№›</a:t>
            </a:fld>
            <a:endParaRPr lang="uk-UA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diamond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0" dirty="0" smtClean="0"/>
              <a:t>Генріх </a:t>
            </a:r>
            <a:r>
              <a:rPr lang="uk-UA" b="0" dirty="0" smtClean="0"/>
              <a:t>Гейне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296808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 err="1" smtClean="0"/>
              <a:t>Хотів</a:t>
            </a:r>
            <a:r>
              <a:rPr lang="ru-RU" dirty="0" smtClean="0"/>
              <a:t> </a:t>
            </a:r>
            <a:r>
              <a:rPr lang="ru-RU" dirty="0" err="1" smtClean="0"/>
              <a:t>би</a:t>
            </a:r>
            <a:r>
              <a:rPr lang="ru-RU" dirty="0" smtClean="0"/>
              <a:t> я в слово </a:t>
            </a:r>
            <a:r>
              <a:rPr lang="ru-RU" dirty="0" err="1" smtClean="0"/>
              <a:t>єдине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err="1" smtClean="0"/>
              <a:t>Вмістити</a:t>
            </a:r>
            <a:r>
              <a:rPr lang="ru-RU" dirty="0" smtClean="0"/>
              <a:t> всю думу </a:t>
            </a:r>
            <a:r>
              <a:rPr lang="ru-RU" dirty="0" err="1" smtClean="0"/>
              <a:t>смутну</a:t>
            </a:r>
            <a:r>
              <a:rPr lang="ru-RU" dirty="0" smtClean="0"/>
              <a:t>, </a:t>
            </a:r>
            <a:br>
              <a:rPr lang="ru-RU" dirty="0" smtClean="0"/>
            </a:br>
            <a:r>
              <a:rPr lang="ru-RU" dirty="0" err="1" smtClean="0"/>
              <a:t>Віддать</a:t>
            </a:r>
            <a:r>
              <a:rPr lang="ru-RU" dirty="0" smtClean="0"/>
              <a:t> його </a:t>
            </a:r>
            <a:r>
              <a:rPr lang="ru-RU" dirty="0" err="1" smtClean="0"/>
              <a:t>вільному</a:t>
            </a:r>
            <a:r>
              <a:rPr lang="ru-RU" dirty="0" smtClean="0"/>
              <a:t> </a:t>
            </a:r>
            <a:r>
              <a:rPr lang="ru-RU" dirty="0" err="1" smtClean="0"/>
              <a:t>вітру</a:t>
            </a:r>
            <a:r>
              <a:rPr lang="ru-RU" dirty="0" smtClean="0"/>
              <a:t> - </a:t>
            </a:r>
            <a:br>
              <a:rPr lang="ru-RU" dirty="0" smtClean="0"/>
            </a:br>
            <a:r>
              <a:rPr lang="ru-RU" dirty="0" smtClean="0"/>
              <a:t>Нехай </a:t>
            </a:r>
            <a:r>
              <a:rPr lang="ru-RU" dirty="0" err="1" smtClean="0"/>
              <a:t>би</a:t>
            </a:r>
            <a:r>
              <a:rPr lang="ru-RU" dirty="0" smtClean="0"/>
              <a:t> </a:t>
            </a:r>
            <a:r>
              <a:rPr lang="ru-RU" dirty="0" err="1" smtClean="0"/>
              <a:t>одніс</a:t>
            </a:r>
            <a:r>
              <a:rPr lang="ru-RU" dirty="0" smtClean="0"/>
              <a:t> </a:t>
            </a:r>
            <a:r>
              <a:rPr lang="ru-RU" dirty="0" err="1" smtClean="0"/>
              <a:t>вдалину</a:t>
            </a:r>
            <a:r>
              <a:rPr lang="ru-RU" dirty="0" smtClean="0"/>
              <a:t>. </a:t>
            </a:r>
            <a:r>
              <a:rPr lang="ru-RU" dirty="0" smtClean="0"/>
              <a:t>»</a:t>
            </a:r>
            <a:endParaRPr lang="uk-UA" dirty="0"/>
          </a:p>
        </p:txBody>
      </p:sp>
      <p:pic>
        <p:nvPicPr>
          <p:cNvPr id="23554" name="Picture 2" descr="Файл:Heinrich-heine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12776"/>
            <a:ext cx="1981200" cy="32956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Файл: Heine-Gra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764704"/>
            <a:ext cx="4191000" cy="5715000"/>
          </a:xfrm>
          <a:prstGeom prst="rect">
            <a:avLst/>
          </a:prstGeom>
          <a:noFill/>
        </p:spPr>
      </p:pic>
      <p:sp>
        <p:nvSpPr>
          <p:cNvPr id="6" name="Прямокутник 5"/>
          <p:cNvSpPr/>
          <p:nvPr/>
        </p:nvSpPr>
        <p:spPr>
          <a:xfrm>
            <a:off x="5364088" y="3429000"/>
            <a:ext cx="356388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200" dirty="0" err="1" smtClean="0"/>
              <a:t>Пам'ятник</a:t>
            </a:r>
            <a:r>
              <a:rPr lang="ru-RU" sz="3200" dirty="0" smtClean="0"/>
              <a:t> на </a:t>
            </a:r>
            <a:r>
              <a:rPr lang="ru-RU" sz="3200" dirty="0" err="1" smtClean="0"/>
              <a:t>могилі</a:t>
            </a:r>
            <a:r>
              <a:rPr lang="ru-RU" sz="3200" dirty="0" smtClean="0"/>
              <a:t> </a:t>
            </a:r>
            <a:r>
              <a:rPr lang="ru-RU" sz="3200" dirty="0" err="1" smtClean="0"/>
              <a:t>на</a:t>
            </a:r>
            <a:r>
              <a:rPr lang="ru-RU" sz="3200" dirty="0" smtClean="0"/>
              <a:t> </a:t>
            </a:r>
            <a:r>
              <a:rPr lang="ru-RU" sz="3200" dirty="0" err="1" smtClean="0"/>
              <a:t>кладовищі</a:t>
            </a:r>
            <a:r>
              <a:rPr lang="ru-RU" sz="3200" dirty="0" smtClean="0"/>
              <a:t> Монмартр</a:t>
            </a:r>
            <a:endParaRPr lang="ru-RU" sz="3200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Файл: Heine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836712"/>
            <a:ext cx="4286250" cy="5715000"/>
          </a:xfrm>
          <a:prstGeom prst="rect">
            <a:avLst/>
          </a:prstGeom>
          <a:noFill/>
        </p:spPr>
      </p:pic>
      <p:sp>
        <p:nvSpPr>
          <p:cNvPr id="4" name="Прямокутник 3"/>
          <p:cNvSpPr/>
          <p:nvPr/>
        </p:nvSpPr>
        <p:spPr>
          <a:xfrm>
            <a:off x="467544" y="3140968"/>
            <a:ext cx="25922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 smtClean="0"/>
              <a:t>Пам'ятник</a:t>
            </a:r>
            <a:r>
              <a:rPr lang="ru-RU" sz="4000" dirty="0" smtClean="0"/>
              <a:t> в </a:t>
            </a:r>
            <a:r>
              <a:rPr lang="ru-RU" sz="4000" dirty="0" err="1" smtClean="0"/>
              <a:t>районі</a:t>
            </a:r>
            <a:r>
              <a:rPr lang="ru-RU" sz="4000" dirty="0" smtClean="0"/>
              <a:t> </a:t>
            </a:r>
            <a:r>
              <a:rPr lang="ru-RU" sz="4000" dirty="0" err="1" smtClean="0"/>
              <a:t>Мітте</a:t>
            </a:r>
            <a:r>
              <a:rPr lang="ru-RU" sz="4000" dirty="0" smtClean="0"/>
              <a:t> </a:t>
            </a:r>
            <a:r>
              <a:rPr lang="ru-RU" sz="4000" dirty="0" err="1" smtClean="0"/>
              <a:t>в</a:t>
            </a:r>
            <a:r>
              <a:rPr lang="ru-RU" sz="4000" dirty="0" smtClean="0"/>
              <a:t> </a:t>
            </a:r>
            <a:r>
              <a:rPr lang="ru-RU" sz="4000" dirty="0" err="1" smtClean="0"/>
              <a:t>Берліні</a:t>
            </a:r>
            <a:endParaRPr lang="uk-UA" sz="4000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://upload.wikimedia.org/wikipedia/commons/thumb/9/91/Heinrich_Heine-Jugend-1906.jpg/250px-Heinrich_Heine-Jugend-19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068960"/>
            <a:ext cx="2381250" cy="3143250"/>
          </a:xfrm>
          <a:prstGeom prst="rect">
            <a:avLst/>
          </a:prstGeom>
          <a:noFill/>
        </p:spPr>
      </p:pic>
      <p:pic>
        <p:nvPicPr>
          <p:cNvPr id="36868" name="Picture 4" descr="http://justlife.narod.ru/geine/hei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188640"/>
            <a:ext cx="2381250" cy="3638551"/>
          </a:xfrm>
          <a:prstGeom prst="rect">
            <a:avLst/>
          </a:prstGeom>
          <a:noFill/>
        </p:spPr>
      </p:pic>
      <p:pic>
        <p:nvPicPr>
          <p:cNvPr id="36870" name="Picture 6" descr="http://az.lib.ru/img/w/wejnberg_p_i/text_0080/hei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2486025"/>
            <a:ext cx="3352800" cy="43719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img-fotki.yandex.ru/get/3807/davidaidelman.b7/0_392f7_483cc885_X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748987"/>
            <a:ext cx="4658122" cy="610901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3728" y="2780928"/>
            <a:ext cx="5616624" cy="120032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Дякую за увагу!</a:t>
            </a:r>
          </a:p>
          <a:p>
            <a:endParaRPr lang="uk-UA" dirty="0"/>
          </a:p>
          <a:p>
            <a:r>
              <a:rPr lang="uk-UA" dirty="0" smtClean="0"/>
              <a:t>               Підготував учень 5(9)-А класу </a:t>
            </a:r>
          </a:p>
          <a:p>
            <a:r>
              <a:rPr lang="uk-UA" dirty="0"/>
              <a:t> </a:t>
            </a:r>
            <a:r>
              <a:rPr lang="uk-UA" dirty="0" smtClean="0"/>
              <a:t>                                            Лихач Ігор </a:t>
            </a:r>
            <a:endParaRPr lang="uk-UA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-324544" y="836712"/>
            <a:ext cx="8229600" cy="5487888"/>
          </a:xfrm>
        </p:spPr>
        <p:txBody>
          <a:bodyPr numCol="1">
            <a:normAutofit lnSpcReduction="10000"/>
          </a:bodyPr>
          <a:lstStyle/>
          <a:p>
            <a:pPr marL="1428750" lvl="3" indent="-514350">
              <a:lnSpc>
                <a:spcPct val="150000"/>
              </a:lnSpc>
              <a:buNone/>
            </a:pPr>
            <a:r>
              <a:rPr lang="uk-UA" b="1" dirty="0" smtClean="0">
                <a:latin typeface="Segoe Print" pitchFamily="2" charset="0"/>
              </a:rPr>
              <a:t> </a:t>
            </a:r>
            <a:r>
              <a:rPr lang="uk-UA" b="1" dirty="0" smtClean="0">
                <a:latin typeface="Segoe Print" pitchFamily="2" charset="0"/>
              </a:rPr>
              <a:t>      Гейне </a:t>
            </a:r>
            <a:r>
              <a:rPr lang="uk-UA" b="1" dirty="0" smtClean="0">
                <a:latin typeface="Segoe Print" pitchFamily="2" charset="0"/>
              </a:rPr>
              <a:t>був водночас і поетом романтики, і її підкорювачем. Він зробив мову повсякдення придатною для поетичних творів, підніс </a:t>
            </a:r>
            <a:r>
              <a:rPr lang="uk-UA" b="1" dirty="0" smtClean="0">
                <a:latin typeface="Segoe Print" pitchFamily="2" charset="0"/>
              </a:rPr>
              <a:t>жанр фейлетонів</a:t>
            </a:r>
            <a:r>
              <a:rPr lang="uk-UA" b="1" dirty="0" smtClean="0">
                <a:latin typeface="Segoe Print" pitchFamily="2" charset="0"/>
              </a:rPr>
              <a:t> та подорожніх розповідей до рівня мистецтва, та надав німецькій мові, до цього не притаманну, стилістичну легкість та елегантність. </a:t>
            </a:r>
            <a:r>
              <a:rPr lang="uk-UA" b="1" dirty="0" smtClean="0">
                <a:latin typeface="Segoe Print" pitchFamily="2" charset="0"/>
              </a:rPr>
              <a:t>Будучи критиком</a:t>
            </a:r>
            <a:r>
              <a:rPr lang="uk-UA" b="1" dirty="0" smtClean="0">
                <a:latin typeface="Segoe Print" pitchFamily="2" charset="0"/>
              </a:rPr>
              <a:t>, політичним </a:t>
            </a:r>
            <a:r>
              <a:rPr lang="uk-UA" b="1" dirty="0" smtClean="0">
                <a:latin typeface="Segoe Print" pitchFamily="2" charset="0"/>
              </a:rPr>
              <a:t>журналістом</a:t>
            </a:r>
            <a:r>
              <a:rPr lang="uk-UA" b="1" dirty="0" smtClean="0">
                <a:latin typeface="Segoe Print" pitchFamily="2" charset="0"/>
              </a:rPr>
              <a:t>, есеїстом, сатириком та полеміком, він був об’єктом захоплень та негативного ставлення. Гейне належить до німецькомовних поетів, твори яких перекладено на найбільшу кількість мов світу.</a:t>
            </a:r>
            <a:endParaRPr lang="uk-UA" b="1" dirty="0">
              <a:latin typeface="Segoe Print" pitchFamily="2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760640"/>
          </a:xfrm>
        </p:spPr>
        <p:txBody>
          <a:bodyPr wrap="none">
            <a:noAutofit/>
          </a:bodyPr>
          <a:lstStyle/>
          <a:p>
            <a:pPr>
              <a:buNone/>
            </a:pP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Генріх</a:t>
            </a:r>
            <a:r>
              <a:rPr lang="en-US" sz="2800" b="1" dirty="0" smtClean="0"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Гейне</a:t>
            </a:r>
            <a:r>
              <a:rPr lang="en-US" sz="2800" b="1" dirty="0" smtClean="0"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народився</a:t>
            </a:r>
            <a:r>
              <a:rPr lang="en-US" sz="2800" b="1" dirty="0" smtClean="0"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13</a:t>
            </a:r>
            <a:r>
              <a:rPr lang="en-US" sz="2800" b="1" dirty="0" smtClean="0"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грудня</a:t>
            </a:r>
            <a:r>
              <a:rPr lang="en-US" sz="2800" b="1" dirty="0" smtClean="0"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1797</a:t>
            </a:r>
            <a:r>
              <a:rPr lang="en-US" sz="2800" b="1" dirty="0" smtClean="0">
                <a:latin typeface="+mj-lt"/>
                <a:ea typeface="Verdana" pitchFamily="34" charset="0"/>
                <a:cs typeface="Verdana" pitchFamily="34" charset="0"/>
              </a:rPr>
              <a:t> </a:t>
            </a:r>
          </a:p>
          <a:p>
            <a:pPr>
              <a:buNone/>
            </a:pP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у</a:t>
            </a:r>
            <a:r>
              <a:rPr lang="en-US" sz="2800" b="1" dirty="0" smtClean="0"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Дюссельдорфі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 </a:t>
            </a:r>
            <a:r>
              <a:rPr lang="en-US" sz="2800" b="1" dirty="0" smtClean="0"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в родині 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 єврейського </a:t>
            </a:r>
            <a:endParaRPr lang="en-US" sz="2800" b="1" dirty="0" smtClean="0">
              <a:latin typeface="+mj-lt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торговця.</a:t>
            </a:r>
            <a:r>
              <a:rPr lang="en-US" sz="2800" b="1" dirty="0" smtClean="0"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З 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1810 по 1812 рік 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Генріх </a:t>
            </a:r>
          </a:p>
          <a:p>
            <a:pPr>
              <a:buNone/>
            </a:pP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навчався  у Дюссельдорфському</a:t>
            </a:r>
            <a:r>
              <a:rPr lang="en-US" sz="2800" b="1" dirty="0" smtClean="0"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ліцеї.</a:t>
            </a:r>
            <a:r>
              <a:rPr lang="en-US" sz="2800" b="1" dirty="0" smtClean="0">
                <a:latin typeface="+mj-lt"/>
                <a:ea typeface="Verdana" pitchFamily="34" charset="0"/>
                <a:cs typeface="Verdana" pitchFamily="34" charset="0"/>
              </a:rPr>
              <a:t> </a:t>
            </a:r>
            <a:endParaRPr lang="ru-RU" sz="2800" b="1" dirty="0" smtClean="0">
              <a:latin typeface="+mj-lt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Перший</a:t>
            </a:r>
            <a:r>
              <a:rPr lang="en-US" sz="2800" b="1" dirty="0" smtClean="0"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літературний виступ Гейне </a:t>
            </a:r>
          </a:p>
          <a:p>
            <a:pPr>
              <a:buNone/>
            </a:pP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належить 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до 1817 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року,</a:t>
            </a:r>
            <a:r>
              <a:rPr lang="en-US" sz="2800" b="1" dirty="0" smtClean="0"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коли 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в </a:t>
            </a:r>
          </a:p>
          <a:p>
            <a:pPr>
              <a:buNone/>
            </a:pP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журналі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 «Гамбурзький страж» були </a:t>
            </a:r>
            <a:endParaRPr lang="en-US" sz="2800" b="1" dirty="0" smtClean="0">
              <a:latin typeface="+mj-lt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надруковані</a:t>
            </a:r>
            <a:r>
              <a:rPr lang="en-US" sz="2800" b="1" dirty="0" smtClean="0"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його</a:t>
            </a:r>
            <a:r>
              <a:rPr lang="en-US" sz="2800" b="1" dirty="0" smtClean="0"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перші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 вірші. Юнацька </a:t>
            </a:r>
            <a:endParaRPr lang="ru-RU" sz="2800" b="1" dirty="0" smtClean="0">
              <a:latin typeface="+mj-lt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лірика 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Гейне була відгуком на 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перше </a:t>
            </a:r>
          </a:p>
          <a:p>
            <a:pPr>
              <a:buNone/>
            </a:pP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нерозділене </a:t>
            </a:r>
            <a:r>
              <a:rPr lang="ru-RU" sz="2800" b="1" dirty="0" smtClean="0">
                <a:latin typeface="+mj-lt"/>
                <a:ea typeface="Verdana" pitchFamily="34" charset="0"/>
                <a:cs typeface="Verdana" pitchFamily="34" charset="0"/>
              </a:rPr>
              <a:t>кохання до кузини Амалії.</a:t>
            </a:r>
            <a:endParaRPr lang="uk-UA" sz="2800" b="1" dirty="0">
              <a:latin typeface="+mj-lt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491880" y="0"/>
            <a:ext cx="5652120" cy="5343872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en-US" dirty="0" smtClean="0">
                <a:latin typeface="+mj-lt"/>
              </a:rPr>
              <a:t>  </a:t>
            </a:r>
          </a:p>
          <a:p>
            <a:pPr algn="r">
              <a:buNone/>
            </a:pPr>
            <a:endParaRPr lang="en-US" dirty="0" smtClean="0">
              <a:latin typeface="+mj-lt"/>
            </a:endParaRPr>
          </a:p>
          <a:p>
            <a:pPr algn="r">
              <a:buNone/>
            </a:pPr>
            <a:r>
              <a:rPr lang="en-US" dirty="0" smtClean="0">
                <a:latin typeface="+mj-lt"/>
              </a:rPr>
              <a:t>   </a:t>
            </a:r>
            <a:r>
              <a:rPr lang="ru-RU" dirty="0" smtClean="0">
                <a:latin typeface="+mj-lt"/>
              </a:rPr>
              <a:t>На </a:t>
            </a:r>
            <a:r>
              <a:rPr lang="ru-RU" dirty="0" smtClean="0">
                <a:latin typeface="+mj-lt"/>
              </a:rPr>
              <a:t>кошти дядька юнак вступив до Боннського університету (1819), звідки потім переїхав до Геттінгензького університету (1820</a:t>
            </a:r>
            <a:r>
              <a:rPr lang="ru-RU" dirty="0" smtClean="0">
                <a:latin typeface="+mj-lt"/>
              </a:rPr>
              <a:t>)</a:t>
            </a:r>
            <a:r>
              <a:rPr lang="en-US" dirty="0" smtClean="0">
                <a:latin typeface="+mj-lt"/>
              </a:rPr>
              <a:t>. </a:t>
            </a:r>
            <a:r>
              <a:rPr lang="uk-UA" dirty="0" smtClean="0">
                <a:latin typeface="+mj-lt"/>
              </a:rPr>
              <a:t>Він </a:t>
            </a:r>
            <a:r>
              <a:rPr lang="en-US" dirty="0" smtClean="0">
                <a:latin typeface="+mj-lt"/>
              </a:rPr>
              <a:t>    </a:t>
            </a:r>
            <a:r>
              <a:rPr lang="uk-UA" dirty="0" smtClean="0">
                <a:latin typeface="+mj-lt"/>
              </a:rPr>
              <a:t>вивчав</a:t>
            </a:r>
            <a:r>
              <a:rPr lang="uk-UA" dirty="0" smtClean="0">
                <a:latin typeface="+mj-lt"/>
              </a:rPr>
              <a:t> юридичні науки, філософію, літературу. У 1821 році </a:t>
            </a:r>
            <a:r>
              <a:rPr lang="uk-UA" dirty="0" smtClean="0">
                <a:latin typeface="+mj-lt"/>
              </a:rPr>
              <a:t>вступив </a:t>
            </a:r>
            <a:r>
              <a:rPr lang="uk-UA" dirty="0" smtClean="0">
                <a:latin typeface="+mj-lt"/>
              </a:rPr>
              <a:t>у Берлінський університет, де слухав лекції філософа Гегеля, одного з найосвіченіших людей свого часу.</a:t>
            </a:r>
            <a:endParaRPr lang="uk-UA" dirty="0">
              <a:latin typeface="+mj-lt"/>
            </a:endParaRPr>
          </a:p>
        </p:txBody>
      </p:sp>
      <p:pic>
        <p:nvPicPr>
          <p:cNvPr id="26626" name="Picture 2" descr="Файл:HeineProf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68760"/>
            <a:ext cx="3600400" cy="498069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139952" y="1052736"/>
            <a:ext cx="4546848" cy="5271864"/>
          </a:xfrm>
        </p:spPr>
        <p:txBody>
          <a:bodyPr/>
          <a:lstStyle/>
          <a:p>
            <a:pPr algn="r">
              <a:buNone/>
            </a:pPr>
            <a:r>
              <a:rPr lang="ru-RU" dirty="0" smtClean="0"/>
              <a:t> </a:t>
            </a:r>
            <a:r>
              <a:rPr lang="en-US" dirty="0" smtClean="0"/>
              <a:t>  </a:t>
            </a:r>
            <a:r>
              <a:rPr lang="ru-RU" dirty="0" smtClean="0"/>
              <a:t>Гейне </a:t>
            </a:r>
            <a:r>
              <a:rPr lang="ru-RU" dirty="0" err="1" smtClean="0"/>
              <a:t>прибув</a:t>
            </a:r>
            <a:r>
              <a:rPr lang="ru-RU" dirty="0" smtClean="0"/>
              <a:t> до Парижа 14 </a:t>
            </a:r>
            <a:r>
              <a:rPr lang="ru-RU" dirty="0" err="1" smtClean="0"/>
              <a:t>травня</a:t>
            </a:r>
            <a:r>
              <a:rPr lang="ru-RU" dirty="0" smtClean="0"/>
              <a:t> 1831 року. Все подальше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пройшло</a:t>
            </a:r>
            <a:r>
              <a:rPr lang="ru-RU" dirty="0" smtClean="0"/>
              <a:t> в </a:t>
            </a:r>
            <a:r>
              <a:rPr lang="ru-RU" dirty="0" err="1" smtClean="0"/>
              <a:t>столиці</a:t>
            </a:r>
            <a:r>
              <a:rPr lang="ru-RU" dirty="0" smtClean="0"/>
              <a:t> </a:t>
            </a:r>
            <a:r>
              <a:rPr lang="ru-RU" dirty="0" err="1" smtClean="0"/>
              <a:t>Франції</a:t>
            </a:r>
            <a:r>
              <a:rPr lang="ru-RU" dirty="0" smtClean="0"/>
              <a:t>. До </a:t>
            </a:r>
            <a:r>
              <a:rPr lang="ru-RU" dirty="0" err="1" smtClean="0"/>
              <a:t>Німеччини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боявся</a:t>
            </a:r>
            <a:r>
              <a:rPr lang="ru-RU" dirty="0" smtClean="0"/>
              <a:t> </a:t>
            </a:r>
            <a:r>
              <a:rPr lang="ru-RU" dirty="0" err="1" smtClean="0"/>
              <a:t>повертатися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загрожував</a:t>
            </a:r>
            <a:r>
              <a:rPr lang="ru-RU" dirty="0" smtClean="0"/>
              <a:t> </a:t>
            </a:r>
            <a:r>
              <a:rPr lang="ru-RU" dirty="0" err="1" smtClean="0"/>
              <a:t>арешт</a:t>
            </a:r>
            <a:r>
              <a:rPr lang="ru-RU" dirty="0" smtClean="0"/>
              <a:t> за </a:t>
            </a:r>
            <a:r>
              <a:rPr lang="ru-RU" dirty="0" err="1" smtClean="0"/>
              <a:t>гострі</a:t>
            </a:r>
            <a:r>
              <a:rPr lang="ru-RU" dirty="0" smtClean="0"/>
              <a:t> </a:t>
            </a:r>
            <a:r>
              <a:rPr lang="ru-RU" dirty="0" err="1" smtClean="0"/>
              <a:t>політичні</a:t>
            </a:r>
            <a:r>
              <a:rPr lang="ru-RU" dirty="0" smtClean="0"/>
              <a:t> твори.</a:t>
            </a:r>
            <a:endParaRPr lang="uk-UA" dirty="0"/>
          </a:p>
        </p:txBody>
      </p:sp>
      <p:pic>
        <p:nvPicPr>
          <p:cNvPr id="30722" name="Picture 2" descr="File:Heinrich Hei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052736"/>
            <a:ext cx="4286250" cy="51720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uk-UA" dirty="0" smtClean="0"/>
              <a:t>У </a:t>
            </a:r>
            <a:r>
              <a:rPr lang="uk-UA" dirty="0" smtClean="0"/>
              <a:t>подальшому </a:t>
            </a:r>
            <a:r>
              <a:rPr lang="uk-UA" dirty="0" smtClean="0"/>
              <a:t>поїздки </a:t>
            </a:r>
            <a:r>
              <a:rPr lang="uk-UA" dirty="0" smtClean="0"/>
              <a:t>до Німеччини були неможливими за станом здоров'я: у </a:t>
            </a:r>
            <a:r>
              <a:rPr lang="uk-UA" dirty="0" smtClean="0"/>
              <a:t>поета </a:t>
            </a:r>
            <a:r>
              <a:rPr lang="uk-UA" dirty="0" smtClean="0"/>
              <a:t>був параліч спинного мозку. У травні 1848 року він востаннє вийшов з дому, щоб відвідати Лувр. Решту років він був прикутий до ліжка. Проживаючи в Парижі, Генріх Гейне зустрічався з </a:t>
            </a:r>
            <a:r>
              <a:rPr lang="uk-UA" dirty="0" smtClean="0"/>
              <a:t>багатьма </a:t>
            </a:r>
            <a:r>
              <a:rPr lang="uk-UA" dirty="0" smtClean="0"/>
              <a:t>видатними людьми: Оноре де Бальзаком, Жорж Санд, Гансом Крістіаном Андерсеном, Ріхардом Вагнером, Фердинанадом Лассалем і Карлом Марксом.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419872" y="692696"/>
            <a:ext cx="5724128" cy="5343872"/>
          </a:xfrm>
        </p:spPr>
        <p:txBody>
          <a:bodyPr/>
          <a:lstStyle/>
          <a:p>
            <a:pPr algn="r">
              <a:buNone/>
            </a:pPr>
            <a:r>
              <a:rPr lang="en-US" dirty="0" smtClean="0"/>
              <a:t>   </a:t>
            </a:r>
            <a:r>
              <a:rPr lang="uk-UA" dirty="0" smtClean="0"/>
              <a:t>Ліричні </a:t>
            </a:r>
            <a:r>
              <a:rPr lang="uk-UA" dirty="0" smtClean="0"/>
              <a:t>вірші раннього періоду творчості Гейне склали цілу книгу «Книга пісень» (1827). Ця поетична збірка принесла йому визнання у Німеччині, а згодом і в усьому світі. За життя автора вона видавалась 13 разів; багато віршів були покладені на музику Робертом Шуманом</a:t>
            </a:r>
            <a:r>
              <a:rPr lang="uk-UA" dirty="0" smtClean="0"/>
              <a:t>,</a:t>
            </a:r>
            <a:r>
              <a:rPr lang="en-US" dirty="0" smtClean="0"/>
              <a:t> </a:t>
            </a:r>
            <a:r>
              <a:rPr lang="uk-UA" dirty="0" err="1" smtClean="0"/>
              <a:t>Францом</a:t>
            </a:r>
            <a:r>
              <a:rPr lang="uk-UA" dirty="0" smtClean="0"/>
              <a:t> </a:t>
            </a:r>
            <a:r>
              <a:rPr lang="uk-UA" dirty="0" smtClean="0"/>
              <a:t>Шубертом, Йоганнесом Брамсом, Петром Чайковським, Ріхардом Штраусом, Едвардом Грігом та ін.</a:t>
            </a:r>
            <a:endParaRPr lang="uk-UA" dirty="0"/>
          </a:p>
        </p:txBody>
      </p:sp>
      <p:pic>
        <p:nvPicPr>
          <p:cNvPr id="31746" name="Picture 2" descr="Файл:Heine Bronx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75852"/>
            <a:ext cx="3640964" cy="5345436"/>
          </a:xfrm>
          <a:prstGeom prst="rect">
            <a:avLst/>
          </a:prstGeom>
          <a:noFill/>
        </p:spPr>
      </p:pic>
      <p:sp>
        <p:nvSpPr>
          <p:cNvPr id="6" name="Прямокутник 5"/>
          <p:cNvSpPr/>
          <p:nvPr/>
        </p:nvSpPr>
        <p:spPr>
          <a:xfrm>
            <a:off x="0" y="6165304"/>
            <a:ext cx="42001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Статуя Лорелай у </a:t>
            </a:r>
            <a:r>
              <a:rPr lang="ru-RU" dirty="0" smtClean="0"/>
              <a:t> Бронксі, </a:t>
            </a:r>
            <a:r>
              <a:rPr lang="ru-RU" dirty="0"/>
              <a:t>Нью-Йорк</a:t>
            </a:r>
            <a:endParaRPr lang="uk-UA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208823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Гейне починав </a:t>
            </a:r>
            <a:r>
              <a:rPr lang="ru-RU" dirty="0" err="1" smtClean="0"/>
              <a:t>писати</a:t>
            </a:r>
            <a:r>
              <a:rPr lang="ru-RU" dirty="0" smtClean="0"/>
              <a:t> в той час, коли в </a:t>
            </a:r>
            <a:r>
              <a:rPr lang="ru-RU" dirty="0" err="1" smtClean="0"/>
              <a:t>Німеччині</a:t>
            </a:r>
            <a:r>
              <a:rPr lang="ru-RU" dirty="0" smtClean="0"/>
              <a:t> </a:t>
            </a:r>
            <a:r>
              <a:rPr lang="ru-RU" dirty="0" err="1" smtClean="0"/>
              <a:t>лірична</a:t>
            </a:r>
            <a:r>
              <a:rPr lang="ru-RU" dirty="0" smtClean="0"/>
              <a:t> </a:t>
            </a:r>
            <a:r>
              <a:rPr lang="ru-RU" dirty="0" err="1" smtClean="0"/>
              <a:t>по­езія</a:t>
            </a:r>
            <a:r>
              <a:rPr lang="ru-RU" dirty="0" smtClean="0"/>
              <a:t> переживала </a:t>
            </a:r>
            <a:r>
              <a:rPr lang="ru-RU" dirty="0" err="1" smtClean="0"/>
              <a:t>розквіт</a:t>
            </a:r>
            <a:r>
              <a:rPr lang="ru-RU" dirty="0" smtClean="0"/>
              <a:t>. </a:t>
            </a:r>
            <a:r>
              <a:rPr lang="ru-RU" dirty="0" err="1" smtClean="0"/>
              <a:t>Епоха</a:t>
            </a:r>
            <a:r>
              <a:rPr lang="ru-RU" dirty="0" smtClean="0"/>
              <a:t> романтизму </a:t>
            </a:r>
            <a:r>
              <a:rPr lang="ru-RU" dirty="0" err="1" smtClean="0"/>
              <a:t>зробила</a:t>
            </a:r>
            <a:r>
              <a:rPr lang="ru-RU" dirty="0" smtClean="0"/>
              <a:t> </a:t>
            </a:r>
            <a:r>
              <a:rPr lang="ru-RU" dirty="0" err="1" smtClean="0"/>
              <a:t>лірику</a:t>
            </a:r>
            <a:r>
              <a:rPr lang="ru-RU" dirty="0" smtClean="0"/>
              <a:t> </a:t>
            </a:r>
            <a:r>
              <a:rPr lang="ru-RU" dirty="0" err="1" smtClean="0"/>
              <a:t>тра­диційним</a:t>
            </a:r>
            <a:r>
              <a:rPr lang="ru-RU" dirty="0" smtClean="0"/>
              <a:t> жанром </a:t>
            </a:r>
            <a:r>
              <a:rPr lang="ru-RU" dirty="0" err="1" smtClean="0"/>
              <a:t>німецької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. Його </a:t>
            </a:r>
            <a:r>
              <a:rPr lang="ru-RU" dirty="0" err="1" smtClean="0"/>
              <a:t>поезія</a:t>
            </a:r>
            <a:r>
              <a:rPr lang="ru-RU" dirty="0" smtClean="0"/>
              <a:t> стала </a:t>
            </a:r>
            <a:r>
              <a:rPr lang="ru-RU" dirty="0" err="1" smtClean="0"/>
              <a:t>вищим</a:t>
            </a:r>
            <a:r>
              <a:rPr lang="ru-RU" dirty="0" smtClean="0"/>
              <a:t> </a:t>
            </a:r>
            <a:r>
              <a:rPr lang="ru-RU" dirty="0" err="1" smtClean="0"/>
              <a:t>досягненням</a:t>
            </a:r>
            <a:r>
              <a:rPr lang="ru-RU" dirty="0" smtClean="0"/>
              <a:t> </a:t>
            </a:r>
            <a:r>
              <a:rPr lang="ru-RU" dirty="0" err="1" smtClean="0"/>
              <a:t>німецького</a:t>
            </a:r>
            <a:r>
              <a:rPr lang="ru-RU" dirty="0" smtClean="0"/>
              <a:t> романтизму.</a:t>
            </a:r>
            <a:endParaRPr lang="uk-UA" dirty="0"/>
          </a:p>
        </p:txBody>
      </p:sp>
      <p:pic>
        <p:nvPicPr>
          <p:cNvPr id="32770" name="Picture 2" descr="File:Heine Buch der Lieder 18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140968"/>
            <a:ext cx="4248472" cy="3394252"/>
          </a:xfrm>
          <a:prstGeom prst="rect">
            <a:avLst/>
          </a:prstGeom>
          <a:noFill/>
        </p:spPr>
      </p:pic>
      <p:pic>
        <p:nvPicPr>
          <p:cNvPr id="32772" name="Picture 4" descr="Файл: Гейне Signatur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221088"/>
            <a:ext cx="2857500" cy="5619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          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smtClean="0"/>
              <a:t>твори</a:t>
            </a:r>
          </a:p>
          <a:p>
            <a:r>
              <a:rPr lang="ru-RU" dirty="0" smtClean="0"/>
              <a:t>«Книга </a:t>
            </a:r>
            <a:r>
              <a:rPr lang="ru-RU" dirty="0" err="1" smtClean="0"/>
              <a:t>пісень</a:t>
            </a:r>
            <a:r>
              <a:rPr lang="ru-RU" dirty="0" smtClean="0"/>
              <a:t>» (1826)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Подорожні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»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Німеччина</a:t>
            </a:r>
            <a:r>
              <a:rPr lang="ru-RU" dirty="0" smtClean="0"/>
              <a:t>. </a:t>
            </a:r>
            <a:r>
              <a:rPr lang="ru-RU" dirty="0" err="1" smtClean="0"/>
              <a:t>Зимова</a:t>
            </a:r>
            <a:r>
              <a:rPr lang="ru-RU" dirty="0" smtClean="0"/>
              <a:t> </a:t>
            </a:r>
            <a:r>
              <a:rPr lang="ru-RU" dirty="0" err="1" smtClean="0"/>
              <a:t>казка</a:t>
            </a:r>
            <a:r>
              <a:rPr lang="ru-RU" dirty="0" smtClean="0"/>
              <a:t>» (1844)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Сілезькі</a:t>
            </a:r>
            <a:r>
              <a:rPr lang="ru-RU" dirty="0" smtClean="0"/>
              <a:t> </a:t>
            </a:r>
            <a:r>
              <a:rPr lang="ru-RU" dirty="0" err="1" smtClean="0"/>
              <a:t>ткачі</a:t>
            </a:r>
            <a:r>
              <a:rPr lang="ru-RU" dirty="0" smtClean="0"/>
              <a:t>» (1844)</a:t>
            </a:r>
          </a:p>
          <a:p>
            <a:r>
              <a:rPr lang="uk-UA" dirty="0" err="1" smtClean="0"/>
              <a:t>З</a:t>
            </a:r>
            <a:r>
              <a:rPr lang="ru-RU" dirty="0" err="1" smtClean="0"/>
              <a:t>бірка</a:t>
            </a:r>
            <a:r>
              <a:rPr lang="ru-RU" dirty="0" smtClean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Романцеро</a:t>
            </a:r>
            <a:r>
              <a:rPr lang="ru-RU" dirty="0" smtClean="0"/>
              <a:t>»(</a:t>
            </a:r>
            <a:r>
              <a:rPr lang="ru-RU" dirty="0" smtClean="0"/>
              <a:t>1851</a:t>
            </a:r>
            <a:r>
              <a:rPr lang="ru-RU" dirty="0" smtClean="0"/>
              <a:t>).</a:t>
            </a:r>
            <a:endParaRPr lang="ru-RU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Поті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Вишукана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230</TotalTime>
  <Words>150</Words>
  <Application>Microsoft Office PowerPoint</Application>
  <PresentationFormat>Екран (4:3)</PresentationFormat>
  <Paragraphs>35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5" baseType="lpstr">
      <vt:lpstr>Потік</vt:lpstr>
      <vt:lpstr>Генріх Гейне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Ingwar</dc:creator>
  <cp:lastModifiedBy>Ingwar</cp:lastModifiedBy>
  <cp:revision>157</cp:revision>
  <dcterms:created xsi:type="dcterms:W3CDTF">2013-01-27T07:25:17Z</dcterms:created>
  <dcterms:modified xsi:type="dcterms:W3CDTF">2013-01-27T11:15:35Z</dcterms:modified>
</cp:coreProperties>
</file>