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804CCBE-FB3C-4740-A06A-E2587980AF69}" type="datetimeFigureOut">
              <a:rPr lang="uk-UA" smtClean="0"/>
              <a:t>16.02.2015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8A83580-9DA7-464C-8CE6-6AE827DA4BA6}" type="slidenum">
              <a:rPr lang="uk-UA" smtClean="0"/>
              <a:t>‹#›</a:t>
            </a:fld>
            <a:endParaRPr lang="uk-UA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CCBE-FB3C-4740-A06A-E2587980AF69}" type="datetimeFigureOut">
              <a:rPr lang="uk-UA" smtClean="0"/>
              <a:t>16.02.2015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83580-9DA7-464C-8CE6-6AE827DA4BA6}" type="slidenum">
              <a:rPr lang="uk-UA" smtClean="0"/>
              <a:t>‹#›</a:t>
            </a:fld>
            <a:endParaRPr lang="uk-UA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CCBE-FB3C-4740-A06A-E2587980AF69}" type="datetimeFigureOut">
              <a:rPr lang="uk-UA" smtClean="0"/>
              <a:t>16.02.2015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83580-9DA7-464C-8CE6-6AE827DA4BA6}" type="slidenum">
              <a:rPr lang="uk-UA" smtClean="0"/>
              <a:t>‹#›</a:t>
            </a:fld>
            <a:endParaRPr lang="uk-UA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CCBE-FB3C-4740-A06A-E2587980AF69}" type="datetimeFigureOut">
              <a:rPr lang="uk-UA" smtClean="0"/>
              <a:t>16.02.2015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83580-9DA7-464C-8CE6-6AE827DA4BA6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CCBE-FB3C-4740-A06A-E2587980AF69}" type="datetimeFigureOut">
              <a:rPr lang="uk-UA" smtClean="0"/>
              <a:t>16.02.2015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83580-9DA7-464C-8CE6-6AE827DA4BA6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CCBE-FB3C-4740-A06A-E2587980AF69}" type="datetimeFigureOut">
              <a:rPr lang="uk-UA" smtClean="0"/>
              <a:t>16.02.2015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83580-9DA7-464C-8CE6-6AE827DA4BA6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CCBE-FB3C-4740-A06A-E2587980AF69}" type="datetimeFigureOut">
              <a:rPr lang="uk-UA" smtClean="0"/>
              <a:t>16.02.2015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83580-9DA7-464C-8CE6-6AE827DA4BA6}" type="slidenum">
              <a:rPr lang="uk-UA" smtClean="0"/>
              <a:t>‹#›</a:t>
            </a:fld>
            <a:endParaRPr lang="uk-UA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CCBE-FB3C-4740-A06A-E2587980AF69}" type="datetimeFigureOut">
              <a:rPr lang="uk-UA" smtClean="0"/>
              <a:t>16.02.2015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83580-9DA7-464C-8CE6-6AE827DA4BA6}" type="slidenum">
              <a:rPr lang="uk-UA" smtClean="0"/>
              <a:t>‹#›</a:t>
            </a:fld>
            <a:endParaRPr lang="uk-UA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CCBE-FB3C-4740-A06A-E2587980AF69}" type="datetimeFigureOut">
              <a:rPr lang="uk-UA" smtClean="0"/>
              <a:t>16.02.2015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83580-9DA7-464C-8CE6-6AE827DA4BA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CCBE-FB3C-4740-A06A-E2587980AF69}" type="datetimeFigureOut">
              <a:rPr lang="uk-UA" smtClean="0"/>
              <a:t>16.02.2015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83580-9DA7-464C-8CE6-6AE827DA4BA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CCBE-FB3C-4740-A06A-E2587980AF69}" type="datetimeFigureOut">
              <a:rPr lang="uk-UA" smtClean="0"/>
              <a:t>16.02.2015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83580-9DA7-464C-8CE6-6AE827DA4BA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804CCBE-FB3C-4740-A06A-E2587980AF69}" type="datetimeFigureOut">
              <a:rPr lang="uk-UA" smtClean="0"/>
              <a:t>16.02.2015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8A83580-9DA7-464C-8CE6-6AE827DA4BA6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 isInverted="1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620688"/>
            <a:ext cx="6777318" cy="1731982"/>
          </a:xfrm>
        </p:spPr>
        <p:txBody>
          <a:bodyPr/>
          <a:lstStyle/>
          <a:p>
            <a:r>
              <a:rPr lang="uk-UA" sz="8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Альбер Камю</a:t>
            </a:r>
            <a:endParaRPr lang="uk-UA" sz="80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077072"/>
            <a:ext cx="6400800" cy="1752600"/>
          </a:xfrm>
        </p:spPr>
        <p:txBody>
          <a:bodyPr>
            <a:normAutofit/>
          </a:bodyPr>
          <a:lstStyle/>
          <a:p>
            <a:r>
              <a:rPr lang="uk-UA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Біографія</a:t>
            </a:r>
            <a:endParaRPr lang="uk-UA" sz="40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05558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-38100" y="-7620"/>
            <a:ext cx="2809900" cy="4012684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 fontScale="77500" lnSpcReduction="20000"/>
          </a:bodyPr>
          <a:lstStyle/>
          <a:p>
            <a:pPr lvl="0">
              <a:buClr>
                <a:srgbClr val="AD0101"/>
              </a:buClr>
            </a:pPr>
            <a:r>
              <a:rPr lang="ru-RU" sz="2900" b="1" i="1" dirty="0">
                <a:solidFill>
                  <a:srgbClr val="C00000"/>
                </a:solidFill>
              </a:rPr>
              <a:t>4 </a:t>
            </a:r>
            <a:r>
              <a:rPr lang="ru-RU" sz="2900" b="1" i="1" dirty="0" err="1">
                <a:solidFill>
                  <a:srgbClr val="C00000"/>
                </a:solidFill>
              </a:rPr>
              <a:t>січня</a:t>
            </a:r>
            <a:r>
              <a:rPr lang="ru-RU" sz="2900" b="1" i="1" dirty="0">
                <a:solidFill>
                  <a:srgbClr val="C00000"/>
                </a:solidFill>
              </a:rPr>
              <a:t> 1960 року </a:t>
            </a:r>
            <a:r>
              <a:rPr lang="ru-RU" sz="2900" b="1" i="1" dirty="0" err="1">
                <a:solidFill>
                  <a:schemeClr val="bg1"/>
                </a:solidFill>
              </a:rPr>
              <a:t>письменник</a:t>
            </a:r>
            <a:r>
              <a:rPr lang="ru-RU" sz="2900" b="1" i="1" dirty="0">
                <a:solidFill>
                  <a:schemeClr val="bg1"/>
                </a:solidFill>
              </a:rPr>
              <a:t> </a:t>
            </a:r>
            <a:r>
              <a:rPr lang="ru-RU" sz="2900" b="1" i="1" dirty="0" err="1">
                <a:solidFill>
                  <a:schemeClr val="bg1"/>
                </a:solidFill>
              </a:rPr>
              <a:t>потрапив</a:t>
            </a:r>
            <a:r>
              <a:rPr lang="ru-RU" sz="2900" b="1" i="1" dirty="0">
                <a:solidFill>
                  <a:schemeClr val="bg1"/>
                </a:solidFill>
              </a:rPr>
              <a:t> у </a:t>
            </a:r>
            <a:r>
              <a:rPr lang="ru-RU" sz="2900" b="1" i="1" dirty="0" err="1">
                <a:solidFill>
                  <a:schemeClr val="bg1"/>
                </a:solidFill>
              </a:rPr>
              <a:t>автомобільну</a:t>
            </a:r>
            <a:r>
              <a:rPr lang="ru-RU" sz="2900" b="1" i="1" dirty="0">
                <a:solidFill>
                  <a:schemeClr val="bg1"/>
                </a:solidFill>
              </a:rPr>
              <a:t> катастрофу </a:t>
            </a:r>
            <a:r>
              <a:rPr lang="ru-RU" sz="2900" b="1" i="1" dirty="0" err="1">
                <a:solidFill>
                  <a:schemeClr val="bg1"/>
                </a:solidFill>
              </a:rPr>
              <a:t>біля</a:t>
            </a:r>
            <a:r>
              <a:rPr lang="ru-RU" sz="2900" b="1" i="1" dirty="0">
                <a:solidFill>
                  <a:schemeClr val="bg1"/>
                </a:solidFill>
              </a:rPr>
              <a:t> </a:t>
            </a:r>
            <a:r>
              <a:rPr lang="ru-RU" sz="2900" b="1" i="1" dirty="0" err="1">
                <a:solidFill>
                  <a:schemeClr val="bg1"/>
                </a:solidFill>
              </a:rPr>
              <a:t>міста</a:t>
            </a:r>
            <a:r>
              <a:rPr lang="ru-RU" sz="2900" b="1" i="1" dirty="0">
                <a:solidFill>
                  <a:schemeClr val="bg1"/>
                </a:solidFill>
              </a:rPr>
              <a:t> </a:t>
            </a:r>
            <a:r>
              <a:rPr lang="ru-RU" sz="2900" b="1" i="1" dirty="0" err="1">
                <a:solidFill>
                  <a:schemeClr val="bg1"/>
                </a:solidFill>
              </a:rPr>
              <a:t>Санс</a:t>
            </a:r>
            <a:r>
              <a:rPr lang="ru-RU" sz="2900" b="1" i="1" dirty="0">
                <a:solidFill>
                  <a:schemeClr val="bg1"/>
                </a:solidFill>
              </a:rPr>
              <a:t>. Помер у </a:t>
            </a:r>
            <a:r>
              <a:rPr lang="ru-RU" sz="2900" b="1" i="1" dirty="0" err="1">
                <a:solidFill>
                  <a:schemeClr val="bg1"/>
                </a:solidFill>
              </a:rPr>
              <a:t>невеличкому</a:t>
            </a:r>
            <a:r>
              <a:rPr lang="ru-RU" sz="2900" b="1" i="1" dirty="0">
                <a:solidFill>
                  <a:schemeClr val="bg1"/>
                </a:solidFill>
              </a:rPr>
              <a:t> </a:t>
            </a:r>
            <a:r>
              <a:rPr lang="ru-RU" sz="2900" b="1" i="1" dirty="0" err="1">
                <a:solidFill>
                  <a:schemeClr val="bg1"/>
                </a:solidFill>
              </a:rPr>
              <a:t>містечку</a:t>
            </a:r>
            <a:r>
              <a:rPr lang="ru-RU" sz="2900" b="1" i="1" dirty="0">
                <a:solidFill>
                  <a:schemeClr val="bg1"/>
                </a:solidFill>
              </a:rPr>
              <a:t> </a:t>
            </a:r>
            <a:r>
              <a:rPr lang="ru-RU" sz="2900" b="1" i="1" dirty="0" err="1">
                <a:solidFill>
                  <a:schemeClr val="bg1"/>
                </a:solidFill>
              </a:rPr>
              <a:t>Вілльблевен</a:t>
            </a:r>
            <a:r>
              <a:rPr lang="ru-RU" sz="2900" b="1" i="1" dirty="0">
                <a:solidFill>
                  <a:schemeClr val="bg1"/>
                </a:solidFill>
              </a:rPr>
              <a:t>. </a:t>
            </a:r>
            <a:r>
              <a:rPr lang="ru-RU" sz="2900" b="1" i="1" dirty="0" err="1">
                <a:solidFill>
                  <a:schemeClr val="bg1"/>
                </a:solidFill>
              </a:rPr>
              <a:t>Похований</a:t>
            </a:r>
            <a:r>
              <a:rPr lang="ru-RU" sz="2900" b="1" i="1" dirty="0">
                <a:solidFill>
                  <a:schemeClr val="bg1"/>
                </a:solidFill>
              </a:rPr>
              <a:t> в </a:t>
            </a:r>
            <a:r>
              <a:rPr lang="ru-RU" sz="2900" b="1" i="1" dirty="0" err="1">
                <a:solidFill>
                  <a:schemeClr val="bg1"/>
                </a:solidFill>
              </a:rPr>
              <a:t>місті</a:t>
            </a:r>
            <a:r>
              <a:rPr lang="ru-RU" sz="2900" b="1" i="1" dirty="0">
                <a:solidFill>
                  <a:schemeClr val="bg1"/>
                </a:solidFill>
              </a:rPr>
              <a:t> </a:t>
            </a:r>
            <a:r>
              <a:rPr lang="ru-RU" sz="2900" b="1" i="1" dirty="0" err="1">
                <a:solidFill>
                  <a:schemeClr val="bg1"/>
                </a:solidFill>
              </a:rPr>
              <a:t>Лурмарен</a:t>
            </a:r>
            <a:r>
              <a:rPr lang="ru-RU" sz="2900" b="1" i="1" dirty="0">
                <a:solidFill>
                  <a:schemeClr val="bg1"/>
                </a:solidFill>
              </a:rPr>
              <a:t> в </a:t>
            </a:r>
            <a:r>
              <a:rPr lang="ru-RU" sz="2900" b="1" i="1" dirty="0" err="1">
                <a:solidFill>
                  <a:schemeClr val="bg1"/>
                </a:solidFill>
              </a:rPr>
              <a:t>районі</a:t>
            </a:r>
            <a:r>
              <a:rPr lang="ru-RU" sz="2900" b="1" i="1" dirty="0">
                <a:solidFill>
                  <a:schemeClr val="bg1"/>
                </a:solidFill>
              </a:rPr>
              <a:t> </a:t>
            </a:r>
            <a:r>
              <a:rPr lang="ru-RU" sz="2900" b="1" i="1" dirty="0" err="1">
                <a:solidFill>
                  <a:schemeClr val="bg1"/>
                </a:solidFill>
              </a:rPr>
              <a:t>Люберон</a:t>
            </a:r>
            <a:r>
              <a:rPr lang="ru-RU" sz="2900" b="1" i="1" dirty="0">
                <a:solidFill>
                  <a:schemeClr val="bg1"/>
                </a:solidFill>
              </a:rPr>
              <a:t> на </a:t>
            </a:r>
            <a:r>
              <a:rPr lang="ru-RU" sz="2900" b="1" i="1" dirty="0" err="1">
                <a:solidFill>
                  <a:schemeClr val="bg1"/>
                </a:solidFill>
              </a:rPr>
              <a:t>півдні</a:t>
            </a:r>
            <a:r>
              <a:rPr lang="ru-RU" sz="2900" b="1" i="1" dirty="0">
                <a:solidFill>
                  <a:schemeClr val="bg1"/>
                </a:solidFill>
              </a:rPr>
              <a:t> </a:t>
            </a:r>
            <a:r>
              <a:rPr lang="ru-RU" sz="2900" b="1" i="1" dirty="0" err="1">
                <a:solidFill>
                  <a:schemeClr val="bg1"/>
                </a:solidFill>
              </a:rPr>
              <a:t>Франції</a:t>
            </a:r>
            <a:r>
              <a:rPr lang="ru-RU" sz="2900" b="1" i="1" dirty="0">
                <a:solidFill>
                  <a:schemeClr val="bg1"/>
                </a:solidFill>
              </a:rPr>
              <a:t>.</a:t>
            </a:r>
            <a:endParaRPr lang="uk-UA" sz="2900" b="1" i="1" dirty="0">
              <a:solidFill>
                <a:schemeClr val="bg1"/>
              </a:solidFill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56106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Твори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2240280"/>
            <a:ext cx="4094168" cy="4357072"/>
          </a:xfrm>
        </p:spPr>
        <p:txBody>
          <a:bodyPr>
            <a:normAutofit lnSpcReduction="10000"/>
          </a:bodyPr>
          <a:lstStyle/>
          <a:p>
            <a:r>
              <a:rPr lang="fr-FR" b="1" i="1" dirty="0"/>
              <a:t>«Слід і лице» </a:t>
            </a:r>
            <a:r>
              <a:rPr lang="fr-FR" dirty="0"/>
              <a:t>(L'envers et l'endroit) (есе) (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1937</a:t>
            </a:r>
            <a:r>
              <a:rPr lang="fr-FR" dirty="0" smtClean="0"/>
              <a:t>)</a:t>
            </a:r>
            <a:endParaRPr lang="uk-UA" dirty="0" smtClean="0"/>
          </a:p>
          <a:p>
            <a:r>
              <a:rPr lang="uk-UA" b="1" i="1" dirty="0"/>
              <a:t>«Сторонній» </a:t>
            </a:r>
            <a:r>
              <a:rPr lang="uk-UA" dirty="0"/>
              <a:t>(</a:t>
            </a:r>
            <a:r>
              <a:rPr lang="en-US" dirty="0" err="1"/>
              <a:t>L'Étranger</a:t>
            </a:r>
            <a:r>
              <a:rPr lang="en-US" dirty="0"/>
              <a:t>) (</a:t>
            </a:r>
            <a:r>
              <a:rPr lang="uk-UA" dirty="0"/>
              <a:t>повість) (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1942</a:t>
            </a:r>
            <a:r>
              <a:rPr lang="uk-UA" dirty="0" smtClean="0"/>
              <a:t>)</a:t>
            </a:r>
          </a:p>
          <a:p>
            <a:r>
              <a:rPr lang="uk-UA" b="1" i="1" dirty="0"/>
              <a:t>«Міф про Сізіфа» </a:t>
            </a:r>
            <a:r>
              <a:rPr lang="uk-UA" dirty="0"/>
              <a:t>(</a:t>
            </a:r>
            <a:r>
              <a:rPr lang="en-US" dirty="0"/>
              <a:t>Le </a:t>
            </a:r>
            <a:r>
              <a:rPr lang="en-US" dirty="0" err="1"/>
              <a:t>Mythe</a:t>
            </a:r>
            <a:r>
              <a:rPr lang="en-US" dirty="0"/>
              <a:t> de </a:t>
            </a:r>
            <a:r>
              <a:rPr lang="en-US" dirty="0" err="1"/>
              <a:t>Sisyphe</a:t>
            </a:r>
            <a:r>
              <a:rPr lang="en-US" dirty="0"/>
              <a:t>) (</a:t>
            </a:r>
            <a:r>
              <a:rPr lang="uk-UA" dirty="0"/>
              <a:t>есе) (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1942</a:t>
            </a:r>
            <a:r>
              <a:rPr lang="uk-UA" dirty="0" smtClean="0"/>
              <a:t>)</a:t>
            </a:r>
          </a:p>
          <a:p>
            <a:r>
              <a:rPr lang="uk-UA" b="1" i="1" dirty="0"/>
              <a:t>«Чума» </a:t>
            </a:r>
            <a:r>
              <a:rPr lang="uk-UA" dirty="0"/>
              <a:t>(</a:t>
            </a:r>
            <a:r>
              <a:rPr lang="en-US" dirty="0"/>
              <a:t>La </a:t>
            </a:r>
            <a:r>
              <a:rPr lang="en-US" dirty="0" err="1"/>
              <a:t>Peste</a:t>
            </a:r>
            <a:r>
              <a:rPr lang="en-US" dirty="0"/>
              <a:t>) (</a:t>
            </a:r>
            <a:r>
              <a:rPr lang="uk-UA" dirty="0"/>
              <a:t>роман) (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1947</a:t>
            </a:r>
            <a:r>
              <a:rPr lang="uk-UA" dirty="0" smtClean="0"/>
              <a:t>)</a:t>
            </a:r>
          </a:p>
          <a:p>
            <a:r>
              <a:rPr lang="uk-UA" b="1" i="1" dirty="0"/>
              <a:t>«</a:t>
            </a:r>
            <a:r>
              <a:rPr lang="uk-UA" b="1" i="1" dirty="0" err="1"/>
              <a:t>Каліґула</a:t>
            </a:r>
            <a:r>
              <a:rPr lang="uk-UA" b="1" i="1" dirty="0"/>
              <a:t>» </a:t>
            </a:r>
            <a:r>
              <a:rPr lang="uk-UA" dirty="0"/>
              <a:t>(</a:t>
            </a:r>
            <a:r>
              <a:rPr lang="en-US" dirty="0"/>
              <a:t>Caligula) </a:t>
            </a:r>
            <a:r>
              <a:rPr lang="uk-UA" dirty="0"/>
              <a:t>п'єса (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1944</a:t>
            </a:r>
            <a:r>
              <a:rPr lang="uk-UA" dirty="0"/>
              <a:t>)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0" y="2240280"/>
            <a:ext cx="4175321" cy="4285064"/>
          </a:xfrm>
        </p:spPr>
        <p:txBody>
          <a:bodyPr>
            <a:normAutofit fontScale="92500" lnSpcReduction="10000"/>
          </a:bodyPr>
          <a:lstStyle/>
          <a:p>
            <a:r>
              <a:rPr lang="uk-UA" b="1" i="1" dirty="0"/>
              <a:t>«Листи до німецького друга» </a:t>
            </a:r>
            <a:r>
              <a:rPr lang="uk-UA" dirty="0"/>
              <a:t>(</a:t>
            </a:r>
            <a:r>
              <a:rPr lang="en-US" dirty="0" err="1"/>
              <a:t>Lettres</a:t>
            </a:r>
            <a:r>
              <a:rPr lang="en-US" dirty="0"/>
              <a:t> à un </a:t>
            </a:r>
            <a:r>
              <a:rPr lang="en-US" dirty="0" err="1"/>
              <a:t>ami</a:t>
            </a:r>
            <a:r>
              <a:rPr lang="en-US" dirty="0"/>
              <a:t> </a:t>
            </a:r>
            <a:r>
              <a:rPr lang="en-US" dirty="0" err="1"/>
              <a:t>allmand</a:t>
            </a:r>
            <a:r>
              <a:rPr lang="en-US" dirty="0"/>
              <a:t>) (</a:t>
            </a:r>
            <a:r>
              <a:rPr lang="uk-UA" dirty="0"/>
              <a:t>есе) (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1944</a:t>
            </a:r>
            <a:r>
              <a:rPr lang="uk-UA" dirty="0" smtClean="0"/>
              <a:t>)</a:t>
            </a:r>
          </a:p>
          <a:p>
            <a:r>
              <a:rPr lang="uk-UA" b="1" i="1" dirty="0"/>
              <a:t>«Справедливі» </a:t>
            </a:r>
            <a:r>
              <a:rPr lang="uk-UA" dirty="0"/>
              <a:t>(</a:t>
            </a:r>
            <a:r>
              <a:rPr lang="en-US" dirty="0"/>
              <a:t>Les </a:t>
            </a:r>
            <a:r>
              <a:rPr lang="en-US" dirty="0" err="1"/>
              <a:t>justes</a:t>
            </a:r>
            <a:r>
              <a:rPr lang="en-US" dirty="0"/>
              <a:t>) (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1950</a:t>
            </a:r>
            <a:r>
              <a:rPr lang="en-US" dirty="0" smtClean="0"/>
              <a:t>)</a:t>
            </a:r>
            <a:endParaRPr lang="uk-UA" dirty="0" smtClean="0"/>
          </a:p>
          <a:p>
            <a:r>
              <a:rPr lang="uk-UA" b="1" i="1" dirty="0"/>
              <a:t>«Бунтівна людина» </a:t>
            </a:r>
            <a:r>
              <a:rPr lang="uk-UA" dirty="0"/>
              <a:t>(</a:t>
            </a:r>
            <a:r>
              <a:rPr lang="en-US" dirty="0" err="1"/>
              <a:t>L'Homme</a:t>
            </a:r>
            <a:r>
              <a:rPr lang="en-US" dirty="0"/>
              <a:t> </a:t>
            </a:r>
            <a:r>
              <a:rPr lang="en-US" dirty="0" err="1"/>
              <a:t>révolté</a:t>
            </a:r>
            <a:r>
              <a:rPr lang="en-US" dirty="0"/>
              <a:t>) (</a:t>
            </a:r>
            <a:r>
              <a:rPr lang="uk-UA" dirty="0"/>
              <a:t>роман) (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1951</a:t>
            </a:r>
            <a:r>
              <a:rPr lang="uk-UA" dirty="0" smtClean="0"/>
              <a:t>)</a:t>
            </a:r>
          </a:p>
          <a:p>
            <a:r>
              <a:rPr lang="uk-UA" b="1" i="1" dirty="0"/>
              <a:t>«Падіння» </a:t>
            </a:r>
            <a:r>
              <a:rPr lang="uk-UA" dirty="0"/>
              <a:t>(</a:t>
            </a:r>
            <a:r>
              <a:rPr lang="en-US" dirty="0"/>
              <a:t>La Chute) (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1956</a:t>
            </a:r>
            <a:r>
              <a:rPr lang="en-US" dirty="0" smtClean="0"/>
              <a:t>)</a:t>
            </a:r>
            <a:endParaRPr lang="uk-UA" dirty="0" smtClean="0"/>
          </a:p>
          <a:p>
            <a:r>
              <a:rPr lang="ru-RU" b="1" i="1" dirty="0"/>
              <a:t>«Перша </a:t>
            </a:r>
            <a:r>
              <a:rPr lang="ru-RU" b="1" i="1" dirty="0" err="1"/>
              <a:t>людина</a:t>
            </a:r>
            <a:r>
              <a:rPr lang="ru-RU" b="1" i="1" dirty="0"/>
              <a:t>» </a:t>
            </a:r>
            <a:r>
              <a:rPr lang="ru-RU" dirty="0"/>
              <a:t>(</a:t>
            </a:r>
            <a:r>
              <a:rPr lang="ru-RU" dirty="0" err="1"/>
              <a:t>Le</a:t>
            </a:r>
            <a:r>
              <a:rPr lang="ru-RU" dirty="0"/>
              <a:t> </a:t>
            </a:r>
            <a:r>
              <a:rPr lang="ru-RU" dirty="0" err="1"/>
              <a:t>premier</a:t>
            </a:r>
            <a:r>
              <a:rPr lang="ru-RU" dirty="0"/>
              <a:t> </a:t>
            </a:r>
            <a:r>
              <a:rPr lang="ru-RU" dirty="0" err="1"/>
              <a:t>homme</a:t>
            </a:r>
            <a:r>
              <a:rPr lang="ru-RU" dirty="0"/>
              <a:t>) (роман) (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1954 — посмертно</a:t>
            </a:r>
            <a:r>
              <a:rPr lang="ru-RU" dirty="0"/>
              <a:t>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91250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620688"/>
            <a:ext cx="6777318" cy="2160240"/>
          </a:xfrm>
        </p:spPr>
        <p:txBody>
          <a:bodyPr/>
          <a:lstStyle/>
          <a:p>
            <a:r>
              <a:rPr lang="uk-UA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Дякую за увагу!</a:t>
            </a:r>
            <a:endParaRPr lang="uk-UA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03292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982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4" fill="hold">
                                          <p:stCondLst>
                                            <p:cond delay="45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" decel="50000" autoRev="1" fill="hold">
                                          <p:stCondLst>
                                            <p:cond delay="45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2123728"/>
            <a:ext cx="4536504" cy="4176464"/>
          </a:xfrm>
        </p:spPr>
        <p:txBody>
          <a:bodyPr>
            <a:noAutofit/>
          </a:bodyPr>
          <a:lstStyle/>
          <a:p>
            <a:r>
              <a:rPr lang="vi-VN" sz="2800" i="1" dirty="0"/>
              <a:t>Альбе́р </a:t>
            </a:r>
            <a:r>
              <a:rPr lang="vi-VN" sz="2800" i="1" dirty="0" smtClean="0"/>
              <a:t>Камю́</a:t>
            </a:r>
            <a:r>
              <a:rPr lang="uk-UA" sz="2800" i="1" dirty="0"/>
              <a:t> – </a:t>
            </a:r>
            <a:r>
              <a:rPr lang="uk-UA" sz="2800" i="1" dirty="0" smtClean="0"/>
              <a:t>французький </a:t>
            </a:r>
            <a:r>
              <a:rPr lang="uk-UA" sz="2800" i="1" dirty="0"/>
              <a:t>романіст, філософ, публіцист, один з лідерів філософсько-мистецького напрямку екзистенціалізму. Лауреат Нобелівської премії з літератури 1957 року.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332656"/>
            <a:ext cx="7756263" cy="1054250"/>
          </a:xfrm>
          <a:noFill/>
        </p:spPr>
        <p:txBody>
          <a:bodyPr/>
          <a:lstStyle/>
          <a:p>
            <a:r>
              <a:rPr lang="uk-UA" sz="6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Біографія</a:t>
            </a:r>
            <a:endParaRPr lang="uk-UA" sz="6000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132856"/>
            <a:ext cx="3174113" cy="41044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9550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283968" y="2247528"/>
            <a:ext cx="4160785" cy="4176464"/>
          </a:xfrm>
        </p:spPr>
        <p:txBody>
          <a:bodyPr>
            <a:normAutofit fontScale="92500"/>
          </a:bodyPr>
          <a:lstStyle/>
          <a:p>
            <a:r>
              <a:rPr lang="ru-RU" sz="3000" i="1" dirty="0"/>
              <a:t>Альбер Камю </a:t>
            </a:r>
            <a:r>
              <a:rPr lang="ru-RU" sz="3000" i="1" dirty="0" err="1"/>
              <a:t>народився</a:t>
            </a:r>
            <a:r>
              <a:rPr lang="ru-RU" sz="3000" i="1" dirty="0"/>
              <a:t> </a:t>
            </a:r>
            <a:r>
              <a:rPr lang="ru-RU" sz="3000" b="1" i="1" dirty="0">
                <a:solidFill>
                  <a:srgbClr val="C00000"/>
                </a:solidFill>
              </a:rPr>
              <a:t>7 листопада 1913 року</a:t>
            </a:r>
            <a:r>
              <a:rPr lang="ru-RU" sz="3000" i="1" dirty="0"/>
              <a:t> в </a:t>
            </a:r>
            <a:r>
              <a:rPr lang="ru-RU" sz="3000" i="1" dirty="0" err="1"/>
              <a:t>містечку</a:t>
            </a:r>
            <a:r>
              <a:rPr lang="ru-RU" sz="3000" i="1" dirty="0"/>
              <a:t> </a:t>
            </a:r>
            <a:r>
              <a:rPr lang="ru-RU" sz="3000" i="1" dirty="0" err="1"/>
              <a:t>Мондові</a:t>
            </a:r>
            <a:r>
              <a:rPr lang="ru-RU" sz="3000" i="1" dirty="0"/>
              <a:t> в </a:t>
            </a:r>
            <a:r>
              <a:rPr lang="ru-RU" sz="3000" i="1" dirty="0" err="1"/>
              <a:t>Алжирі</a:t>
            </a:r>
            <a:r>
              <a:rPr lang="ru-RU" sz="3000" i="1" dirty="0"/>
              <a:t>, яке на той час </a:t>
            </a:r>
            <a:r>
              <a:rPr lang="ru-RU" sz="3000" i="1" dirty="0" err="1"/>
              <a:t>було</a:t>
            </a:r>
            <a:r>
              <a:rPr lang="ru-RU" sz="3000" i="1" dirty="0"/>
              <a:t> </a:t>
            </a:r>
            <a:r>
              <a:rPr lang="ru-RU" sz="3000" i="1" dirty="0" err="1"/>
              <a:t>французькою</a:t>
            </a:r>
            <a:r>
              <a:rPr lang="ru-RU" sz="3000" i="1" dirty="0"/>
              <a:t> </a:t>
            </a:r>
            <a:r>
              <a:rPr lang="ru-RU" sz="3000" i="1" dirty="0" err="1"/>
              <a:t>колонією</a:t>
            </a:r>
            <a:r>
              <a:rPr lang="ru-RU" sz="3000" i="1" dirty="0"/>
              <a:t>, у </a:t>
            </a:r>
            <a:r>
              <a:rPr lang="ru-RU" sz="3000" i="1" dirty="0" err="1"/>
              <a:t>сім'ї</a:t>
            </a:r>
            <a:r>
              <a:rPr lang="ru-RU" sz="3000" i="1" dirty="0"/>
              <a:t> </a:t>
            </a:r>
            <a:r>
              <a:rPr lang="ru-RU" sz="3000" i="1" dirty="0" err="1"/>
              <a:t>найманого</a:t>
            </a:r>
            <a:r>
              <a:rPr lang="ru-RU" sz="3000" i="1" dirty="0"/>
              <a:t> </a:t>
            </a:r>
            <a:r>
              <a:rPr lang="ru-RU" sz="3000" i="1" dirty="0" err="1"/>
              <a:t>сільськогосподарського</a:t>
            </a:r>
            <a:r>
              <a:rPr lang="ru-RU" sz="3000" i="1" dirty="0"/>
              <a:t> </a:t>
            </a:r>
            <a:r>
              <a:rPr lang="ru-RU" sz="3000" i="1" dirty="0" err="1" smtClean="0"/>
              <a:t>робітника</a:t>
            </a:r>
            <a:r>
              <a:rPr lang="ru-RU" i="1" dirty="0" smtClean="0"/>
              <a:t>.</a:t>
            </a:r>
            <a:endParaRPr lang="uk-UA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56263" cy="1054250"/>
          </a:xfrm>
        </p:spPr>
        <p:txBody>
          <a:bodyPr/>
          <a:lstStyle/>
          <a:p>
            <a:r>
              <a:rPr lang="uk-UA" sz="6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Дитинство</a:t>
            </a:r>
            <a:endParaRPr lang="uk-UA" sz="6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20154"/>
            <a:ext cx="2965954" cy="39595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9551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132856"/>
            <a:ext cx="4160785" cy="4421013"/>
          </a:xfrm>
        </p:spPr>
        <p:txBody>
          <a:bodyPr>
            <a:noAutofit/>
          </a:bodyPr>
          <a:lstStyle/>
          <a:p>
            <a:r>
              <a:rPr lang="ru-RU" sz="2800" i="1" dirty="0"/>
              <a:t>У </a:t>
            </a:r>
            <a:r>
              <a:rPr lang="ru-RU" sz="2800" b="1" i="1" dirty="0">
                <a:solidFill>
                  <a:srgbClr val="C00000"/>
                </a:solidFill>
              </a:rPr>
              <a:t>1932—1936 </a:t>
            </a:r>
            <a:r>
              <a:rPr lang="ru-RU" sz="2800" b="1" i="1" dirty="0" err="1">
                <a:solidFill>
                  <a:srgbClr val="C00000"/>
                </a:solidFill>
              </a:rPr>
              <a:t>рр</a:t>
            </a:r>
            <a:r>
              <a:rPr lang="ru-RU" sz="2800" i="1" dirty="0"/>
              <a:t>. </a:t>
            </a:r>
            <a:r>
              <a:rPr lang="ru-RU" sz="2800" i="1" dirty="0" err="1"/>
              <a:t>під</a:t>
            </a:r>
            <a:r>
              <a:rPr lang="ru-RU" sz="2800" i="1" dirty="0"/>
              <a:t> час </a:t>
            </a:r>
            <a:r>
              <a:rPr lang="ru-RU" sz="2800" i="1" dirty="0" err="1"/>
              <a:t>навчання</a:t>
            </a:r>
            <a:r>
              <a:rPr lang="ru-RU" sz="2800" i="1" dirty="0"/>
              <a:t> в </a:t>
            </a:r>
            <a:r>
              <a:rPr lang="ru-RU" sz="2800" i="1" dirty="0" err="1"/>
              <a:t>Оранському</a:t>
            </a:r>
            <a:r>
              <a:rPr lang="ru-RU" sz="2800" i="1" dirty="0"/>
              <a:t> </a:t>
            </a:r>
            <a:r>
              <a:rPr lang="ru-RU" sz="2800" i="1" dirty="0" err="1"/>
              <a:t>університеті</a:t>
            </a:r>
            <a:r>
              <a:rPr lang="ru-RU" sz="2800" i="1" dirty="0"/>
              <a:t> (Алжир), Альберу </a:t>
            </a:r>
            <a:r>
              <a:rPr lang="ru-RU" sz="2800" i="1" dirty="0" err="1"/>
              <a:t>доводилося</a:t>
            </a:r>
            <a:r>
              <a:rPr lang="ru-RU" sz="2800" i="1" dirty="0"/>
              <a:t> тяжко </a:t>
            </a:r>
            <a:r>
              <a:rPr lang="ru-RU" sz="2800" i="1" dirty="0" err="1"/>
              <a:t>працювати</a:t>
            </a:r>
            <a:r>
              <a:rPr lang="ru-RU" sz="2800" i="1" dirty="0"/>
              <a:t>, </a:t>
            </a:r>
            <a:r>
              <a:rPr lang="ru-RU" sz="2800" i="1" dirty="0" err="1"/>
              <a:t>що</a:t>
            </a:r>
            <a:r>
              <a:rPr lang="ru-RU" sz="2800" i="1" dirty="0"/>
              <a:t> </a:t>
            </a:r>
            <a:r>
              <a:rPr lang="ru-RU" sz="2800" i="1" dirty="0" err="1"/>
              <a:t>призвело</a:t>
            </a:r>
            <a:r>
              <a:rPr lang="ru-RU" sz="2800" i="1" dirty="0"/>
              <a:t> до </a:t>
            </a:r>
            <a:r>
              <a:rPr lang="ru-RU" sz="2800" i="1" dirty="0" err="1"/>
              <a:t>виснаження</a:t>
            </a:r>
            <a:r>
              <a:rPr lang="ru-RU" sz="2800" i="1" dirty="0"/>
              <a:t> </a:t>
            </a:r>
            <a:r>
              <a:rPr lang="ru-RU" sz="2800" i="1" dirty="0" err="1"/>
              <a:t>організму</a:t>
            </a:r>
            <a:r>
              <a:rPr lang="ru-RU" sz="2800" i="1" dirty="0"/>
              <a:t> й </a:t>
            </a:r>
            <a:r>
              <a:rPr lang="ru-RU" sz="2800" i="1" dirty="0" err="1"/>
              <a:t>він</a:t>
            </a:r>
            <a:r>
              <a:rPr lang="ru-RU" sz="2800" i="1" dirty="0"/>
              <a:t> </a:t>
            </a:r>
            <a:r>
              <a:rPr lang="ru-RU" sz="2800" i="1" dirty="0" err="1"/>
              <a:t>захворів</a:t>
            </a:r>
            <a:r>
              <a:rPr lang="ru-RU" sz="2800" i="1" dirty="0"/>
              <a:t> на </a:t>
            </a:r>
            <a:r>
              <a:rPr lang="ru-RU" sz="2800" i="1" dirty="0" err="1"/>
              <a:t>сухоти</a:t>
            </a:r>
            <a:r>
              <a:rPr lang="ru-RU" sz="2800" i="1" dirty="0"/>
              <a:t>.</a:t>
            </a:r>
            <a:endParaRPr lang="uk-UA" sz="2800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Юність</a:t>
            </a:r>
            <a:endParaRPr lang="uk-UA" sz="6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00" y="2002854"/>
            <a:ext cx="3773487" cy="483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5444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uk-UA" sz="2800" i="1" dirty="0"/>
              <a:t> У 1934 році вступив до комуністичної партії, яку покинув через три роки, проводив антинацистську пропагандистську роботу, організував самодіяльний театр, співпрацював з незалежною лівою пресою. У цей час почалася його письменницька діяльність. Тоді, зокрема, були написані перший варіант повісті «Сторонній» та нотатки до есе «Міф про Сізіфа».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Юність</a:t>
            </a:r>
            <a:endParaRPr lang="uk-UA" sz="6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2789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211960" y="2204864"/>
            <a:ext cx="4211960" cy="3960440"/>
          </a:xfrm>
        </p:spPr>
        <p:txBody>
          <a:bodyPr>
            <a:noAutofit/>
          </a:bodyPr>
          <a:lstStyle/>
          <a:p>
            <a:pPr lvl="1"/>
            <a:r>
              <a:rPr lang="ru-RU" sz="2800" i="1" dirty="0"/>
              <a:t>У </a:t>
            </a:r>
            <a:r>
              <a:rPr lang="ru-RU" sz="2800" i="1" dirty="0">
                <a:solidFill>
                  <a:srgbClr val="C00000"/>
                </a:solidFill>
              </a:rPr>
              <a:t>1943—1944 </a:t>
            </a:r>
            <a:r>
              <a:rPr lang="ru-RU" sz="2800" i="1" dirty="0" err="1">
                <a:solidFill>
                  <a:srgbClr val="C00000"/>
                </a:solidFill>
              </a:rPr>
              <a:t>рр</a:t>
            </a:r>
            <a:r>
              <a:rPr lang="ru-RU" sz="2800" i="1" dirty="0"/>
              <a:t>. </a:t>
            </a:r>
            <a:r>
              <a:rPr lang="ru-RU" sz="2800" i="1" dirty="0" err="1"/>
              <a:t>видав</a:t>
            </a:r>
            <a:r>
              <a:rPr lang="ru-RU" sz="2800" i="1" dirty="0"/>
              <a:t> у </a:t>
            </a:r>
            <a:r>
              <a:rPr lang="ru-RU" sz="2800" i="1" dirty="0" err="1"/>
              <a:t>нелегальній</a:t>
            </a:r>
            <a:r>
              <a:rPr lang="ru-RU" sz="2800" i="1" dirty="0"/>
              <a:t> </a:t>
            </a:r>
            <a:r>
              <a:rPr lang="ru-RU" sz="2800" i="1" dirty="0" err="1"/>
              <a:t>пресі</a:t>
            </a:r>
            <a:r>
              <a:rPr lang="ru-RU" sz="2800" i="1" dirty="0"/>
              <a:t> «</a:t>
            </a:r>
            <a:r>
              <a:rPr lang="ru-RU" sz="2800" i="1" dirty="0" err="1"/>
              <a:t>Листи</a:t>
            </a:r>
            <a:r>
              <a:rPr lang="ru-RU" sz="2800" i="1" dirty="0"/>
              <a:t> </a:t>
            </a:r>
            <a:r>
              <a:rPr lang="ru-RU" sz="2800" i="1" dirty="0" err="1"/>
              <a:t>німецькому</a:t>
            </a:r>
            <a:r>
              <a:rPr lang="ru-RU" sz="2800" i="1" dirty="0"/>
              <a:t> </a:t>
            </a:r>
            <a:r>
              <a:rPr lang="ru-RU" sz="2800" i="1" dirty="0" err="1"/>
              <a:t>другові</a:t>
            </a:r>
            <a:r>
              <a:rPr lang="ru-RU" sz="2800" i="1" dirty="0"/>
              <a:t>», в </a:t>
            </a:r>
            <a:r>
              <a:rPr lang="ru-RU" sz="2800" i="1" dirty="0" err="1"/>
              <a:t>яких</a:t>
            </a:r>
            <a:r>
              <a:rPr lang="ru-RU" sz="2800" i="1" dirty="0"/>
              <a:t> з </a:t>
            </a:r>
            <a:r>
              <a:rPr lang="ru-RU" sz="2800" i="1" dirty="0" err="1"/>
              <a:t>гуманістичних</a:t>
            </a:r>
            <a:r>
              <a:rPr lang="ru-RU" sz="2800" i="1" dirty="0"/>
              <a:t> </a:t>
            </a:r>
            <a:r>
              <a:rPr lang="ru-RU" sz="2800" i="1" dirty="0" err="1"/>
              <a:t>позицій</a:t>
            </a:r>
            <a:r>
              <a:rPr lang="ru-RU" sz="2800" i="1" dirty="0"/>
              <a:t> </a:t>
            </a:r>
            <a:r>
              <a:rPr lang="ru-RU" sz="2800" i="1" dirty="0" err="1"/>
              <a:t>засуджував</a:t>
            </a:r>
            <a:r>
              <a:rPr lang="ru-RU" sz="2800" i="1" dirty="0"/>
              <a:t> </a:t>
            </a:r>
            <a:r>
              <a:rPr lang="ru-RU" sz="2800" i="1" dirty="0" err="1"/>
              <a:t>спроби</a:t>
            </a:r>
            <a:r>
              <a:rPr lang="ru-RU" sz="2800" i="1" dirty="0"/>
              <a:t> </a:t>
            </a:r>
            <a:r>
              <a:rPr lang="ru-RU" sz="2800" i="1" dirty="0" err="1"/>
              <a:t>виправдання</a:t>
            </a:r>
            <a:r>
              <a:rPr lang="ru-RU" sz="2800" i="1" dirty="0"/>
              <a:t> </a:t>
            </a:r>
            <a:r>
              <a:rPr lang="ru-RU" sz="2800" i="1" dirty="0" err="1"/>
              <a:t>ідеї</a:t>
            </a:r>
            <a:r>
              <a:rPr lang="ru-RU" sz="2800" i="1" dirty="0"/>
              <a:t> фашизму. </a:t>
            </a:r>
            <a:endParaRPr lang="uk-UA" sz="2800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84976" cy="1054250"/>
          </a:xfrm>
        </p:spPr>
        <p:txBody>
          <a:bodyPr/>
          <a:lstStyle/>
          <a:p>
            <a:r>
              <a:rPr lang="uk-UA" sz="6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Франція</a:t>
            </a:r>
            <a:endParaRPr lang="uk-UA" sz="6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2649124" cy="39604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4780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174528"/>
            <a:ext cx="3816424" cy="4276997"/>
          </a:xfrm>
        </p:spPr>
        <p:txBody>
          <a:bodyPr>
            <a:normAutofit/>
          </a:bodyPr>
          <a:lstStyle/>
          <a:p>
            <a:r>
              <a:rPr lang="uk-UA" dirty="0"/>
              <a:t> </a:t>
            </a:r>
            <a:r>
              <a:rPr lang="uk-UA" sz="2800" i="1" dirty="0"/>
              <a:t>А. Камю став відомим як автор «Стороннього» та «Міфу про Сізіфа», що побачили світ у </a:t>
            </a:r>
            <a:r>
              <a:rPr lang="uk-UA" sz="2800" b="1" i="1" dirty="0">
                <a:solidFill>
                  <a:srgbClr val="C00000"/>
                </a:solidFill>
              </a:rPr>
              <a:t>1942—1943 рр</a:t>
            </a:r>
            <a:r>
              <a:rPr lang="uk-UA" sz="2800" i="1" dirty="0"/>
              <a:t>. і викликали захоплення французької інтелігенції</a:t>
            </a:r>
            <a:r>
              <a:rPr lang="uk-UA" sz="3000" i="1" dirty="0"/>
              <a:t>.</a:t>
            </a:r>
            <a:endParaRPr lang="uk-UA" sz="3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570156"/>
            <a:ext cx="8689280" cy="1054250"/>
          </a:xfrm>
        </p:spPr>
        <p:txBody>
          <a:bodyPr/>
          <a:lstStyle/>
          <a:p>
            <a:r>
              <a:rPr lang="uk-UA" sz="6000" b="1" i="1" dirty="0" smtClean="0">
                <a:ln w="1905"/>
                <a:gradFill>
                  <a:gsLst>
                    <a:gs pos="0">
                      <a:srgbClr val="730E00">
                        <a:shade val="20000"/>
                        <a:satMod val="200000"/>
                      </a:srgbClr>
                    </a:gs>
                    <a:gs pos="78000">
                      <a:srgbClr val="730E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30E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Франція</a:t>
            </a:r>
            <a:endParaRPr lang="uk-UA" sz="6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542" y="2204864"/>
            <a:ext cx="242136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204864"/>
            <a:ext cx="2128932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55976" y="5990450"/>
            <a:ext cx="1870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>
                <a:solidFill>
                  <a:srgbClr val="C00000"/>
                </a:solidFill>
              </a:rPr>
              <a:t>«Сторонній»</a:t>
            </a:r>
            <a:endParaRPr lang="uk-UA" i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76256" y="5990450"/>
            <a:ext cx="1984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>
                <a:solidFill>
                  <a:srgbClr val="C00000"/>
                </a:solidFill>
              </a:rPr>
              <a:t>«Міф про Сізіфа»</a:t>
            </a:r>
            <a:endParaRPr lang="uk-UA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812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800" i="1" dirty="0" smtClean="0"/>
              <a:t>У </a:t>
            </a:r>
            <a:r>
              <a:rPr lang="uk-UA" sz="2800" b="1" i="1" dirty="0">
                <a:solidFill>
                  <a:srgbClr val="C00000"/>
                </a:solidFill>
              </a:rPr>
              <a:t>1947 році </a:t>
            </a:r>
            <a:r>
              <a:rPr lang="uk-UA" sz="2800" i="1" dirty="0"/>
              <a:t>вийшов у світ роман «Чума», який засвідчив найвищу межу ідейної еволюції автора: за визначенням самого письменника відбувся перехід від «етапу абсурду» до «етапу протесту». Письменник працював також у жанрі філософської </a:t>
            </a:r>
            <a:r>
              <a:rPr lang="uk-UA" sz="2800" i="1" dirty="0" err="1"/>
              <a:t>етеїстики</a:t>
            </a:r>
            <a:r>
              <a:rPr lang="uk-UA" sz="2800" i="1" dirty="0"/>
              <a:t> та громадсько-політичної публіцистики, виступив у ролі літературного критика.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Повоєнні роки</a:t>
            </a:r>
          </a:p>
        </p:txBody>
      </p:sp>
    </p:spTree>
    <p:extLst>
      <p:ext uri="{BB962C8B-B14F-4D97-AF65-F5344CB8AC3E}">
        <p14:creationId xmlns:p14="http://schemas.microsoft.com/office/powerpoint/2010/main" val="1963736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499992" y="2636912"/>
            <a:ext cx="4032448" cy="3877815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2800" i="1" dirty="0"/>
              <a:t>У </a:t>
            </a:r>
            <a:r>
              <a:rPr lang="ru-RU" sz="2800" i="1" dirty="0">
                <a:solidFill>
                  <a:srgbClr val="C00000"/>
                </a:solidFill>
              </a:rPr>
              <a:t>1957 </a:t>
            </a:r>
            <a:r>
              <a:rPr lang="ru-RU" sz="2800" i="1" dirty="0" err="1">
                <a:solidFill>
                  <a:srgbClr val="C00000"/>
                </a:solidFill>
              </a:rPr>
              <a:t>році</a:t>
            </a:r>
            <a:r>
              <a:rPr lang="ru-RU" sz="2800" i="1" dirty="0">
                <a:solidFill>
                  <a:srgbClr val="C00000"/>
                </a:solidFill>
              </a:rPr>
              <a:t> </a:t>
            </a:r>
            <a:r>
              <a:rPr lang="ru-RU" sz="2800" i="1" dirty="0"/>
              <a:t>Альбер Камю одержав </a:t>
            </a:r>
            <a:r>
              <a:rPr lang="ru-RU" sz="2800" i="1" dirty="0" err="1"/>
              <a:t>Нобелівську</a:t>
            </a:r>
            <a:r>
              <a:rPr lang="ru-RU" sz="2800" i="1" dirty="0"/>
              <a:t> </a:t>
            </a:r>
            <a:r>
              <a:rPr lang="ru-RU" sz="2800" i="1" dirty="0" err="1"/>
              <a:t>премію</a:t>
            </a:r>
            <a:r>
              <a:rPr lang="ru-RU" sz="2800" i="1" dirty="0"/>
              <a:t> за свою </a:t>
            </a:r>
            <a:r>
              <a:rPr lang="ru-RU" sz="2800" i="1" dirty="0" err="1"/>
              <a:t>літературну</a:t>
            </a:r>
            <a:r>
              <a:rPr lang="ru-RU" sz="2800" i="1" dirty="0"/>
              <a:t> </a:t>
            </a:r>
            <a:r>
              <a:rPr lang="ru-RU" sz="2800" i="1" dirty="0" err="1"/>
              <a:t>творчість</a:t>
            </a:r>
            <a:r>
              <a:rPr lang="ru-RU" sz="2800" i="1" dirty="0"/>
              <a:t>.</a:t>
            </a:r>
            <a:endParaRPr lang="uk-UA" sz="2800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Нагорода</a:t>
            </a:r>
            <a:endParaRPr lang="uk-UA" sz="6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39876"/>
            <a:ext cx="2765896" cy="33190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1912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80</TotalTime>
  <Words>452</Words>
  <Application>Microsoft Office PowerPoint</Application>
  <PresentationFormat>Экран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Твердый переплет</vt:lpstr>
      <vt:lpstr>Альбер Камю</vt:lpstr>
      <vt:lpstr>Біографія</vt:lpstr>
      <vt:lpstr>Дитинство</vt:lpstr>
      <vt:lpstr>Юність</vt:lpstr>
      <vt:lpstr>Юність</vt:lpstr>
      <vt:lpstr>Франція</vt:lpstr>
      <vt:lpstr>Франція</vt:lpstr>
      <vt:lpstr>Повоєнні роки</vt:lpstr>
      <vt:lpstr>Нагорода</vt:lpstr>
      <vt:lpstr>Презентация PowerPoint</vt:lpstr>
      <vt:lpstr>Твори</vt:lpstr>
      <vt:lpstr>Дякую за увагу!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Альбер Камю</dc:title>
  <dc:creator>Admin</dc:creator>
  <cp:lastModifiedBy>Admin</cp:lastModifiedBy>
  <cp:revision>8</cp:revision>
  <dcterms:created xsi:type="dcterms:W3CDTF">2015-02-16T14:39:15Z</dcterms:created>
  <dcterms:modified xsi:type="dcterms:W3CDTF">2015-02-16T16:00:14Z</dcterms:modified>
</cp:coreProperties>
</file>