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19.01.2006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/>
          </a:bodyPr>
          <a:lstStyle/>
          <a:p>
            <a:r>
              <a:rPr lang="uk-UA" sz="8000" dirty="0" smtClean="0"/>
              <a:t>Злочин і кара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4800" dirty="0" smtClean="0"/>
              <a:t>Ф.М.Достоєвський</a:t>
            </a:r>
            <a:endParaRPr lang="ru-RU" sz="48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7818" y="0"/>
            <a:ext cx="378618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</a:t>
            </a:r>
            <a:r>
              <a:rPr lang="ru-RU" dirty="0" smtClean="0">
                <a:solidFill>
                  <a:srgbClr val="002060"/>
                </a:solidFill>
              </a:rPr>
              <a:t>оня </a:t>
            </a:r>
            <a:r>
              <a:rPr lang="ru-RU" dirty="0" err="1" smtClean="0">
                <a:solidFill>
                  <a:srgbClr val="002060"/>
                </a:solidFill>
              </a:rPr>
              <a:t>радить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зізнатися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тим</a:t>
            </a:r>
            <a:r>
              <a:rPr lang="ru-RU" dirty="0" smtClean="0">
                <a:solidFill>
                  <a:srgbClr val="002060"/>
                </a:solidFill>
              </a:rPr>
              <a:t> часом </a:t>
            </a:r>
            <a:r>
              <a:rPr lang="ru-RU" dirty="0" err="1" smtClean="0">
                <a:solidFill>
                  <a:srgbClr val="002060"/>
                </a:solidFill>
              </a:rPr>
              <a:t>намагається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спокусити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зґвалтувати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Авдотью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однак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зуміла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вмовити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пожаліти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. На ранок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 чинить </a:t>
            </a:r>
            <a:r>
              <a:rPr lang="ru-RU" dirty="0" err="1" smtClean="0">
                <a:solidFill>
                  <a:srgbClr val="002060"/>
                </a:solidFill>
              </a:rPr>
              <a:t>самогубство</a:t>
            </a:r>
            <a:r>
              <a:rPr lang="ru-RU" dirty="0" smtClean="0">
                <a:solidFill>
                  <a:srgbClr val="002060"/>
                </a:solidFill>
              </a:rPr>
              <a:t>. Того ж ранку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ще</a:t>
            </a:r>
            <a:r>
              <a:rPr lang="ru-RU" dirty="0" smtClean="0">
                <a:solidFill>
                  <a:srgbClr val="002060"/>
                </a:solidFill>
              </a:rPr>
              <a:t> раз </a:t>
            </a:r>
            <a:r>
              <a:rPr lang="ru-RU" dirty="0" err="1" smtClean="0">
                <a:solidFill>
                  <a:srgbClr val="002060"/>
                </a:solidFill>
              </a:rPr>
              <a:t>іде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Соні</a:t>
            </a:r>
            <a:r>
              <a:rPr lang="ru-RU" dirty="0" smtClean="0">
                <a:solidFill>
                  <a:srgbClr val="002060"/>
                </a:solidFill>
              </a:rPr>
              <a:t>, яка </a:t>
            </a:r>
            <a:r>
              <a:rPr lang="ru-RU" dirty="0" err="1" smtClean="0">
                <a:solidFill>
                  <a:srgbClr val="002060"/>
                </a:solidFill>
              </a:rPr>
              <a:t>вмовляє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очистити</a:t>
            </a:r>
            <a:r>
              <a:rPr lang="ru-RU" dirty="0" smtClean="0">
                <a:solidFill>
                  <a:srgbClr val="002060"/>
                </a:solidFill>
              </a:rPr>
              <a:t> свою душу </a:t>
            </a:r>
            <a:r>
              <a:rPr lang="ru-RU" dirty="0" err="1" smtClean="0">
                <a:solidFill>
                  <a:srgbClr val="002060"/>
                </a:solidFill>
              </a:rPr>
              <a:t>зізнанням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вагається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розуміє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нього</a:t>
            </a:r>
            <a:r>
              <a:rPr lang="ru-RU" dirty="0" smtClean="0">
                <a:solidFill>
                  <a:srgbClr val="002060"/>
                </a:solidFill>
              </a:rPr>
              <a:t> нема </a:t>
            </a:r>
            <a:r>
              <a:rPr lang="ru-RU" dirty="0" err="1" smtClean="0">
                <a:solidFill>
                  <a:srgbClr val="002060"/>
                </a:solidFill>
              </a:rPr>
              <a:t>жодних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доказів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але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вмовляння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Соні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беруть</a:t>
            </a:r>
            <a:r>
              <a:rPr lang="ru-RU" dirty="0" smtClean="0">
                <a:solidFill>
                  <a:srgbClr val="002060"/>
                </a:solidFill>
              </a:rPr>
              <a:t> гору.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 err="1" smtClean="0">
                <a:solidFill>
                  <a:srgbClr val="002060"/>
                </a:solidFill>
              </a:rPr>
              <a:t>епілозі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розповідається</a:t>
            </a:r>
            <a:r>
              <a:rPr lang="ru-RU" dirty="0" smtClean="0">
                <a:solidFill>
                  <a:srgbClr val="002060"/>
                </a:solidFill>
              </a:rPr>
              <a:t> про те,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засуджено</a:t>
            </a:r>
            <a:r>
              <a:rPr lang="ru-RU" dirty="0" smtClean="0">
                <a:solidFill>
                  <a:srgbClr val="002060"/>
                </a:solidFill>
              </a:rPr>
              <a:t> на каторгу в </a:t>
            </a:r>
            <a:r>
              <a:rPr lang="ru-RU" dirty="0" err="1" smtClean="0">
                <a:solidFill>
                  <a:srgbClr val="002060"/>
                </a:solidFill>
              </a:rPr>
              <a:t>Сибір</a:t>
            </a:r>
            <a:r>
              <a:rPr lang="ru-RU" dirty="0" smtClean="0">
                <a:solidFill>
                  <a:srgbClr val="002060"/>
                </a:solidFill>
              </a:rPr>
              <a:t>. Соня </a:t>
            </a:r>
            <a:r>
              <a:rPr lang="ru-RU" dirty="0" err="1" smtClean="0">
                <a:solidFill>
                  <a:srgbClr val="002060"/>
                </a:solidFill>
              </a:rPr>
              <a:t>їде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ним. </a:t>
            </a:r>
            <a:r>
              <a:rPr lang="ru-RU" dirty="0" err="1" smtClean="0">
                <a:solidFill>
                  <a:srgbClr val="002060"/>
                </a:solidFill>
              </a:rPr>
              <a:t>Авдотья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одружується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Разумихіним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вони </a:t>
            </a:r>
            <a:r>
              <a:rPr lang="ru-RU" dirty="0" err="1" smtClean="0">
                <a:solidFill>
                  <a:srgbClr val="002060"/>
                </a:solidFill>
              </a:rPr>
              <a:t>живуть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щасливо</a:t>
            </a:r>
            <a:r>
              <a:rPr lang="ru-RU" dirty="0" smtClean="0">
                <a:solidFill>
                  <a:srgbClr val="002060"/>
                </a:solidFill>
              </a:rPr>
              <a:t>. А от муки в </a:t>
            </a:r>
            <a:r>
              <a:rPr lang="ru-RU" dirty="0" err="1" smtClean="0">
                <a:solidFill>
                  <a:srgbClr val="002060"/>
                </a:solidFill>
              </a:rPr>
              <a:t>душі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продовжуються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Сибіру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згодом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завдяки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соніному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коханню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турботі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починається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духовне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очищення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відродження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T16pn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57166"/>
            <a:ext cx="3857652" cy="60822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300" dirty="0" smtClean="0"/>
              <a:t>Критика </a:t>
            </a:r>
            <a:r>
              <a:rPr lang="ru-RU" sz="7300" dirty="0" err="1" smtClean="0"/>
              <a:t>твору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2000240"/>
            <a:ext cx="878687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rgbClr val="002060"/>
                </a:solidFill>
              </a:rPr>
              <a:t>Ідею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твору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сформулював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листі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видавця</a:t>
            </a:r>
            <a:r>
              <a:rPr lang="ru-RU" sz="2000" dirty="0" smtClean="0">
                <a:solidFill>
                  <a:srgbClr val="002060"/>
                </a:solidFill>
              </a:rPr>
              <a:t> Каткова. </a:t>
            </a:r>
            <a:r>
              <a:rPr lang="ru-RU" sz="2000" dirty="0" err="1" smtClean="0">
                <a:solidFill>
                  <a:srgbClr val="002060"/>
                </a:solidFill>
              </a:rPr>
              <a:t>Він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залишився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вірним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задуму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однак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початковий</a:t>
            </a:r>
            <a:r>
              <a:rPr lang="ru-RU" sz="2000" dirty="0" smtClean="0">
                <a:solidFill>
                  <a:srgbClr val="002060"/>
                </a:solidFill>
              </a:rPr>
              <a:t> план </a:t>
            </a:r>
            <a:r>
              <a:rPr lang="ru-RU" sz="2000" dirty="0" err="1" smtClean="0">
                <a:solidFill>
                  <a:srgbClr val="002060"/>
                </a:solidFill>
              </a:rPr>
              <a:t>виріс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амбіційніший</a:t>
            </a:r>
            <a:r>
              <a:rPr lang="ru-RU" sz="2000" dirty="0" smtClean="0">
                <a:solidFill>
                  <a:srgbClr val="002060"/>
                </a:solidFill>
              </a:rPr>
              <a:t> проект: </a:t>
            </a:r>
            <a:r>
              <a:rPr lang="ru-RU" sz="2000" dirty="0" err="1" smtClean="0">
                <a:solidFill>
                  <a:srgbClr val="002060"/>
                </a:solidFill>
              </a:rPr>
              <a:t>бажання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контратакувати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руйнівні</a:t>
            </a:r>
            <a:r>
              <a:rPr lang="ru-RU" sz="2000" dirty="0" smtClean="0">
                <a:solidFill>
                  <a:srgbClr val="002060"/>
                </a:solidFill>
              </a:rPr>
              <a:t> на думку автора </a:t>
            </a:r>
            <a:r>
              <a:rPr lang="ru-RU" sz="2000" dirty="0" err="1" smtClean="0">
                <a:solidFill>
                  <a:srgbClr val="002060"/>
                </a:solidFill>
              </a:rPr>
              <a:t>наслідки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російського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нігілізму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указує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небезпеку</a:t>
            </a:r>
            <a:r>
              <a:rPr lang="ru-RU" sz="2000" dirty="0" smtClean="0">
                <a:solidFill>
                  <a:srgbClr val="002060"/>
                </a:solidFill>
              </a:rPr>
              <a:t>, яка </a:t>
            </a:r>
            <a:r>
              <a:rPr lang="ru-RU" sz="2000" dirty="0" err="1" smtClean="0">
                <a:solidFill>
                  <a:srgbClr val="002060"/>
                </a:solidFill>
              </a:rPr>
              <a:t>ховається</a:t>
            </a:r>
            <a:r>
              <a:rPr lang="ru-RU" sz="2000" dirty="0" smtClean="0">
                <a:solidFill>
                  <a:srgbClr val="002060"/>
                </a:solidFill>
              </a:rPr>
              <a:t> за </a:t>
            </a:r>
            <a:r>
              <a:rPr lang="ru-RU" sz="2000" dirty="0" err="1" smtClean="0">
                <a:solidFill>
                  <a:srgbClr val="002060"/>
                </a:solidFill>
              </a:rPr>
              <a:t>утилітаризмом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раціоналізмом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цих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головних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ідей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вели за собою </a:t>
            </a:r>
            <a:r>
              <a:rPr lang="ru-RU" sz="2000" dirty="0" err="1" smtClean="0">
                <a:solidFill>
                  <a:srgbClr val="002060"/>
                </a:solidFill>
              </a:rPr>
              <a:t>радикалів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продовжуючи</a:t>
            </a:r>
            <a:r>
              <a:rPr lang="ru-RU" sz="2000" dirty="0" smtClean="0">
                <a:solidFill>
                  <a:srgbClr val="002060"/>
                </a:solidFill>
              </a:rPr>
              <a:t> напади,    </a:t>
            </a:r>
            <a:r>
              <a:rPr lang="ru-RU" sz="2000" dirty="0" err="1" smtClean="0">
                <a:solidFill>
                  <a:srgbClr val="002060"/>
                </a:solidFill>
              </a:rPr>
              <a:t>розпочаті</a:t>
            </a:r>
            <a:r>
              <a:rPr lang="ru-RU" sz="2000" dirty="0" smtClean="0">
                <a:solidFill>
                  <a:srgbClr val="002060"/>
                </a:solidFill>
              </a:rPr>
              <a:t>  «</a:t>
            </a:r>
            <a:r>
              <a:rPr lang="ru-RU" sz="2000" baseline="30000" dirty="0" smtClean="0">
                <a:solidFill>
                  <a:srgbClr val="002060"/>
                </a:solidFill>
              </a:rPr>
              <a:t>Записками </a:t>
            </a:r>
            <a:r>
              <a:rPr lang="ru-RU" sz="2000" baseline="30000" dirty="0" err="1" smtClean="0">
                <a:solidFill>
                  <a:srgbClr val="002060"/>
                </a:solidFill>
              </a:rPr>
              <a:t>з</a:t>
            </a:r>
            <a:r>
              <a:rPr lang="ru-RU" sz="2000" baseline="30000" dirty="0" smtClean="0">
                <a:solidFill>
                  <a:srgbClr val="002060"/>
                </a:solidFill>
              </a:rPr>
              <a:t> </a:t>
            </a:r>
            <a:r>
              <a:rPr lang="ru-RU" sz="2000" baseline="30000" dirty="0" err="1" smtClean="0">
                <a:solidFill>
                  <a:srgbClr val="002060"/>
                </a:solidFill>
              </a:rPr>
              <a:t>підпілля</a:t>
            </a:r>
            <a:r>
              <a:rPr lang="ru-RU" sz="2000" baseline="30000" dirty="0" smtClean="0">
                <a:solidFill>
                  <a:srgbClr val="002060"/>
                </a:solidFill>
              </a:rPr>
              <a:t>».</a:t>
            </a:r>
            <a:r>
              <a:rPr lang="ru-RU" sz="2000" dirty="0" smtClean="0">
                <a:solidFill>
                  <a:srgbClr val="002060"/>
                </a:solidFill>
              </a:rPr>
              <a:t> Автор </a:t>
            </a:r>
            <a:r>
              <a:rPr lang="ru-RU" sz="2000" dirty="0" err="1" smtClean="0">
                <a:solidFill>
                  <a:srgbClr val="002060"/>
                </a:solidFill>
              </a:rPr>
              <a:t>симпатизував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релігійному</a:t>
            </a:r>
            <a:r>
              <a:rPr lang="ru-RU" sz="2000" dirty="0" smtClean="0">
                <a:solidFill>
                  <a:srgbClr val="002060"/>
                </a:solidFill>
              </a:rPr>
              <a:t> слов*</a:t>
            </a:r>
            <a:r>
              <a:rPr lang="ru-RU" sz="2000" dirty="0" err="1" smtClean="0">
                <a:solidFill>
                  <a:srgbClr val="002060"/>
                </a:solidFill>
              </a:rPr>
              <a:t>янофільству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його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персонажі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діалоги</a:t>
            </a:r>
            <a:r>
              <a:rPr lang="ru-RU" sz="2000" dirty="0" smtClean="0">
                <a:solidFill>
                  <a:srgbClr val="002060"/>
                </a:solidFill>
              </a:rPr>
              <a:t>, проза, </a:t>
            </a:r>
            <a:r>
              <a:rPr lang="ru-RU" sz="2000" dirty="0" err="1" smtClean="0">
                <a:solidFill>
                  <a:srgbClr val="002060"/>
                </a:solidFill>
              </a:rPr>
              <a:t>загалом</a:t>
            </a:r>
            <a:r>
              <a:rPr lang="ru-RU" sz="2000" dirty="0" smtClean="0">
                <a:solidFill>
                  <a:srgbClr val="002060"/>
                </a:solidFill>
              </a:rPr>
              <a:t>, явно </a:t>
            </a:r>
            <a:r>
              <a:rPr lang="ru-RU" sz="2000" dirty="0" err="1" smtClean="0">
                <a:solidFill>
                  <a:srgbClr val="002060"/>
                </a:solidFill>
              </a:rPr>
              <a:t>виражають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антипатію</a:t>
            </a:r>
            <a:r>
              <a:rPr lang="ru-RU" sz="2000" dirty="0" smtClean="0">
                <a:solidFill>
                  <a:srgbClr val="002060"/>
                </a:solidFill>
              </a:rPr>
              <a:t> до </a:t>
            </a:r>
            <a:r>
              <a:rPr lang="ru-RU" sz="2000" dirty="0" err="1" smtClean="0">
                <a:solidFill>
                  <a:srgbClr val="002060"/>
                </a:solidFill>
              </a:rPr>
              <a:t>західництва</a:t>
            </a:r>
            <a:r>
              <a:rPr lang="ru-RU" sz="2000" dirty="0" smtClean="0">
                <a:solidFill>
                  <a:srgbClr val="002060"/>
                </a:solidFill>
              </a:rPr>
              <a:t>. Таким чином </a:t>
            </a:r>
            <a:r>
              <a:rPr lang="ru-RU" sz="2000" dirty="0" err="1" smtClean="0">
                <a:solidFill>
                  <a:srgbClr val="002060"/>
                </a:solidFill>
              </a:rPr>
              <a:t>він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нападає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російську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версію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утопічного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соціалізму</a:t>
            </a:r>
            <a:r>
              <a:rPr lang="ru-RU" sz="2000" dirty="0" smtClean="0">
                <a:solidFill>
                  <a:srgbClr val="002060"/>
                </a:solidFill>
              </a:rPr>
              <a:t> та </a:t>
            </a:r>
            <a:r>
              <a:rPr lang="ru-RU" sz="2000" dirty="0" err="1" smtClean="0">
                <a:solidFill>
                  <a:srgbClr val="002060"/>
                </a:solidFill>
              </a:rPr>
              <a:t>утилітаризму</a:t>
            </a:r>
            <a:r>
              <a:rPr lang="ru-RU" sz="2000" dirty="0" smtClean="0">
                <a:solidFill>
                  <a:srgbClr val="002060"/>
                </a:solidFill>
              </a:rPr>
              <a:t>, яка </a:t>
            </a:r>
            <a:r>
              <a:rPr lang="ru-RU" sz="2000" dirty="0" err="1" smtClean="0">
                <a:solidFill>
                  <a:srgbClr val="002060"/>
                </a:solidFill>
              </a:rPr>
              <a:t>призвела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2000" dirty="0" smtClean="0">
                <a:solidFill>
                  <a:srgbClr val="002060"/>
                </a:solidFill>
              </a:rPr>
              <a:t> того,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Чернишевський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називав</a:t>
            </a:r>
            <a:r>
              <a:rPr lang="ru-RU" sz="2000" dirty="0" smtClean="0">
                <a:solidFill>
                  <a:srgbClr val="002060"/>
                </a:solidFill>
              </a:rPr>
              <a:t> «</a:t>
            </a:r>
            <a:r>
              <a:rPr lang="ru-RU" sz="2000" dirty="0" err="1" smtClean="0">
                <a:solidFill>
                  <a:srgbClr val="002060"/>
                </a:solidFill>
              </a:rPr>
              <a:t>розумним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егоїзмом</a:t>
            </a:r>
            <a:r>
              <a:rPr lang="ru-RU" sz="2000" dirty="0" smtClean="0">
                <a:solidFill>
                  <a:srgbClr val="002060"/>
                </a:solidFill>
              </a:rPr>
              <a:t>».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51344"/>
            <a:ext cx="85725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rgbClr val="002060"/>
                </a:solidFill>
              </a:rPr>
              <a:t>Втім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радикали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відмовлялися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впізнавати</a:t>
            </a:r>
            <a:r>
              <a:rPr lang="ru-RU" sz="2000" dirty="0" smtClean="0">
                <a:solidFill>
                  <a:srgbClr val="002060"/>
                </a:solidFill>
              </a:rPr>
              <a:t> себе на </a:t>
            </a:r>
            <a:r>
              <a:rPr lang="ru-RU" sz="2000" dirty="0" err="1" smtClean="0">
                <a:solidFill>
                  <a:srgbClr val="002060"/>
                </a:solidFill>
              </a:rPr>
              <a:t>сторінках</a:t>
            </a:r>
            <a:r>
              <a:rPr lang="ru-RU" sz="2000" dirty="0" smtClean="0">
                <a:solidFill>
                  <a:srgbClr val="002060"/>
                </a:solidFill>
              </a:rPr>
              <a:t> роману, </a:t>
            </a:r>
            <a:r>
              <a:rPr lang="ru-RU" sz="2000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нігілістичні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ідеї</a:t>
            </a:r>
            <a:r>
              <a:rPr lang="ru-RU" sz="2000" dirty="0" smtClean="0">
                <a:solidFill>
                  <a:srgbClr val="002060"/>
                </a:solidFill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</a:rPr>
              <a:t>романі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Достоєвського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доведені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крайності</a:t>
            </a:r>
            <a:r>
              <a:rPr lang="ru-RU" sz="2000" dirty="0" smtClean="0">
                <a:solidFill>
                  <a:srgbClr val="002060"/>
                </a:solidFill>
              </a:rPr>
              <a:t>.   </a:t>
            </a:r>
            <a:r>
              <a:rPr lang="ru-RU" sz="2000" dirty="0" err="1" smtClean="0">
                <a:solidFill>
                  <a:srgbClr val="002060"/>
                </a:solidFill>
              </a:rPr>
              <a:t>Писарєв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висміяв</a:t>
            </a:r>
            <a:r>
              <a:rPr lang="ru-RU" sz="2000" dirty="0" smtClean="0">
                <a:solidFill>
                  <a:srgbClr val="002060"/>
                </a:solidFill>
              </a:rPr>
              <a:t> думку,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ідеї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можуть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яким-небудь</a:t>
            </a:r>
            <a:r>
              <a:rPr lang="ru-RU" sz="2000" dirty="0" smtClean="0">
                <a:solidFill>
                  <a:srgbClr val="002060"/>
                </a:solidFill>
              </a:rPr>
              <a:t> чином </a:t>
            </a:r>
            <a:r>
              <a:rPr lang="ru-RU" sz="2000" dirty="0" err="1" smtClean="0">
                <a:solidFill>
                  <a:srgbClr val="002060"/>
                </a:solidFill>
              </a:rPr>
              <a:t>асоціюватися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радикальним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рухом</a:t>
            </a:r>
            <a:r>
              <a:rPr lang="ru-RU" sz="2000" dirty="0" smtClean="0">
                <a:solidFill>
                  <a:srgbClr val="002060"/>
                </a:solidFill>
              </a:rPr>
              <a:t> тих </a:t>
            </a:r>
            <a:r>
              <a:rPr lang="ru-RU" sz="2000" dirty="0" err="1" smtClean="0">
                <a:solidFill>
                  <a:srgbClr val="002060"/>
                </a:solidFill>
              </a:rPr>
              <a:t>часів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Ідеї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sz="2000" dirty="0" smtClean="0">
                <a:solidFill>
                  <a:srgbClr val="002060"/>
                </a:solidFill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</a:rPr>
              <a:t>романі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власне</a:t>
            </a:r>
            <a:r>
              <a:rPr lang="ru-RU" sz="2000" dirty="0" smtClean="0">
                <a:solidFill>
                  <a:srgbClr val="002060"/>
                </a:solidFill>
              </a:rPr>
              <a:t>, </a:t>
            </a:r>
            <a:r>
              <a:rPr lang="ru-RU" sz="2000" dirty="0" err="1" smtClean="0">
                <a:solidFill>
                  <a:srgbClr val="002060"/>
                </a:solidFill>
              </a:rPr>
              <a:t>альтруїстичні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гуманні</a:t>
            </a:r>
            <a:r>
              <a:rPr lang="ru-RU" sz="2000" dirty="0" smtClean="0">
                <a:solidFill>
                  <a:srgbClr val="002060"/>
                </a:solidFill>
              </a:rPr>
              <a:t>. Але для </a:t>
            </a:r>
            <a:r>
              <a:rPr lang="ru-RU" sz="2000" dirty="0" err="1" smtClean="0">
                <a:solidFill>
                  <a:srgbClr val="002060"/>
                </a:solidFill>
              </a:rPr>
              <a:t>досягнення</a:t>
            </a:r>
            <a:r>
              <a:rPr lang="ru-RU" sz="2000" dirty="0" smtClean="0">
                <a:solidFill>
                  <a:srgbClr val="002060"/>
                </a:solidFill>
              </a:rPr>
              <a:t> мети </a:t>
            </a:r>
            <a:r>
              <a:rPr lang="ru-RU" sz="2000" dirty="0" err="1" smtClean="0">
                <a:solidFill>
                  <a:srgbClr val="002060"/>
                </a:solidFill>
              </a:rPr>
              <a:t>він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покладався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цілком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повністю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раціональне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мислення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повністю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відкидаючи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християнські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цінності</a:t>
            </a:r>
            <a:r>
              <a:rPr lang="ru-RU" sz="2000" dirty="0" smtClean="0">
                <a:solidFill>
                  <a:srgbClr val="002060"/>
                </a:solidFill>
              </a:rPr>
              <a:t>: </a:t>
            </a:r>
            <a:r>
              <a:rPr lang="ru-RU" sz="2000" dirty="0" err="1" smtClean="0">
                <a:solidFill>
                  <a:srgbClr val="002060"/>
                </a:solidFill>
              </a:rPr>
              <a:t>співпереживання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співчуття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Утилітарна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етика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Чернишевського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висувала</a:t>
            </a:r>
            <a:r>
              <a:rPr lang="ru-RU" sz="2000" dirty="0" smtClean="0">
                <a:solidFill>
                  <a:srgbClr val="002060"/>
                </a:solidFill>
              </a:rPr>
              <a:t> думку, </a:t>
            </a:r>
            <a:r>
              <a:rPr lang="ru-RU" sz="2000" dirty="0" err="1" smtClean="0">
                <a:solidFill>
                  <a:srgbClr val="002060"/>
                </a:solidFill>
              </a:rPr>
              <a:t>щозло</a:t>
            </a:r>
            <a:r>
              <a:rPr lang="ru-RU" sz="2000" dirty="0" smtClean="0">
                <a:solidFill>
                  <a:srgbClr val="002060"/>
                </a:solidFill>
              </a:rPr>
              <a:t> в </a:t>
            </a:r>
            <a:r>
              <a:rPr lang="ru-RU" sz="2000" dirty="0" err="1" smtClean="0">
                <a:solidFill>
                  <a:srgbClr val="002060"/>
                </a:solidFill>
              </a:rPr>
              <a:t>людині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підпорядковане</a:t>
            </a:r>
            <a:r>
              <a:rPr lang="ru-RU" sz="2000" dirty="0" smtClean="0">
                <a:solidFill>
                  <a:srgbClr val="002060"/>
                </a:solidFill>
              </a:rPr>
              <a:t> законам </a:t>
            </a:r>
            <a:r>
              <a:rPr lang="ru-RU" sz="2000" dirty="0" err="1" smtClean="0">
                <a:solidFill>
                  <a:srgbClr val="002060"/>
                </a:solidFill>
              </a:rPr>
              <a:t>фізичних</a:t>
            </a:r>
            <a:r>
              <a:rPr lang="ru-RU" sz="2000" dirty="0" smtClean="0">
                <a:solidFill>
                  <a:srgbClr val="002060"/>
                </a:solidFill>
              </a:rPr>
              <a:t> наук. Для </a:t>
            </a:r>
            <a:r>
              <a:rPr lang="ru-RU" sz="2000" dirty="0" err="1" smtClean="0">
                <a:solidFill>
                  <a:srgbClr val="002060"/>
                </a:solidFill>
              </a:rPr>
              <a:t>Достоєвського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такі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ідеї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зводили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людину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фізики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хімії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біології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заперечуючи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емоції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Російський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нігілізм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взірцем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якого</a:t>
            </a:r>
            <a:r>
              <a:rPr lang="ru-RU" sz="2000" dirty="0" smtClean="0">
                <a:solidFill>
                  <a:srgbClr val="002060"/>
                </a:solidFill>
              </a:rPr>
              <a:t> стала базаровщина, </a:t>
            </a:r>
            <a:r>
              <a:rPr lang="ru-RU" sz="2000" dirty="0" err="1" smtClean="0">
                <a:solidFill>
                  <a:srgbClr val="002060"/>
                </a:solidFill>
              </a:rPr>
              <a:t>ратував</a:t>
            </a:r>
            <a:r>
              <a:rPr lang="ru-RU" sz="2000" dirty="0" smtClean="0">
                <a:solidFill>
                  <a:srgbClr val="002060"/>
                </a:solidFill>
              </a:rPr>
              <a:t> за </a:t>
            </a:r>
            <a:r>
              <a:rPr lang="ru-RU" sz="2000" dirty="0" err="1" smtClean="0">
                <a:solidFill>
                  <a:srgbClr val="002060"/>
                </a:solidFill>
              </a:rPr>
              <a:t>створення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еліти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вищих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індивідів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якими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пов'язував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надію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майбутнє</a:t>
            </a:r>
            <a:r>
              <a:rPr lang="ru-RU" sz="2000" baseline="30000" dirty="0" smtClean="0">
                <a:solidFill>
                  <a:srgbClr val="002060"/>
                </a:solidFill>
              </a:rPr>
              <a:t>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dirty="0" err="1" smtClean="0"/>
              <a:t>Герої</a:t>
            </a:r>
            <a:r>
              <a:rPr lang="ru-RU" sz="6600" dirty="0" smtClean="0"/>
              <a:t> роману</a:t>
            </a:r>
            <a:br>
              <a:rPr lang="ru-RU" sz="6600" dirty="0" smtClean="0"/>
            </a:br>
            <a:endParaRPr lang="ru-RU" sz="6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1"/>
            <a:ext cx="50720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Образ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розкриває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небезпеку</a:t>
            </a:r>
            <a:r>
              <a:rPr lang="ru-RU" dirty="0" smtClean="0">
                <a:solidFill>
                  <a:srgbClr val="002060"/>
                </a:solidFill>
              </a:rPr>
              <a:t> такого </a:t>
            </a:r>
            <a:r>
              <a:rPr lang="ru-RU" dirty="0" err="1" smtClean="0">
                <a:solidFill>
                  <a:srgbClr val="002060"/>
                </a:solidFill>
              </a:rPr>
              <a:t>ідеалу</a:t>
            </a:r>
            <a:r>
              <a:rPr lang="ru-RU" dirty="0" smtClean="0">
                <a:solidFill>
                  <a:srgbClr val="002060"/>
                </a:solidFill>
              </a:rPr>
              <a:t>. В </a:t>
            </a:r>
            <a:r>
              <a:rPr lang="ru-RU" dirty="0" err="1" smtClean="0">
                <a:solidFill>
                  <a:srgbClr val="002060"/>
                </a:solidFill>
              </a:rPr>
              <a:t>ньому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поєднується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вроджена</a:t>
            </a:r>
            <a:r>
              <a:rPr lang="ru-RU" dirty="0" smtClean="0">
                <a:solidFill>
                  <a:srgbClr val="002060"/>
                </a:solidFill>
              </a:rPr>
              <a:t> доброта та </a:t>
            </a:r>
            <a:r>
              <a:rPr lang="ru-RU" dirty="0" err="1" smtClean="0">
                <a:solidFill>
                  <a:srgbClr val="002060"/>
                </a:solidFill>
              </a:rPr>
              <a:t>уміння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співчувати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одного боку, а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іншого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гордий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егоїзм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виродився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зневагу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покірного</a:t>
            </a:r>
            <a:r>
              <a:rPr lang="ru-RU" dirty="0" smtClean="0">
                <a:solidFill>
                  <a:srgbClr val="002060"/>
                </a:solidFill>
              </a:rPr>
              <a:t> стада. </a:t>
            </a:r>
            <a:r>
              <a:rPr lang="ru-RU" dirty="0" err="1" smtClean="0">
                <a:solidFill>
                  <a:srgbClr val="002060"/>
                </a:solidFill>
              </a:rPr>
              <a:t>Внутрішня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суперечливість</a:t>
            </a:r>
            <a:r>
              <a:rPr lang="ru-RU" dirty="0" smtClean="0">
                <a:solidFill>
                  <a:srgbClr val="002060"/>
                </a:solidFill>
              </a:rPr>
              <a:t> характеру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приводить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виправдання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злочину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</a:rPr>
              <a:t>чому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вбити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зайву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непотрібну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лихварницю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якщо</a:t>
            </a:r>
            <a:r>
              <a:rPr lang="ru-RU" dirty="0" smtClean="0">
                <a:solidFill>
                  <a:srgbClr val="002060"/>
                </a:solidFill>
              </a:rPr>
              <a:t> при </a:t>
            </a:r>
            <a:r>
              <a:rPr lang="ru-RU" dirty="0" err="1" smtClean="0">
                <a:solidFill>
                  <a:srgbClr val="002060"/>
                </a:solidFill>
              </a:rPr>
              <a:t>цьому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можна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використати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гроші</a:t>
            </a:r>
            <a:r>
              <a:rPr lang="ru-RU" dirty="0" smtClean="0">
                <a:solidFill>
                  <a:srgbClr val="002060"/>
                </a:solidFill>
              </a:rPr>
              <a:t> для </a:t>
            </a:r>
            <a:r>
              <a:rPr lang="ru-RU" dirty="0" err="1" smtClean="0">
                <a:solidFill>
                  <a:srgbClr val="002060"/>
                </a:solidFill>
              </a:rPr>
              <a:t>допомоги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злиденним</a:t>
            </a:r>
            <a:r>
              <a:rPr lang="ru-RU" dirty="0" smtClean="0">
                <a:solidFill>
                  <a:srgbClr val="002060"/>
                </a:solidFill>
              </a:rPr>
              <a:t>? </a:t>
            </a:r>
            <a:r>
              <a:rPr lang="ru-RU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прагне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показати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прагматично-утилітарне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мислення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висновками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утвердилося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розповсюдилося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світі</a:t>
            </a:r>
            <a:r>
              <a:rPr lang="ru-RU" dirty="0" smtClean="0">
                <a:solidFill>
                  <a:srgbClr val="002060"/>
                </a:solidFill>
              </a:rPr>
              <a:t> —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маячня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замученого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неврівноваженого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Радикальні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утилітарні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потурають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вродженому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егоїзму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особи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пробуджують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ньому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радше</a:t>
            </a:r>
            <a:r>
              <a:rPr lang="ru-RU" dirty="0" smtClean="0">
                <a:solidFill>
                  <a:srgbClr val="002060"/>
                </a:solidFill>
              </a:rPr>
              <a:t> ненависть, </a:t>
            </a:r>
            <a:r>
              <a:rPr lang="ru-RU" dirty="0" err="1" smtClean="0">
                <a:solidFill>
                  <a:srgbClr val="002060"/>
                </a:solidFill>
              </a:rPr>
              <a:t>ніж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любов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ближнього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Натхненням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йому</a:t>
            </a:r>
            <a:r>
              <a:rPr lang="ru-RU" dirty="0" smtClean="0">
                <a:solidFill>
                  <a:srgbClr val="002060"/>
                </a:solidFill>
              </a:rPr>
              <a:t> служить </a:t>
            </a:r>
            <a:r>
              <a:rPr lang="ru-RU" dirty="0" err="1" smtClean="0">
                <a:solidFill>
                  <a:srgbClr val="002060"/>
                </a:solidFill>
              </a:rPr>
              <a:t>грандіозна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постать</a:t>
            </a:r>
            <a:r>
              <a:rPr lang="ru-RU" dirty="0" smtClean="0">
                <a:solidFill>
                  <a:srgbClr val="002060"/>
                </a:solidFill>
              </a:rPr>
              <a:t> Наполеона, </a:t>
            </a:r>
            <a:r>
              <a:rPr lang="ru-RU" dirty="0" err="1" smtClean="0">
                <a:solidFill>
                  <a:srgbClr val="002060"/>
                </a:solidFill>
              </a:rPr>
              <a:t>якому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думку дозволено </a:t>
            </a:r>
            <a:r>
              <a:rPr lang="ru-RU" dirty="0" err="1" smtClean="0">
                <a:solidFill>
                  <a:srgbClr val="002060"/>
                </a:solidFill>
              </a:rPr>
              <a:t>вбивати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заради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вищих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ідеалів</a:t>
            </a:r>
            <a:r>
              <a:rPr lang="ru-RU" dirty="0" smtClean="0">
                <a:solidFill>
                  <a:srgbClr val="002060"/>
                </a:solidFill>
              </a:rPr>
              <a:t> добра.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n281_prestuplen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357298"/>
            <a:ext cx="4068334" cy="3643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0562" y="0"/>
            <a:ext cx="46434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Одним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головних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героїв</a:t>
            </a:r>
            <a:r>
              <a:rPr lang="ru-RU" dirty="0" smtClean="0">
                <a:solidFill>
                  <a:srgbClr val="002060"/>
                </a:solidFill>
              </a:rPr>
              <a:t> роману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 Санкт-Петербург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важка</a:t>
            </a:r>
            <a:r>
              <a:rPr lang="ru-RU" dirty="0" smtClean="0">
                <a:solidFill>
                  <a:srgbClr val="002060"/>
                </a:solidFill>
              </a:rPr>
              <a:t> атмосфера, </a:t>
            </a:r>
            <a:r>
              <a:rPr lang="ru-RU" dirty="0" err="1" smtClean="0">
                <a:solidFill>
                  <a:srgbClr val="002060"/>
                </a:solidFill>
              </a:rPr>
              <a:t>бідність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безвихідь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людського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життя</a:t>
            </a:r>
            <a:r>
              <a:rPr lang="ru-RU" dirty="0" smtClean="0">
                <a:solidFill>
                  <a:srgbClr val="002060"/>
                </a:solidFill>
              </a:rPr>
              <a:t>, яке </a:t>
            </a:r>
            <a:r>
              <a:rPr lang="ru-RU" dirty="0" err="1" smtClean="0">
                <a:solidFill>
                  <a:srgbClr val="002060"/>
                </a:solidFill>
              </a:rPr>
              <a:t>бачить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та Соня Мармеладова. </a:t>
            </a:r>
            <a:r>
              <a:rPr lang="ru-RU" dirty="0" err="1" smtClean="0">
                <a:solidFill>
                  <a:srgbClr val="002060"/>
                </a:solidFill>
              </a:rPr>
              <a:t>Зустріч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Мармеладовим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підкреслює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бездушність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переконань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, а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пропонує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протилежні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моральні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цінності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вірить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«свобода», яку </a:t>
            </a:r>
            <a:r>
              <a:rPr lang="ru-RU" dirty="0" err="1" smtClean="0">
                <a:solidFill>
                  <a:srgbClr val="002060"/>
                </a:solidFill>
              </a:rPr>
              <a:t>пропагують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переконання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жахлива</a:t>
            </a:r>
            <a:r>
              <a:rPr lang="ru-RU" dirty="0" smtClean="0">
                <a:solidFill>
                  <a:srgbClr val="002060"/>
                </a:solidFill>
              </a:rPr>
              <a:t>, вона не </a:t>
            </a:r>
            <a:r>
              <a:rPr lang="ru-RU" dirty="0" err="1" smtClean="0">
                <a:solidFill>
                  <a:srgbClr val="002060"/>
                </a:solidFill>
              </a:rPr>
              <a:t>містить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жодних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цінностей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передує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цінностям</a:t>
            </a:r>
            <a:r>
              <a:rPr lang="ru-RU" dirty="0" smtClean="0">
                <a:solidFill>
                  <a:srgbClr val="002060"/>
                </a:solidFill>
              </a:rPr>
              <a:t>. Продукт </a:t>
            </a:r>
            <a:r>
              <a:rPr lang="ru-RU" dirty="0" err="1" smtClean="0">
                <a:solidFill>
                  <a:srgbClr val="002060"/>
                </a:solidFill>
              </a:rPr>
              <a:t>такої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свободи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перебуває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вічному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бунті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dirty="0" smtClean="0">
                <a:solidFill>
                  <a:srgbClr val="002060"/>
                </a:solidFill>
              </a:rPr>
              <a:t>, себе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 Бога.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уважає</a:t>
            </a:r>
            <a:r>
              <a:rPr lang="ru-RU" dirty="0" smtClean="0">
                <a:solidFill>
                  <a:srgbClr val="002060"/>
                </a:solidFill>
              </a:rPr>
              <a:t> себе </a:t>
            </a:r>
            <a:r>
              <a:rPr lang="ru-RU" dirty="0" err="1" smtClean="0">
                <a:solidFill>
                  <a:srgbClr val="002060"/>
                </a:solidFill>
              </a:rPr>
              <a:t>самодостатнім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але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врешті-решт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безмежна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самовпевненість</a:t>
            </a:r>
            <a:r>
              <a:rPr lang="ru-RU" dirty="0" smtClean="0">
                <a:solidFill>
                  <a:srgbClr val="002060"/>
                </a:solidFill>
              </a:rPr>
              <a:t> повинна </a:t>
            </a:r>
            <a:r>
              <a:rPr lang="ru-RU" dirty="0" err="1" smtClean="0">
                <a:solidFill>
                  <a:srgbClr val="002060"/>
                </a:solidFill>
              </a:rPr>
              <a:t>зникнути</a:t>
            </a:r>
            <a:r>
              <a:rPr lang="ru-RU" dirty="0" smtClean="0">
                <a:solidFill>
                  <a:srgbClr val="002060"/>
                </a:solidFill>
              </a:rPr>
              <a:t> перед </a:t>
            </a:r>
            <a:r>
              <a:rPr lang="ru-RU" dirty="0" err="1" smtClean="0">
                <a:solidFill>
                  <a:srgbClr val="002060"/>
                </a:solidFill>
              </a:rPr>
              <a:t>тим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більше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solidFill>
                  <a:srgbClr val="002060"/>
                </a:solidFill>
              </a:rPr>
              <a:t>нього</a:t>
            </a:r>
            <a:r>
              <a:rPr lang="ru-RU" dirty="0" smtClean="0">
                <a:solidFill>
                  <a:srgbClr val="002060"/>
                </a:solidFill>
              </a:rPr>
              <a:t>, а </a:t>
            </a:r>
            <a:r>
              <a:rPr lang="ru-RU" dirty="0" err="1" smtClean="0">
                <a:solidFill>
                  <a:srgbClr val="002060"/>
                </a:solidFill>
              </a:rPr>
              <a:t>придумані</a:t>
            </a:r>
            <a:r>
              <a:rPr lang="ru-RU" dirty="0" smtClean="0">
                <a:solidFill>
                  <a:srgbClr val="002060"/>
                </a:solidFill>
              </a:rPr>
              <a:t> ним </a:t>
            </a:r>
            <a:r>
              <a:rPr lang="ru-RU" dirty="0" err="1" smtClean="0">
                <a:solidFill>
                  <a:srgbClr val="002060"/>
                </a:solidFill>
              </a:rPr>
              <a:t>самовиправдання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повинні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скоритися</a:t>
            </a:r>
            <a:r>
              <a:rPr lang="ru-RU" dirty="0" smtClean="0">
                <a:solidFill>
                  <a:srgbClr val="002060"/>
                </a:solidFill>
              </a:rPr>
              <a:t> перед </a:t>
            </a:r>
            <a:r>
              <a:rPr lang="ru-RU" dirty="0" err="1" smtClean="0">
                <a:solidFill>
                  <a:srgbClr val="002060"/>
                </a:solidFill>
              </a:rPr>
              <a:t>вищою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справедливість</a:t>
            </a:r>
            <a:r>
              <a:rPr lang="ru-RU" dirty="0" smtClean="0">
                <a:solidFill>
                  <a:srgbClr val="002060"/>
                </a:solidFill>
              </a:rPr>
              <a:t> Бога. </a:t>
            </a:r>
            <a:r>
              <a:rPr lang="ru-RU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закликає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відродження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оновлення</a:t>
            </a:r>
            <a:r>
              <a:rPr lang="ru-RU" dirty="0" smtClean="0">
                <a:solidFill>
                  <a:srgbClr val="002060"/>
                </a:solidFill>
              </a:rPr>
              <a:t> «хворого» </a:t>
            </a:r>
            <a:r>
              <a:rPr lang="ru-RU" dirty="0" err="1" smtClean="0">
                <a:solidFill>
                  <a:srgbClr val="002060"/>
                </a:solidFill>
              </a:rPr>
              <a:t>російського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dirty="0" smtClean="0">
                <a:solidFill>
                  <a:srgbClr val="002060"/>
                </a:solidFill>
              </a:rPr>
              <a:t>, через </a:t>
            </a:r>
            <a:r>
              <a:rPr lang="ru-RU" dirty="0" err="1" smtClean="0">
                <a:solidFill>
                  <a:srgbClr val="002060"/>
                </a:solidFill>
              </a:rPr>
              <a:t>повернення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коренів</a:t>
            </a:r>
            <a:r>
              <a:rPr lang="ru-RU" dirty="0" smtClean="0">
                <a:solidFill>
                  <a:srgbClr val="002060"/>
                </a:solidFill>
              </a:rPr>
              <a:t>, нового </a:t>
            </a:r>
            <a:r>
              <a:rPr lang="ru-RU" dirty="0" err="1" smtClean="0">
                <a:solidFill>
                  <a:srgbClr val="002060"/>
                </a:solidFill>
              </a:rPr>
              <a:t>відкриття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країни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релігії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exact_250x169_b75e51efdc8bcea37182f3c8d25bbaf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4286248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Екранізація</a:t>
            </a:r>
            <a:r>
              <a:rPr lang="ru-RU" sz="6000" dirty="0" smtClean="0"/>
              <a:t> Роману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929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кара (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, 1913)— </a:t>
            </a:r>
            <a:r>
              <a:rPr lang="ru-RU" sz="2000" dirty="0" err="1" smtClean="0">
                <a:solidFill>
                  <a:srgbClr val="002060"/>
                </a:solidFill>
              </a:rPr>
              <a:t>Росія</a:t>
            </a:r>
            <a:r>
              <a:rPr lang="ru-RU" sz="2000" dirty="0" smtClean="0">
                <a:solidFill>
                  <a:srgbClr val="002060"/>
                </a:solidFill>
              </a:rPr>
              <a:t>, 1913, перша </a:t>
            </a:r>
            <a:r>
              <a:rPr lang="ru-RU" sz="2000" dirty="0" err="1" smtClean="0">
                <a:solidFill>
                  <a:srgbClr val="002060"/>
                </a:solidFill>
              </a:rPr>
              <a:t>екранізація</a:t>
            </a:r>
            <a:r>
              <a:rPr lang="ru-RU" sz="2000" dirty="0" smtClean="0">
                <a:solidFill>
                  <a:srgbClr val="002060"/>
                </a:solidFill>
              </a:rPr>
              <a:t>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кара (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, 1956) — </a:t>
            </a:r>
            <a:r>
              <a:rPr lang="ru-RU" sz="2000" dirty="0" err="1" smtClean="0">
                <a:solidFill>
                  <a:srgbClr val="002060"/>
                </a:solidFill>
              </a:rPr>
              <a:t>Франція</a:t>
            </a:r>
            <a:r>
              <a:rPr lang="ru-RU" sz="2000" dirty="0" smtClean="0">
                <a:solidFill>
                  <a:srgbClr val="002060"/>
                </a:solidFill>
              </a:rPr>
              <a:t>, 1956, 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 за мотивами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кара (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, 1969) — СРСР, 1969, </a:t>
            </a:r>
            <a:r>
              <a:rPr lang="ru-RU" sz="2000" dirty="0" err="1" smtClean="0">
                <a:solidFill>
                  <a:srgbClr val="002060"/>
                </a:solidFill>
              </a:rPr>
              <a:t>екранізація</a:t>
            </a:r>
            <a:r>
              <a:rPr lang="ru-RU" sz="2000" dirty="0" smtClean="0">
                <a:solidFill>
                  <a:srgbClr val="002060"/>
                </a:solidFill>
              </a:rPr>
              <a:t>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покарання</a:t>
            </a:r>
            <a:r>
              <a:rPr lang="ru-RU" sz="2000" dirty="0" smtClean="0">
                <a:solidFill>
                  <a:srgbClr val="002060"/>
                </a:solidFill>
              </a:rPr>
              <a:t> (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, 1983)— </a:t>
            </a:r>
            <a:r>
              <a:rPr lang="ru-RU" sz="2000" dirty="0" err="1" smtClean="0">
                <a:solidFill>
                  <a:srgbClr val="002060"/>
                </a:solidFill>
              </a:rPr>
              <a:t>Фінляндія</a:t>
            </a:r>
            <a:r>
              <a:rPr lang="ru-RU" sz="2000" dirty="0" smtClean="0">
                <a:solidFill>
                  <a:srgbClr val="002060"/>
                </a:solidFill>
              </a:rPr>
              <a:t>, 1983, 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 за мотивами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покарання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передмісті</a:t>
            </a:r>
            <a:r>
              <a:rPr lang="ru-RU" sz="2000" dirty="0" smtClean="0">
                <a:solidFill>
                  <a:srgbClr val="002060"/>
                </a:solidFill>
              </a:rPr>
              <a:t> — США, 2000, 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 за мотивами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кара (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, 2002)— </a:t>
            </a:r>
            <a:r>
              <a:rPr lang="ru-RU" sz="2000" dirty="0" err="1" smtClean="0">
                <a:solidFill>
                  <a:srgbClr val="002060"/>
                </a:solidFill>
              </a:rPr>
              <a:t>Росія</a:t>
            </a:r>
            <a:r>
              <a:rPr lang="ru-RU" sz="2000" dirty="0" smtClean="0">
                <a:solidFill>
                  <a:srgbClr val="002060"/>
                </a:solidFill>
              </a:rPr>
              <a:t>, США, </a:t>
            </a:r>
            <a:r>
              <a:rPr lang="ru-RU" sz="2000" dirty="0" err="1" smtClean="0">
                <a:solidFill>
                  <a:srgbClr val="002060"/>
                </a:solidFill>
              </a:rPr>
              <a:t>Польща</a:t>
            </a:r>
            <a:r>
              <a:rPr lang="ru-RU" sz="2000" dirty="0" smtClean="0">
                <a:solidFill>
                  <a:srgbClr val="002060"/>
                </a:solidFill>
              </a:rPr>
              <a:t>, 2002, </a:t>
            </a:r>
            <a:r>
              <a:rPr lang="ru-RU" sz="2000" dirty="0" err="1" smtClean="0">
                <a:solidFill>
                  <a:srgbClr val="002060"/>
                </a:solidFill>
              </a:rPr>
              <a:t>фільм</a:t>
            </a:r>
            <a:r>
              <a:rPr lang="ru-RU" sz="2000" dirty="0" smtClean="0">
                <a:solidFill>
                  <a:srgbClr val="002060"/>
                </a:solidFill>
              </a:rPr>
              <a:t> за мотивами роману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</a:rPr>
              <a:t>Злочин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кара (</a:t>
            </a:r>
            <a:r>
              <a:rPr lang="ru-RU" sz="2000" dirty="0" err="1" smtClean="0">
                <a:solidFill>
                  <a:srgbClr val="002060"/>
                </a:solidFill>
              </a:rPr>
              <a:t>серіал</a:t>
            </a:r>
            <a:r>
              <a:rPr lang="ru-RU" sz="2000" dirty="0" smtClean="0">
                <a:solidFill>
                  <a:srgbClr val="002060"/>
                </a:solidFill>
              </a:rPr>
              <a:t>) — </a:t>
            </a:r>
            <a:r>
              <a:rPr lang="ru-RU" sz="2000" dirty="0" err="1" smtClean="0">
                <a:solidFill>
                  <a:srgbClr val="002060"/>
                </a:solidFill>
              </a:rPr>
              <a:t>Росія</a:t>
            </a:r>
            <a:r>
              <a:rPr lang="ru-RU" sz="2000" dirty="0" smtClean="0">
                <a:solidFill>
                  <a:srgbClr val="002060"/>
                </a:solidFill>
              </a:rPr>
              <a:t>, 2007, </a:t>
            </a:r>
            <a:r>
              <a:rPr lang="ru-RU" sz="2000" dirty="0" err="1" smtClean="0">
                <a:solidFill>
                  <a:srgbClr val="002060"/>
                </a:solidFill>
              </a:rPr>
              <a:t>екранізація</a:t>
            </a:r>
            <a:r>
              <a:rPr lang="ru-RU" sz="2000" dirty="0" smtClean="0">
                <a:solidFill>
                  <a:srgbClr val="002060"/>
                </a:solidFill>
              </a:rPr>
              <a:t> роману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300" dirty="0" err="1" smtClean="0"/>
              <a:t>Переклади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Віденський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драматург Лео </a:t>
            </a:r>
            <a:r>
              <a:rPr lang="ru-RU" dirty="0" err="1" smtClean="0"/>
              <a:t>Бірінськинаписав</a:t>
            </a:r>
            <a:r>
              <a:rPr lang="ru-RU" dirty="0" smtClean="0"/>
              <a:t> за мотивами роману </a:t>
            </a:r>
            <a:r>
              <a:rPr lang="ru-RU" dirty="0" err="1" smtClean="0"/>
              <a:t>п'єсу</a:t>
            </a:r>
            <a:r>
              <a:rPr lang="ru-RU" dirty="0" smtClean="0"/>
              <a:t> «Раскольников» (</a:t>
            </a:r>
            <a:r>
              <a:rPr lang="ru-RU" dirty="0" err="1" smtClean="0"/>
              <a:t>нім</a:t>
            </a:r>
            <a:r>
              <a:rPr lang="ru-RU" dirty="0" smtClean="0"/>
              <a:t>. </a:t>
            </a:r>
            <a:r>
              <a:rPr lang="en-US" i="1" dirty="0" err="1" smtClean="0"/>
              <a:t>Raskolnikoff</a:t>
            </a:r>
            <a:r>
              <a:rPr lang="en-US" dirty="0" smtClean="0"/>
              <a:t>) </a:t>
            </a:r>
            <a:r>
              <a:rPr lang="uk-UA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6786nakazanie_4you4.at.u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214554"/>
            <a:ext cx="3152775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93px-Raskolnikow_1913_pos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2214554"/>
            <a:ext cx="3157557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err="1" smtClean="0"/>
              <a:t>Загальні</a:t>
            </a:r>
            <a:r>
              <a:rPr lang="ru-RU" sz="4400" dirty="0" smtClean="0"/>
              <a:t> </a:t>
            </a:r>
            <a:r>
              <a:rPr lang="ru-RU" sz="4400" dirty="0" err="1" smtClean="0"/>
              <a:t>відомості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521495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Роман </a:t>
            </a:r>
            <a:r>
              <a:rPr lang="ru-RU" dirty="0" err="1" smtClean="0">
                <a:solidFill>
                  <a:srgbClr val="002060"/>
                </a:solidFill>
              </a:rPr>
              <a:t>уперше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опублікований</a:t>
            </a:r>
            <a:r>
              <a:rPr lang="ru-RU" dirty="0" smtClean="0">
                <a:solidFill>
                  <a:srgbClr val="002060"/>
                </a:solidFill>
              </a:rPr>
              <a:t> у 1866 в </a:t>
            </a:r>
            <a:r>
              <a:rPr lang="ru-RU" dirty="0" err="1" smtClean="0">
                <a:solidFill>
                  <a:srgbClr val="002060"/>
                </a:solidFill>
              </a:rPr>
              <a:t>російському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журналі</a:t>
            </a:r>
            <a:r>
              <a:rPr lang="ru-RU" dirty="0" smtClean="0">
                <a:solidFill>
                  <a:srgbClr val="002060"/>
                </a:solidFill>
              </a:rPr>
              <a:t> «Русский вестник» як </a:t>
            </a:r>
            <a:r>
              <a:rPr lang="ru-RU" dirty="0" err="1" smtClean="0">
                <a:solidFill>
                  <a:srgbClr val="002060"/>
                </a:solidFill>
              </a:rPr>
              <a:t>серія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12 </a:t>
            </a:r>
            <a:r>
              <a:rPr lang="ru-RU" dirty="0" err="1" smtClean="0">
                <a:solidFill>
                  <a:srgbClr val="002060"/>
                </a:solidFill>
              </a:rPr>
              <a:t>щомісячних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випусків</a:t>
            </a:r>
            <a:r>
              <a:rPr lang="ru-RU" dirty="0" smtClean="0">
                <a:solidFill>
                  <a:srgbClr val="002060"/>
                </a:solidFill>
              </a:rPr>
              <a:t>, а </a:t>
            </a:r>
            <a:r>
              <a:rPr lang="ru-RU" dirty="0" err="1" smtClean="0">
                <a:solidFill>
                  <a:srgbClr val="002060"/>
                </a:solidFill>
              </a:rPr>
              <a:t>потім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окремою</a:t>
            </a:r>
            <a:r>
              <a:rPr lang="ru-RU" dirty="0" smtClean="0">
                <a:solidFill>
                  <a:srgbClr val="002060"/>
                </a:solidFill>
              </a:rPr>
              <a:t> книгою.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другий</a:t>
            </a:r>
            <a:r>
              <a:rPr lang="ru-RU" dirty="0" smtClean="0">
                <a:solidFill>
                  <a:srgbClr val="002060"/>
                </a:solidFill>
              </a:rPr>
              <a:t> роман автора </a:t>
            </a:r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повернення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п'ятирічного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заслання</a:t>
            </a:r>
            <a:r>
              <a:rPr lang="ru-RU" dirty="0" smtClean="0">
                <a:solidFill>
                  <a:srgbClr val="002060"/>
                </a:solidFill>
              </a:rPr>
              <a:t> на каторгу в </a:t>
            </a:r>
            <a:r>
              <a:rPr lang="ru-RU" dirty="0" err="1" smtClean="0">
                <a:solidFill>
                  <a:srgbClr val="002060"/>
                </a:solidFill>
              </a:rPr>
              <a:t>Сибір</a:t>
            </a:r>
            <a:r>
              <a:rPr lang="ru-RU" dirty="0" smtClean="0">
                <a:solidFill>
                  <a:srgbClr val="002060"/>
                </a:solidFill>
              </a:rPr>
              <a:t>. «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кара» перший великий роман </a:t>
            </a:r>
            <a:r>
              <a:rPr lang="ru-RU" dirty="0" err="1" smtClean="0">
                <a:solidFill>
                  <a:srgbClr val="002060"/>
                </a:solidFill>
              </a:rPr>
              <a:t>зрілого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періоду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творчості</a:t>
            </a:r>
            <a:r>
              <a:rPr lang="ru-RU" dirty="0" smtClean="0">
                <a:solidFill>
                  <a:srgbClr val="002060"/>
                </a:solidFill>
              </a:rPr>
              <a:t> автора.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0007-007-Dostoevskij-Prestuplenie-i-nakazanie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214422"/>
            <a:ext cx="6500826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кара» — перший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великих </a:t>
            </a:r>
            <a:r>
              <a:rPr lang="ru-RU" dirty="0" err="1" smtClean="0">
                <a:solidFill>
                  <a:srgbClr val="002060"/>
                </a:solidFill>
              </a:rPr>
              <a:t>прозових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творів</a:t>
            </a:r>
            <a:r>
              <a:rPr lang="ru-RU" dirty="0" smtClean="0">
                <a:solidFill>
                  <a:srgbClr val="002060"/>
                </a:solidFill>
              </a:rPr>
              <a:t>, в </a:t>
            </a:r>
            <a:r>
              <a:rPr lang="ru-RU" dirty="0" err="1" smtClean="0">
                <a:solidFill>
                  <a:srgbClr val="002060"/>
                </a:solidFill>
              </a:rPr>
              <a:t>якому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новий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світогляд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письменника</a:t>
            </a:r>
            <a:r>
              <a:rPr lang="ru-RU" dirty="0" smtClean="0">
                <a:solidFill>
                  <a:srgbClr val="002060"/>
                </a:solidFill>
              </a:rPr>
              <a:t> та нова </a:t>
            </a:r>
            <a:r>
              <a:rPr lang="ru-RU" dirty="0" err="1" smtClean="0">
                <a:solidFill>
                  <a:srgbClr val="002060"/>
                </a:solidFill>
              </a:rPr>
              <a:t>поетика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проявилися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найбільшою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повнотою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кара» — </a:t>
            </a:r>
            <a:r>
              <a:rPr lang="ru-RU" dirty="0" err="1" smtClean="0">
                <a:solidFill>
                  <a:srgbClr val="002060"/>
                </a:solidFill>
              </a:rPr>
              <a:t>розповідь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душевні</a:t>
            </a:r>
            <a:r>
              <a:rPr lang="ru-RU" dirty="0" smtClean="0">
                <a:solidFill>
                  <a:srgbClr val="002060"/>
                </a:solidFill>
              </a:rPr>
              <a:t> муки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етичні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дилеми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Родіона</a:t>
            </a:r>
            <a:r>
              <a:rPr lang="ru-RU" dirty="0" smtClean="0">
                <a:solidFill>
                  <a:srgbClr val="002060"/>
                </a:solidFill>
              </a:rPr>
              <a:t> Романовича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бідного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колишнього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санкт-петербурзького</a:t>
            </a:r>
            <a:r>
              <a:rPr lang="ru-RU" dirty="0" smtClean="0">
                <a:solidFill>
                  <a:srgbClr val="002060"/>
                </a:solidFill>
              </a:rPr>
              <a:t> студента,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виносив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здійснив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задум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убити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стару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жінку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лихварницю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метою </a:t>
            </a:r>
            <a:r>
              <a:rPr lang="ru-RU" dirty="0" err="1" smtClean="0">
                <a:solidFill>
                  <a:srgbClr val="002060"/>
                </a:solidFill>
              </a:rPr>
              <a:t>пограбування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Йому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здавалося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грошима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зможе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здійснити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добрі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справи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чим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спокутує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водночас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позбудеться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нікчемного</a:t>
            </a:r>
            <a:r>
              <a:rPr lang="ru-RU" dirty="0" smtClean="0">
                <a:solidFill>
                  <a:srgbClr val="002060"/>
                </a:solidFill>
              </a:rPr>
              <a:t> паразита.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бажає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також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переконатися</a:t>
            </a:r>
            <a:r>
              <a:rPr lang="ru-RU" dirty="0" smtClean="0">
                <a:solidFill>
                  <a:srgbClr val="002060"/>
                </a:solidFill>
              </a:rPr>
              <a:t> в тому,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деякі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вибрані</a:t>
            </a:r>
            <a:r>
              <a:rPr lang="ru-RU" dirty="0" smtClean="0">
                <a:solidFill>
                  <a:srgbClr val="002060"/>
                </a:solidFill>
              </a:rPr>
              <a:t> люди </a:t>
            </a:r>
            <a:r>
              <a:rPr lang="ru-RU" dirty="0" err="1" smtClean="0">
                <a:solidFill>
                  <a:srgbClr val="002060"/>
                </a:solidFill>
              </a:rPr>
              <a:t>можуть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навіть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моральне</a:t>
            </a:r>
            <a:r>
              <a:rPr lang="ru-RU" dirty="0" smtClean="0">
                <a:solidFill>
                  <a:srgbClr val="002060"/>
                </a:solidFill>
              </a:rPr>
              <a:t> право на </a:t>
            </a:r>
            <a:r>
              <a:rPr lang="ru-RU" dirty="0" err="1" smtClean="0">
                <a:solidFill>
                  <a:srgbClr val="002060"/>
                </a:solidFill>
              </a:rPr>
              <a:t>вбивство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порівнює</a:t>
            </a:r>
            <a:r>
              <a:rPr lang="ru-RU" dirty="0" smtClean="0">
                <a:solidFill>
                  <a:srgbClr val="002060"/>
                </a:solidFill>
              </a:rPr>
              <a:t> себе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Наполеоном Бонапартом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вірить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здійснений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шляхетними</a:t>
            </a:r>
            <a:r>
              <a:rPr lang="ru-RU" dirty="0" smtClean="0">
                <a:solidFill>
                  <a:srgbClr val="002060"/>
                </a:solidFill>
              </a:rPr>
              <a:t> мотивами, </a:t>
            </a:r>
            <a:r>
              <a:rPr lang="ru-RU" dirty="0" err="1" smtClean="0">
                <a:solidFill>
                  <a:srgbClr val="002060"/>
                </a:solidFill>
              </a:rPr>
              <a:t>простимий</a:t>
            </a:r>
            <a:r>
              <a:rPr lang="ru-RU" dirty="0" smtClean="0">
                <a:solidFill>
                  <a:srgbClr val="002060"/>
                </a:solidFill>
              </a:rPr>
              <a:t>. Але </a:t>
            </a:r>
            <a:r>
              <a:rPr lang="ru-RU" dirty="0" err="1" smtClean="0">
                <a:solidFill>
                  <a:srgbClr val="002060"/>
                </a:solidFill>
              </a:rPr>
              <a:t>йому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довелося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довідатися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… «не Наполеон»."</a:t>
            </a:r>
            <a:r>
              <a:rPr lang="ru-RU" dirty="0" err="1" smtClean="0">
                <a:solidFill>
                  <a:srgbClr val="002060"/>
                </a:solidFill>
              </a:rPr>
              <a:t>Злочин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кара" — не </a:t>
            </a:r>
            <a:r>
              <a:rPr lang="ru-RU" dirty="0" err="1" smtClean="0">
                <a:solidFill>
                  <a:srgbClr val="002060"/>
                </a:solidFill>
              </a:rPr>
              <a:t>лише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вражаючи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трагічне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відтворення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звернення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людського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сумління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розуму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Достоєвський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захищає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моральної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людини</a:t>
            </a:r>
            <a:r>
              <a:rPr lang="ru-RU" dirty="0" smtClean="0">
                <a:solidFill>
                  <a:srgbClr val="002060"/>
                </a:solidFill>
              </a:rPr>
              <a:t>, яка не </a:t>
            </a:r>
            <a:r>
              <a:rPr lang="ru-RU" dirty="0" err="1" smtClean="0">
                <a:solidFill>
                  <a:srgbClr val="002060"/>
                </a:solidFill>
              </a:rPr>
              <a:t>хоче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залишитися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вошею</a:t>
            </a:r>
            <a:r>
              <a:rPr lang="ru-RU" dirty="0" smtClean="0">
                <a:solidFill>
                  <a:srgbClr val="002060"/>
                </a:solidFill>
              </a:rPr>
              <a:t>», </a:t>
            </a:r>
            <a:r>
              <a:rPr lang="ru-RU" dirty="0" err="1" smtClean="0">
                <a:solidFill>
                  <a:srgbClr val="002060"/>
                </a:solidFill>
              </a:rPr>
              <a:t>усією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сутністю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повстає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несправедливості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3174" y="0"/>
            <a:ext cx="4071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/>
              <a:t>Сюжет</a:t>
            </a:r>
            <a:endParaRPr lang="ru-RU" sz="7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0001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Бідний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психічно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неврівноважений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колишній</a:t>
            </a:r>
            <a:r>
              <a:rPr lang="ru-RU" dirty="0" smtClean="0">
                <a:solidFill>
                  <a:srgbClr val="002060"/>
                </a:solidFill>
              </a:rPr>
              <a:t> студент </a:t>
            </a:r>
            <a:r>
              <a:rPr lang="ru-RU" dirty="0" err="1" smtClean="0">
                <a:solidFill>
                  <a:srgbClr val="002060"/>
                </a:solidFill>
              </a:rPr>
              <a:t>Родіон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мешкає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крихітній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кімнатці</a:t>
            </a:r>
            <a:r>
              <a:rPr lang="ru-RU" dirty="0" smtClean="0">
                <a:solidFill>
                  <a:srgbClr val="002060"/>
                </a:solidFill>
              </a:rPr>
              <a:t> практично без </a:t>
            </a:r>
            <a:r>
              <a:rPr lang="ru-RU" dirty="0" err="1" smtClean="0">
                <a:solidFill>
                  <a:srgbClr val="002060"/>
                </a:solidFill>
              </a:rPr>
              <a:t>засобів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існування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виношує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своїй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голові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величні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ідеї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Відмовляючись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будь-якої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допомоги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задумує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вбити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пограбувати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стару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лихварницю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Альону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Іванівну</a:t>
            </a:r>
            <a:r>
              <a:rPr lang="ru-RU" dirty="0" smtClean="0">
                <a:solidFill>
                  <a:srgbClr val="002060"/>
                </a:solidFill>
              </a:rPr>
              <a:t>, в </a:t>
            </a:r>
            <a:r>
              <a:rPr lang="ru-RU" dirty="0" err="1" smtClean="0">
                <a:solidFill>
                  <a:srgbClr val="002060"/>
                </a:solidFill>
              </a:rPr>
              <a:t>якої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позичав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гроші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</a:t>
            </a:r>
            <a:r>
              <a:rPr lang="ru-RU" dirty="0" smtClean="0">
                <a:solidFill>
                  <a:srgbClr val="002060"/>
                </a:solidFill>
              </a:rPr>
              <a:t> заставу.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охоплює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відчуття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вбивство</a:t>
            </a:r>
            <a:r>
              <a:rPr lang="ru-RU" dirty="0" smtClean="0">
                <a:solidFill>
                  <a:srgbClr val="002060"/>
                </a:solidFill>
              </a:rPr>
              <a:t> — </a:t>
            </a:r>
            <a:r>
              <a:rPr lang="ru-RU" dirty="0" err="1" smtClean="0">
                <a:solidFill>
                  <a:srgbClr val="002060"/>
                </a:solidFill>
              </a:rPr>
              <a:t>веління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вищої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сили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набагато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сильнішої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нього</a:t>
            </a:r>
            <a:r>
              <a:rPr lang="ru-RU" dirty="0" smtClean="0">
                <a:solidFill>
                  <a:srgbClr val="002060"/>
                </a:solidFill>
              </a:rPr>
              <a:t> самого.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знайомиться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Семеном Захаровичем </a:t>
            </a:r>
            <a:r>
              <a:rPr lang="ru-RU" dirty="0" err="1" smtClean="0">
                <a:solidFill>
                  <a:srgbClr val="002060"/>
                </a:solidFill>
              </a:rPr>
              <a:t>Мармеладовим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безпросвітним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пияком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розтринькав</a:t>
            </a:r>
            <a:r>
              <a:rPr lang="ru-RU" dirty="0" smtClean="0">
                <a:solidFill>
                  <a:srgbClr val="002060"/>
                </a:solidFill>
              </a:rPr>
              <a:t> усе </a:t>
            </a:r>
            <a:r>
              <a:rPr lang="ru-RU" dirty="0" err="1" smtClean="0">
                <a:solidFill>
                  <a:srgbClr val="002060"/>
                </a:solidFill>
              </a:rPr>
              <a:t>невелике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майно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родини</a:t>
            </a:r>
            <a:r>
              <a:rPr lang="ru-RU" dirty="0" smtClean="0">
                <a:solidFill>
                  <a:srgbClr val="002060"/>
                </a:solidFill>
              </a:rPr>
              <a:t>. В </a:t>
            </a:r>
            <a:r>
              <a:rPr lang="ru-RU" dirty="0" err="1" smtClean="0">
                <a:solidFill>
                  <a:srgbClr val="002060"/>
                </a:solidFill>
              </a:rPr>
              <a:t>цей</a:t>
            </a:r>
            <a:r>
              <a:rPr lang="ru-RU" dirty="0" smtClean="0">
                <a:solidFill>
                  <a:srgbClr val="002060"/>
                </a:solidFill>
              </a:rPr>
              <a:t> час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також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отримує</a:t>
            </a:r>
            <a:r>
              <a:rPr lang="ru-RU" dirty="0" smtClean="0">
                <a:solidFill>
                  <a:srgbClr val="002060"/>
                </a:solidFill>
              </a:rPr>
              <a:t> листа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родичів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провінції</a:t>
            </a:r>
            <a:r>
              <a:rPr lang="ru-RU" dirty="0" smtClean="0">
                <a:solidFill>
                  <a:srgbClr val="002060"/>
                </a:solidFill>
              </a:rPr>
              <a:t>. Мама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сестра </a:t>
            </a:r>
            <a:r>
              <a:rPr lang="ru-RU" dirty="0" err="1" smtClean="0">
                <a:solidFill>
                  <a:srgbClr val="002060"/>
                </a:solidFill>
              </a:rPr>
              <a:t>повідомляють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незабаром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приїдуть</a:t>
            </a:r>
            <a:r>
              <a:rPr lang="ru-RU" dirty="0" smtClean="0">
                <a:solidFill>
                  <a:srgbClr val="002060"/>
                </a:solidFill>
              </a:rPr>
              <a:t> у Петербург, де </a:t>
            </a:r>
            <a:r>
              <a:rPr lang="ru-RU" dirty="0" err="1" smtClean="0">
                <a:solidFill>
                  <a:srgbClr val="002060"/>
                </a:solidFill>
              </a:rPr>
              <a:t>збираються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обговорити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плани</a:t>
            </a:r>
            <a:r>
              <a:rPr lang="ru-RU" dirty="0" smtClean="0">
                <a:solidFill>
                  <a:srgbClr val="002060"/>
                </a:solidFill>
              </a:rPr>
              <a:t> сестриного </a:t>
            </a:r>
            <a:r>
              <a:rPr lang="ru-RU" dirty="0" err="1" smtClean="0">
                <a:solidFill>
                  <a:srgbClr val="002060"/>
                </a:solidFill>
              </a:rPr>
              <a:t>одруження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714752"/>
            <a:ext cx="571504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78618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вагань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урешті-решт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зважується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пробирається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помешкання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Альони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Іванівни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убиває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сокирою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Убиває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також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свояченицю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лихварниці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Лізавету</a:t>
            </a:r>
            <a:r>
              <a:rPr lang="ru-RU" dirty="0" smtClean="0">
                <a:solidFill>
                  <a:srgbClr val="002060"/>
                </a:solidFill>
              </a:rPr>
              <a:t>, яка на </a:t>
            </a:r>
            <a:r>
              <a:rPr lang="ru-RU" dirty="0" err="1" smtClean="0">
                <a:solidFill>
                  <a:srgbClr val="002060"/>
                </a:solidFill>
              </a:rPr>
              <a:t>своє</a:t>
            </a:r>
            <a:r>
              <a:rPr lang="ru-RU" dirty="0" smtClean="0">
                <a:solidFill>
                  <a:srgbClr val="002060"/>
                </a:solidFill>
              </a:rPr>
              <a:t> лихо </a:t>
            </a:r>
            <a:r>
              <a:rPr lang="ru-RU" dirty="0" err="1" smtClean="0">
                <a:solidFill>
                  <a:srgbClr val="002060"/>
                </a:solidFill>
              </a:rPr>
              <a:t>зайшла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кімнату</a:t>
            </a:r>
            <a:r>
              <a:rPr lang="ru-RU" dirty="0" smtClean="0">
                <a:solidFill>
                  <a:srgbClr val="002060"/>
                </a:solidFill>
              </a:rPr>
              <a:t>, де </a:t>
            </a:r>
            <a:r>
              <a:rPr lang="ru-RU" dirty="0" err="1" smtClean="0">
                <a:solidFill>
                  <a:srgbClr val="002060"/>
                </a:solidFill>
              </a:rPr>
              <a:t>здійснювалося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вбивство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Раскольнікову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незважаючи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гарячковий</a:t>
            </a:r>
            <a:r>
              <a:rPr lang="ru-RU" dirty="0" smtClean="0">
                <a:solidFill>
                  <a:srgbClr val="002060"/>
                </a:solidFill>
              </a:rPr>
              <a:t> стан, </a:t>
            </a:r>
            <a:r>
              <a:rPr lang="ru-RU" dirty="0" err="1" smtClean="0">
                <a:solidFill>
                  <a:srgbClr val="002060"/>
                </a:solidFill>
              </a:rPr>
              <a:t>щастить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вибратися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помешкання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непоміченим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Однак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гарячці</a:t>
            </a:r>
            <a:r>
              <a:rPr lang="ru-RU" dirty="0" smtClean="0">
                <a:solidFill>
                  <a:srgbClr val="002060"/>
                </a:solidFill>
              </a:rPr>
              <a:t>, не </a:t>
            </a:r>
            <a:r>
              <a:rPr lang="ru-RU" dirty="0" err="1" smtClean="0">
                <a:solidFill>
                  <a:srgbClr val="002060"/>
                </a:solidFill>
              </a:rPr>
              <a:t>спроможний</a:t>
            </a:r>
            <a:r>
              <a:rPr lang="ru-RU" dirty="0" smtClean="0">
                <a:solidFill>
                  <a:srgbClr val="002060"/>
                </a:solidFill>
              </a:rPr>
              <a:t> ясно </a:t>
            </a:r>
            <a:r>
              <a:rPr lang="ru-RU" dirty="0" err="1" smtClean="0">
                <a:solidFill>
                  <a:srgbClr val="002060"/>
                </a:solidFill>
              </a:rPr>
              <a:t>мислити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встиг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захопити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кілька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предметів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трішки</a:t>
            </a:r>
            <a:r>
              <a:rPr lang="ru-RU" dirty="0" smtClean="0">
                <a:solidFill>
                  <a:srgbClr val="002060"/>
                </a:solidFill>
              </a:rPr>
              <a:t> грошей, </a:t>
            </a:r>
            <a:r>
              <a:rPr lang="ru-RU" dirty="0" err="1" smtClean="0">
                <a:solidFill>
                  <a:srgbClr val="002060"/>
                </a:solidFill>
              </a:rPr>
              <a:t>залишивши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майже</a:t>
            </a:r>
            <a:r>
              <a:rPr lang="ru-RU" dirty="0" smtClean="0">
                <a:solidFill>
                  <a:srgbClr val="002060"/>
                </a:solidFill>
              </a:rPr>
              <a:t> весь </a:t>
            </a:r>
            <a:r>
              <a:rPr lang="ru-RU" dirty="0" err="1" smtClean="0">
                <a:solidFill>
                  <a:srgbClr val="002060"/>
                </a:solidFill>
              </a:rPr>
              <a:t>капітал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старої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недоторканим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204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85728"/>
            <a:ext cx="3429024" cy="59293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7752" y="0"/>
            <a:ext cx="42862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Гарячковий</a:t>
            </a:r>
            <a:r>
              <a:rPr lang="ru-RU" dirty="0" smtClean="0">
                <a:solidFill>
                  <a:srgbClr val="002060"/>
                </a:solidFill>
              </a:rPr>
              <a:t> стан </a:t>
            </a:r>
            <a:r>
              <a:rPr lang="ru-RU" dirty="0" err="1" smtClean="0">
                <a:solidFill>
                  <a:srgbClr val="002060"/>
                </a:solidFill>
              </a:rPr>
              <a:t>продовжується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вбивста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охоплює</a:t>
            </a:r>
            <a:r>
              <a:rPr lang="ru-RU" dirty="0" smtClean="0">
                <a:solidFill>
                  <a:srgbClr val="002060"/>
                </a:solidFill>
              </a:rPr>
              <a:t> страх.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ховає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украдене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каменем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відчайдушно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намагається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відчистити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одяг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будь-яких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інших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слідів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злочину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Під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кінець</a:t>
            </a:r>
            <a:r>
              <a:rPr lang="ru-RU" dirty="0" smtClean="0">
                <a:solidFill>
                  <a:srgbClr val="002060"/>
                </a:solidFill>
              </a:rPr>
              <a:t> дня, </a:t>
            </a:r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візиту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Разуміхіна</a:t>
            </a:r>
            <a:r>
              <a:rPr lang="ru-RU" dirty="0" smtClean="0">
                <a:solidFill>
                  <a:srgbClr val="002060"/>
                </a:solidFill>
              </a:rPr>
              <a:t>, лихоманка </a:t>
            </a:r>
            <a:r>
              <a:rPr lang="ru-RU" dirty="0" err="1" smtClean="0">
                <a:solidFill>
                  <a:srgbClr val="002060"/>
                </a:solidFill>
              </a:rPr>
              <a:t>звалює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ніг</a:t>
            </a:r>
            <a:r>
              <a:rPr lang="ru-RU" dirty="0" smtClean="0">
                <a:solidFill>
                  <a:srgbClr val="002060"/>
                </a:solidFill>
              </a:rPr>
              <a:t>. У </a:t>
            </a:r>
            <a:r>
              <a:rPr lang="ru-RU" dirty="0" err="1" smtClean="0">
                <a:solidFill>
                  <a:srgbClr val="002060"/>
                </a:solidFill>
              </a:rPr>
              <a:t>гарячці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чергуються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темні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світлі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періоди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діє</a:t>
            </a:r>
            <a:r>
              <a:rPr lang="ru-RU" dirty="0" smtClean="0">
                <a:solidFill>
                  <a:srgbClr val="002060"/>
                </a:solidFill>
              </a:rPr>
              <a:t> так, </a:t>
            </a:r>
            <a:r>
              <a:rPr lang="ru-RU" dirty="0" err="1" smtClean="0">
                <a:solidFill>
                  <a:srgbClr val="002060"/>
                </a:solidFill>
              </a:rPr>
              <a:t>наче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бажає</a:t>
            </a:r>
            <a:r>
              <a:rPr lang="ru-RU" dirty="0" smtClean="0">
                <a:solidFill>
                  <a:srgbClr val="002060"/>
                </a:solidFill>
              </a:rPr>
              <a:t> себе </a:t>
            </a:r>
            <a:r>
              <a:rPr lang="ru-RU" dirty="0" err="1" smtClean="0">
                <a:solidFill>
                  <a:srgbClr val="002060"/>
                </a:solidFill>
              </a:rPr>
              <a:t>видати</a:t>
            </a:r>
            <a:r>
              <a:rPr lang="ru-RU" dirty="0" smtClean="0">
                <a:solidFill>
                  <a:srgbClr val="002060"/>
                </a:solidFill>
              </a:rPr>
              <a:t>. Коли в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присутності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починається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розмова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убивство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лихварниці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реагує</a:t>
            </a:r>
            <a:r>
              <a:rPr lang="ru-RU" dirty="0" smtClean="0">
                <a:solidFill>
                  <a:srgbClr val="002060"/>
                </a:solidFill>
              </a:rPr>
              <a:t> дивно.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бродить Петербургом, </a:t>
            </a:r>
            <a:r>
              <a:rPr lang="ru-RU" dirty="0" err="1" smtClean="0">
                <a:solidFill>
                  <a:srgbClr val="002060"/>
                </a:solidFill>
              </a:rPr>
              <a:t>привертаючи</a:t>
            </a:r>
            <a:r>
              <a:rPr lang="ru-RU" dirty="0" smtClean="0">
                <a:solidFill>
                  <a:srgbClr val="002060"/>
                </a:solidFill>
              </a:rPr>
              <a:t> до себе </a:t>
            </a:r>
            <a:r>
              <a:rPr lang="ru-RU" dirty="0" err="1" smtClean="0">
                <a:solidFill>
                  <a:srgbClr val="002060"/>
                </a:solidFill>
              </a:rPr>
              <a:t>дедалі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більшу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увагу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Під</a:t>
            </a:r>
            <a:r>
              <a:rPr lang="ru-RU" dirty="0" smtClean="0">
                <a:solidFill>
                  <a:srgbClr val="002060"/>
                </a:solidFill>
              </a:rPr>
              <a:t> час </a:t>
            </a:r>
            <a:r>
              <a:rPr lang="ru-RU" dirty="0" err="1" smtClean="0">
                <a:solidFill>
                  <a:srgbClr val="002060"/>
                </a:solidFill>
              </a:rPr>
              <a:t>цих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блукань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бачить</a:t>
            </a:r>
            <a:r>
              <a:rPr lang="ru-RU" dirty="0" smtClean="0">
                <a:solidFill>
                  <a:srgbClr val="002060"/>
                </a:solidFill>
              </a:rPr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недавнього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знайомого</a:t>
            </a:r>
            <a:r>
              <a:rPr lang="ru-RU" dirty="0" smtClean="0">
                <a:solidFill>
                  <a:srgbClr val="002060"/>
                </a:solidFill>
              </a:rPr>
              <a:t> Мармеладова </a:t>
            </a:r>
            <a:r>
              <a:rPr lang="ru-RU" dirty="0" err="1" smtClean="0">
                <a:solidFill>
                  <a:srgbClr val="002060"/>
                </a:solidFill>
              </a:rPr>
              <a:t>збиває</a:t>
            </a:r>
            <a:r>
              <a:rPr lang="ru-RU" dirty="0" smtClean="0">
                <a:solidFill>
                  <a:srgbClr val="002060"/>
                </a:solidFill>
              </a:rPr>
              <a:t> карета. </a:t>
            </a:r>
            <a:r>
              <a:rPr lang="ru-RU" dirty="0" err="1" smtClean="0">
                <a:solidFill>
                  <a:srgbClr val="002060"/>
                </a:solidFill>
              </a:rPr>
              <a:t>Родіон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кидається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допомогу</a:t>
            </a:r>
            <a:r>
              <a:rPr lang="ru-RU" dirty="0" smtClean="0">
                <a:solidFill>
                  <a:srgbClr val="002060"/>
                </a:solidFill>
              </a:rPr>
              <a:t>, а </a:t>
            </a:r>
            <a:r>
              <a:rPr lang="ru-RU" dirty="0" err="1" smtClean="0">
                <a:solidFill>
                  <a:srgbClr val="002060"/>
                </a:solidFill>
              </a:rPr>
              <a:t>потім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віддає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решту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своїх</a:t>
            </a:r>
            <a:r>
              <a:rPr lang="ru-RU" dirty="0" smtClean="0">
                <a:solidFill>
                  <a:srgbClr val="002060"/>
                </a:solidFill>
              </a:rPr>
              <a:t> грошей </a:t>
            </a:r>
            <a:r>
              <a:rPr lang="ru-RU" dirty="0" err="1" smtClean="0">
                <a:solidFill>
                  <a:srgbClr val="002060"/>
                </a:solidFill>
              </a:rPr>
              <a:t>родині</a:t>
            </a:r>
            <a:r>
              <a:rPr lang="ru-RU" dirty="0" smtClean="0">
                <a:solidFill>
                  <a:srgbClr val="002060"/>
                </a:solidFill>
              </a:rPr>
              <a:t>. Так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знайомиться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донькою</a:t>
            </a:r>
            <a:r>
              <a:rPr lang="ru-RU" dirty="0" smtClean="0">
                <a:solidFill>
                  <a:srgbClr val="002060"/>
                </a:solidFill>
              </a:rPr>
              <a:t> Мармеладова Сонею, яка </a:t>
            </a:r>
            <a:r>
              <a:rPr lang="ru-RU" dirty="0" err="1" smtClean="0">
                <a:solidFill>
                  <a:srgbClr val="002060"/>
                </a:solidFill>
              </a:rPr>
              <a:t>заради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сім'ї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змушена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була</a:t>
            </a:r>
            <a:r>
              <a:rPr lang="ru-RU" dirty="0" smtClean="0">
                <a:solidFill>
                  <a:srgbClr val="002060"/>
                </a:solidFill>
              </a:rPr>
              <a:t> стати </a:t>
            </a:r>
            <a:r>
              <a:rPr lang="ru-RU" dirty="0" err="1" smtClean="0">
                <a:solidFill>
                  <a:srgbClr val="002060"/>
                </a:solidFill>
              </a:rPr>
              <a:t>повією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1353949344_12e31ebec8ac423659013a3fa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714356"/>
            <a:ext cx="4049838" cy="5338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Прибувають</a:t>
            </a:r>
            <a:r>
              <a:rPr lang="ru-RU" dirty="0" smtClean="0">
                <a:solidFill>
                  <a:srgbClr val="002060"/>
                </a:solidFill>
              </a:rPr>
              <a:t> мама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Пульхерія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Олександрівна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сестра, </a:t>
            </a:r>
            <a:r>
              <a:rPr lang="ru-RU" dirty="0" err="1" smtClean="0">
                <a:solidFill>
                  <a:srgbClr val="002060"/>
                </a:solidFill>
              </a:rPr>
              <a:t>Авдотья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Романівна</a:t>
            </a:r>
            <a:r>
              <a:rPr lang="ru-RU" dirty="0" smtClean="0">
                <a:solidFill>
                  <a:srgbClr val="002060"/>
                </a:solidFill>
              </a:rPr>
              <a:t>, вона ж Дуня. </a:t>
            </a:r>
            <a:r>
              <a:rPr lang="ru-RU" dirty="0" err="1" smtClean="0">
                <a:solidFill>
                  <a:srgbClr val="002060"/>
                </a:solidFill>
              </a:rPr>
              <a:t>Досі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працювала</a:t>
            </a:r>
            <a:r>
              <a:rPr lang="ru-RU" dirty="0" smtClean="0">
                <a:solidFill>
                  <a:srgbClr val="002060"/>
                </a:solidFill>
              </a:rPr>
              <a:t> гувернанткою в </a:t>
            </a:r>
            <a:r>
              <a:rPr lang="ru-RU" dirty="0" err="1" smtClean="0">
                <a:solidFill>
                  <a:srgbClr val="002060"/>
                </a:solidFill>
              </a:rPr>
              <a:t>сім'ї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Свидригайлових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але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Аркадій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Іванович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змусив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покинути</a:t>
            </a:r>
            <a:r>
              <a:rPr lang="ru-RU" dirty="0" smtClean="0">
                <a:solidFill>
                  <a:srgbClr val="002060"/>
                </a:solidFill>
              </a:rPr>
              <a:t> роботу.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спокусився</a:t>
            </a:r>
            <a:r>
              <a:rPr lang="ru-RU" dirty="0" smtClean="0">
                <a:solidFill>
                  <a:srgbClr val="002060"/>
                </a:solidFill>
              </a:rPr>
              <a:t> на красу </a:t>
            </a:r>
            <a:r>
              <a:rPr lang="ru-RU" dirty="0" err="1" smtClean="0">
                <a:solidFill>
                  <a:srgbClr val="002060"/>
                </a:solidFill>
              </a:rPr>
              <a:t>Дуні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тож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запропонував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розкішне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якщо</a:t>
            </a:r>
            <a:r>
              <a:rPr lang="ru-RU" dirty="0" smtClean="0">
                <a:solidFill>
                  <a:srgbClr val="002060"/>
                </a:solidFill>
              </a:rPr>
              <a:t> вона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ним </a:t>
            </a:r>
            <a:r>
              <a:rPr lang="ru-RU" dirty="0" err="1" smtClean="0">
                <a:solidFill>
                  <a:srgbClr val="002060"/>
                </a:solidFill>
              </a:rPr>
              <a:t>утече</a:t>
            </a:r>
            <a:r>
              <a:rPr lang="ru-RU" dirty="0" smtClean="0">
                <a:solidFill>
                  <a:srgbClr val="002060"/>
                </a:solidFill>
              </a:rPr>
              <a:t>. Тому </a:t>
            </a:r>
            <a:r>
              <a:rPr lang="ru-RU" dirty="0" err="1" smtClean="0">
                <a:solidFill>
                  <a:srgbClr val="002060"/>
                </a:solidFill>
              </a:rPr>
              <a:t>Авдотьї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довелося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посади, </a:t>
            </a:r>
            <a:r>
              <a:rPr lang="ru-RU" dirty="0" err="1" smtClean="0">
                <a:solidFill>
                  <a:srgbClr val="002060"/>
                </a:solidFill>
              </a:rPr>
              <a:t>залишивши</a:t>
            </a:r>
            <a:r>
              <a:rPr lang="ru-RU" dirty="0" smtClean="0">
                <a:solidFill>
                  <a:srgbClr val="002060"/>
                </a:solidFill>
              </a:rPr>
              <a:t> свою родину без грошей. </a:t>
            </a:r>
            <a:r>
              <a:rPr lang="ru-RU" dirty="0" err="1" smtClean="0">
                <a:solidFill>
                  <a:srgbClr val="002060"/>
                </a:solidFill>
              </a:rPr>
              <a:t>Потім</a:t>
            </a:r>
            <a:r>
              <a:rPr lang="ru-RU" dirty="0" smtClean="0">
                <a:solidFill>
                  <a:srgbClr val="002060"/>
                </a:solidFill>
              </a:rPr>
              <a:t> вона </a:t>
            </a:r>
            <a:r>
              <a:rPr lang="ru-RU" dirty="0" err="1" smtClean="0">
                <a:solidFill>
                  <a:srgbClr val="002060"/>
                </a:solidFill>
              </a:rPr>
              <a:t>зустріла</a:t>
            </a:r>
            <a:r>
              <a:rPr lang="ru-RU" dirty="0" smtClean="0">
                <a:solidFill>
                  <a:srgbClr val="002060"/>
                </a:solidFill>
              </a:rPr>
              <a:t> Петра Петровича Лужина, </a:t>
            </a:r>
            <a:r>
              <a:rPr lang="ru-RU" dirty="0" err="1" smtClean="0">
                <a:solidFill>
                  <a:srgbClr val="002060"/>
                </a:solidFill>
              </a:rPr>
              <a:t>людину</a:t>
            </a:r>
            <a:r>
              <a:rPr lang="ru-RU" dirty="0" smtClean="0">
                <a:solidFill>
                  <a:srgbClr val="002060"/>
                </a:solidFill>
              </a:rPr>
              <a:t> скромного рангу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скромних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статків</a:t>
            </a:r>
            <a:r>
              <a:rPr lang="ru-RU" dirty="0" smtClean="0">
                <a:solidFill>
                  <a:srgbClr val="002060"/>
                </a:solidFill>
              </a:rPr>
              <a:t>. Лужин </a:t>
            </a:r>
            <a:r>
              <a:rPr lang="ru-RU" dirty="0" err="1" smtClean="0">
                <a:solidFill>
                  <a:srgbClr val="002060"/>
                </a:solidFill>
              </a:rPr>
              <a:t>зробив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дівчині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пропозицію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одружитися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ним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таким чином </a:t>
            </a:r>
            <a:r>
              <a:rPr lang="ru-RU" dirty="0" err="1" smtClean="0">
                <a:solidFill>
                  <a:srgbClr val="002060"/>
                </a:solidFill>
              </a:rPr>
              <a:t>врятувати</a:t>
            </a:r>
            <a:r>
              <a:rPr lang="ru-RU" dirty="0" smtClean="0">
                <a:solidFill>
                  <a:srgbClr val="002060"/>
                </a:solidFill>
              </a:rPr>
              <a:t> маму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себе </a:t>
            </a:r>
            <a:r>
              <a:rPr lang="ru-RU" dirty="0" err="1" smtClean="0">
                <a:solidFill>
                  <a:srgbClr val="002060"/>
                </a:solidFill>
              </a:rPr>
              <a:t>зі</a:t>
            </a:r>
            <a:r>
              <a:rPr lang="ru-RU" dirty="0" smtClean="0">
                <a:solidFill>
                  <a:srgbClr val="002060"/>
                </a:solidFill>
              </a:rPr>
              <a:t> скрути,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зробити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треба </a:t>
            </a:r>
            <a:r>
              <a:rPr lang="ru-RU" dirty="0" err="1" smtClean="0">
                <a:solidFill>
                  <a:srgbClr val="002060"/>
                </a:solidFill>
              </a:rPr>
              <a:t>швидко</a:t>
            </a:r>
            <a:r>
              <a:rPr lang="ru-RU" dirty="0" smtClean="0">
                <a:solidFill>
                  <a:srgbClr val="002060"/>
                </a:solidFill>
              </a:rPr>
              <a:t>, не </a:t>
            </a:r>
            <a:r>
              <a:rPr lang="ru-RU" dirty="0" err="1" smtClean="0">
                <a:solidFill>
                  <a:srgbClr val="002060"/>
                </a:solidFill>
              </a:rPr>
              <a:t>задаючи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запитань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Саме</a:t>
            </a:r>
            <a:r>
              <a:rPr lang="ru-RU" dirty="0" smtClean="0">
                <a:solidFill>
                  <a:srgbClr val="002060"/>
                </a:solidFill>
              </a:rPr>
              <a:t> через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мама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донька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приїхали</a:t>
            </a:r>
            <a:r>
              <a:rPr lang="ru-RU" dirty="0" smtClean="0">
                <a:solidFill>
                  <a:srgbClr val="002060"/>
                </a:solidFill>
              </a:rPr>
              <a:t> у Петербург — </a:t>
            </a:r>
            <a:r>
              <a:rPr lang="ru-RU" dirty="0" err="1" smtClean="0">
                <a:solidFill>
                  <a:srgbClr val="002060"/>
                </a:solidFill>
              </a:rPr>
              <a:t>зустрітися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Лужиним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отримати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згоду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цей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шлюб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Родіона</a:t>
            </a:r>
            <a:r>
              <a:rPr lang="ru-RU" dirty="0" smtClean="0">
                <a:solidFill>
                  <a:srgbClr val="002060"/>
                </a:solidFill>
              </a:rPr>
              <a:t>. Лужин </a:t>
            </a:r>
            <a:r>
              <a:rPr lang="ru-RU" dirty="0" err="1" smtClean="0">
                <a:solidFill>
                  <a:srgbClr val="002060"/>
                </a:solidFill>
              </a:rPr>
              <a:t>відвідує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тоді</a:t>
            </a:r>
            <a:r>
              <a:rPr lang="ru-RU" dirty="0" smtClean="0">
                <a:solidFill>
                  <a:srgbClr val="002060"/>
                </a:solidFill>
              </a:rPr>
              <a:t>, коли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лежав у </a:t>
            </a:r>
            <a:r>
              <a:rPr lang="ru-RU" dirty="0" err="1" smtClean="0">
                <a:solidFill>
                  <a:srgbClr val="002060"/>
                </a:solidFill>
              </a:rPr>
              <a:t>гарячці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самозакоханий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дурень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Родіон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чути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хоче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щоб</a:t>
            </a:r>
            <a:r>
              <a:rPr lang="ru-RU" dirty="0" smtClean="0">
                <a:solidFill>
                  <a:srgbClr val="002060"/>
                </a:solidFill>
              </a:rPr>
              <a:t> сестра </a:t>
            </a:r>
            <a:r>
              <a:rPr lang="ru-RU" dirty="0" err="1" smtClean="0">
                <a:solidFill>
                  <a:srgbClr val="002060"/>
                </a:solidFill>
              </a:rPr>
              <a:t>пожертвувала</a:t>
            </a:r>
            <a:r>
              <a:rPr lang="ru-RU" dirty="0" smtClean="0">
                <a:solidFill>
                  <a:srgbClr val="002060"/>
                </a:solidFill>
              </a:rPr>
              <a:t> собою </a:t>
            </a:r>
            <a:r>
              <a:rPr lang="ru-RU" dirty="0" err="1" smtClean="0">
                <a:solidFill>
                  <a:srgbClr val="002060"/>
                </a:solidFill>
              </a:rPr>
              <a:t>заради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родини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1367400540_78176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42852"/>
            <a:ext cx="4165600" cy="635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0"/>
            <a:ext cx="4000528" cy="6576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286380" y="0"/>
            <a:ext cx="38576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Далі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романі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з'являється</a:t>
            </a:r>
            <a:r>
              <a:rPr lang="ru-RU" dirty="0" smtClean="0">
                <a:solidFill>
                  <a:srgbClr val="002060"/>
                </a:solidFill>
              </a:rPr>
              <a:t> детектив, </a:t>
            </a:r>
            <a:r>
              <a:rPr lang="ru-RU" dirty="0" err="1" smtClean="0">
                <a:solidFill>
                  <a:srgbClr val="002060"/>
                </a:solidFill>
              </a:rPr>
              <a:t>Порфирій</a:t>
            </a:r>
            <a:r>
              <a:rPr lang="ru-RU" dirty="0" smtClean="0">
                <a:solidFill>
                  <a:srgbClr val="002060"/>
                </a:solidFill>
              </a:rPr>
              <a:t> Петрович,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виходячи</a:t>
            </a:r>
            <a:r>
              <a:rPr lang="ru-RU" dirty="0" smtClean="0">
                <a:solidFill>
                  <a:srgbClr val="002060"/>
                </a:solidFill>
              </a:rPr>
              <a:t> чисто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психологічних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міркувань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починає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підозрювати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убивстві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Водночас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Сонею </a:t>
            </a:r>
            <a:r>
              <a:rPr lang="ru-RU" dirty="0" err="1" smtClean="0">
                <a:solidFill>
                  <a:srgbClr val="002060"/>
                </a:solidFill>
              </a:rPr>
              <a:t>Мармеладовою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зав'язуються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стосунки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Хоча</a:t>
            </a:r>
            <a:r>
              <a:rPr lang="ru-RU" dirty="0" smtClean="0">
                <a:solidFill>
                  <a:srgbClr val="002060"/>
                </a:solidFill>
              </a:rPr>
              <a:t> Соня </a:t>
            </a:r>
            <a:r>
              <a:rPr lang="ru-RU" dirty="0" err="1" smtClean="0">
                <a:solidFill>
                  <a:srgbClr val="002060"/>
                </a:solidFill>
              </a:rPr>
              <a:t>повія</a:t>
            </a:r>
            <a:r>
              <a:rPr lang="ru-RU" dirty="0" smtClean="0">
                <a:solidFill>
                  <a:srgbClr val="002060"/>
                </a:solidFill>
              </a:rPr>
              <a:t>, вона </a:t>
            </a:r>
            <a:r>
              <a:rPr lang="ru-RU" dirty="0" err="1" smtClean="0">
                <a:solidFill>
                  <a:srgbClr val="002060"/>
                </a:solidFill>
              </a:rPr>
              <a:t>сповнена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християнських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чеснот</a:t>
            </a:r>
            <a:r>
              <a:rPr lang="ru-RU" dirty="0" smtClean="0">
                <a:solidFill>
                  <a:srgbClr val="002060"/>
                </a:solidFill>
              </a:rPr>
              <a:t>, а на шлях </a:t>
            </a:r>
            <a:r>
              <a:rPr lang="ru-RU" dirty="0" err="1" smtClean="0">
                <a:solidFill>
                  <a:srgbClr val="002060"/>
                </a:solidFill>
              </a:rPr>
              <a:t>проституції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штовхнули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родинні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злидні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допомогою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товариша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Разумихіна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вдається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запобігти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шлюбові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ницим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Лужиним</a:t>
            </a:r>
            <a:r>
              <a:rPr lang="ru-RU" dirty="0" smtClean="0">
                <a:solidFill>
                  <a:srgbClr val="002060"/>
                </a:solidFill>
              </a:rPr>
              <a:t>. Тут </a:t>
            </a:r>
            <a:r>
              <a:rPr lang="ru-RU" dirty="0" err="1" smtClean="0">
                <a:solidFill>
                  <a:srgbClr val="002060"/>
                </a:solidFill>
              </a:rPr>
              <a:t>з'являється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 —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приїхав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провінціі</a:t>
            </a:r>
            <a:r>
              <a:rPr lang="ru-RU" dirty="0" smtClean="0">
                <a:solidFill>
                  <a:srgbClr val="002060"/>
                </a:solidFill>
              </a:rPr>
              <a:t> у Петербург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метою </a:t>
            </a:r>
            <a:r>
              <a:rPr lang="ru-RU" dirty="0" err="1" smtClean="0">
                <a:solidFill>
                  <a:srgbClr val="002060"/>
                </a:solidFill>
              </a:rPr>
              <a:t>знайти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Авдотью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розповідає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дружина мертва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хоче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Авдотьї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велику</a:t>
            </a:r>
            <a:r>
              <a:rPr lang="ru-RU" dirty="0" smtClean="0">
                <a:solidFill>
                  <a:srgbClr val="002060"/>
                </a:solidFill>
              </a:rPr>
              <a:t> суму грошей, не </a:t>
            </a:r>
            <a:r>
              <a:rPr lang="ru-RU" dirty="0" err="1" smtClean="0">
                <a:solidFill>
                  <a:srgbClr val="002060"/>
                </a:solidFill>
              </a:rPr>
              <a:t>вимагаючи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нічого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обмін</a:t>
            </a:r>
            <a:r>
              <a:rPr lang="ru-RU" dirty="0" smtClean="0">
                <a:solidFill>
                  <a:srgbClr val="002060"/>
                </a:solidFill>
              </a:rPr>
              <a:t>. Але вона твердо </a:t>
            </a:r>
            <a:r>
              <a:rPr lang="ru-RU" dirty="0" err="1" smtClean="0">
                <a:solidFill>
                  <a:srgbClr val="002060"/>
                </a:solidFill>
              </a:rPr>
              <a:t>відмовляється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підозрюючи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підступ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5004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Порфирій</a:t>
            </a:r>
            <a:r>
              <a:rPr lang="ru-RU" dirty="0" smtClean="0">
                <a:solidFill>
                  <a:srgbClr val="002060"/>
                </a:solidFill>
              </a:rPr>
              <a:t> Петрович </a:t>
            </a:r>
            <a:r>
              <a:rPr lang="ru-RU" dirty="0" err="1" smtClean="0">
                <a:solidFill>
                  <a:srgbClr val="002060"/>
                </a:solidFill>
              </a:rPr>
              <a:t>продовжує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відвідувати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незабаром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починає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розуміти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мотиви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злочину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впевненість</a:t>
            </a:r>
            <a:r>
              <a:rPr lang="ru-RU" dirty="0" smtClean="0">
                <a:solidFill>
                  <a:srgbClr val="002060"/>
                </a:solidFill>
              </a:rPr>
              <a:t> у тому,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знайшов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убивцю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зростає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але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речових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доказів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нього</a:t>
            </a:r>
            <a:r>
              <a:rPr lang="ru-RU" dirty="0" smtClean="0">
                <a:solidFill>
                  <a:srgbClr val="002060"/>
                </a:solidFill>
              </a:rPr>
              <a:t> нема.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збентежений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хоча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доказів</a:t>
            </a:r>
            <a:r>
              <a:rPr lang="ru-RU" dirty="0" smtClean="0">
                <a:solidFill>
                  <a:srgbClr val="002060"/>
                </a:solidFill>
              </a:rPr>
              <a:t> нема,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засудити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зможуть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межі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признання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Врешті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шукає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підтримки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Соні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зізнається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злочині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їй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Випадково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сусідній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Сониною </a:t>
            </a:r>
            <a:r>
              <a:rPr lang="ru-RU" dirty="0" err="1" smtClean="0">
                <a:solidFill>
                  <a:srgbClr val="002060"/>
                </a:solidFill>
              </a:rPr>
              <a:t>кімнаті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поселився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Свидригайлов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зізнання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Зустрівшись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Раскольніковим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говорить,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може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використати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підслухану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Родіона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але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водночас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розповідає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сам винен у </a:t>
            </a:r>
            <a:r>
              <a:rPr lang="ru-RU" dirty="0" err="1" smtClean="0">
                <a:solidFill>
                  <a:srgbClr val="002060"/>
                </a:solidFill>
              </a:rPr>
              <a:t>злочині</a:t>
            </a:r>
            <a:r>
              <a:rPr lang="ru-RU" dirty="0" smtClean="0">
                <a:solidFill>
                  <a:srgbClr val="002060"/>
                </a:solidFill>
              </a:rPr>
              <a:t> —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нещодавно</a:t>
            </a:r>
            <a:r>
              <a:rPr lang="ru-RU" dirty="0" smtClean="0">
                <a:solidFill>
                  <a:srgbClr val="002060"/>
                </a:solidFill>
              </a:rPr>
              <a:t> вбив свою дружину.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T16pn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500042"/>
            <a:ext cx="3228527" cy="5786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</TotalTime>
  <Words>885</Words>
  <PresentationFormat>Экран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Злочин і кара</vt:lpstr>
      <vt:lpstr>Загальні відомості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Критика твору </vt:lpstr>
      <vt:lpstr>Слайд 12</vt:lpstr>
      <vt:lpstr>Герої роману </vt:lpstr>
      <vt:lpstr>Слайд 14</vt:lpstr>
      <vt:lpstr>Екранізація Роману </vt:lpstr>
      <vt:lpstr>Переклади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Злочин і кара</dc:title>
  <dc:creator>Настюха</dc:creator>
  <cp:lastModifiedBy>Настюха</cp:lastModifiedBy>
  <cp:revision>9</cp:revision>
  <dcterms:created xsi:type="dcterms:W3CDTF">2013-11-26T18:38:40Z</dcterms:created>
  <dcterms:modified xsi:type="dcterms:W3CDTF">2006-01-19T03:45:16Z</dcterms:modified>
</cp:coreProperties>
</file>