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1"/>
  </p:notesMasterIdLst>
  <p:sldIdLst>
    <p:sldId id="256" r:id="rId3"/>
    <p:sldId id="257" r:id="rId4"/>
    <p:sldId id="259" r:id="rId5"/>
    <p:sldId id="264" r:id="rId6"/>
    <p:sldId id="267" r:id="rId7"/>
    <p:sldId id="268" r:id="rId8"/>
    <p:sldId id="25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100" d="100"/>
          <a:sy n="100" d="100"/>
        </p:scale>
        <p:origin x="7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Методика проведения и этапы</a:t>
            </a:r>
            <a:r>
              <a:rPr lang="ru-RU" baseline="0" dirty="0" smtClean="0"/>
              <a:t> или слайд лекции с аудиовизуальным сопровождением.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Введение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baseline="0" dirty="0" smtClean="0"/>
              <a:t>используемых терминов.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 по курсу,</a:t>
            </a:r>
            <a:r>
              <a:rPr lang="ru-RU" baseline="0" dirty="0" smtClean="0"/>
              <a:t> лекции и др.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16.09.2013 22:21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16.09.2013 22:21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16.09.2013 22:21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16.09.2013 22:21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16.09.2013 22:21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16.09.2013 22:21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14282" y="5214950"/>
            <a:ext cx="9286940" cy="14478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Геріх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ібсен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Ляльковий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«лялька»?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4" name="Picture 6" descr="http://ukrtvoru.info/wp-content/uploads/2011/11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8143932" cy="472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0"/>
            <a:ext cx="8929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latin typeface="Century" pitchFamily="18" charset="0"/>
              </a:rPr>
              <a:t>Драма «Ляльковий дім» мала ще й іншу назву – </a:t>
            </a:r>
            <a:r>
              <a:rPr lang="uk-UA" b="1" i="1" dirty="0" smtClean="0">
                <a:latin typeface="Century" pitchFamily="18" charset="0"/>
              </a:rPr>
              <a:t>«Нора». </a:t>
            </a:r>
            <a:r>
              <a:rPr lang="uk-UA" dirty="0" smtClean="0">
                <a:latin typeface="Century" pitchFamily="18" charset="0"/>
              </a:rPr>
              <a:t>Отже, у центрі уваги драматурга – Нора, дружина адвоката </a:t>
            </a:r>
            <a:r>
              <a:rPr lang="uk-UA" dirty="0" err="1" smtClean="0">
                <a:latin typeface="Century" pitchFamily="18" charset="0"/>
              </a:rPr>
              <a:t>Хельмера</a:t>
            </a:r>
            <a:r>
              <a:rPr lang="uk-UA" dirty="0" smtClean="0">
                <a:latin typeface="Century" pitchFamily="18" charset="0"/>
              </a:rPr>
              <a:t>. Оскільки це </a:t>
            </a:r>
            <a:r>
              <a:rPr lang="uk-UA" b="1" i="1" dirty="0" smtClean="0">
                <a:latin typeface="Century" pitchFamily="18" charset="0"/>
              </a:rPr>
              <a:t>«п’єса про людську душу»</a:t>
            </a:r>
            <a:r>
              <a:rPr lang="uk-UA" dirty="0" smtClean="0">
                <a:latin typeface="Century" pitchFamily="18" charset="0"/>
              </a:rPr>
              <a:t>, то можна говорити про її прояви – зовнішні та приховані, внутрішні. 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0482" name="Picture 2" descr="http://artru.info/il/img.php?img=25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7011079" cy="4907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52" y="714356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Проблема Нори</a:t>
            </a:r>
            <a:endParaRPr lang="ru-RU" sz="4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1928802"/>
            <a:ext cx="550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Century" pitchFamily="18" charset="0"/>
              </a:rPr>
              <a:t>Проблема Нори – це проблема будь -  якої людини взагалі. На питання чи може бути релігія моральною підтримкою в житті, чи закони справедливі,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чи слід жити фальшивими цінностями?</a:t>
            </a:r>
            <a:r>
              <a:rPr lang="uk-UA" sz="2000" dirty="0" smtClean="0">
                <a:latin typeface="Century" pitchFamily="18" charset="0"/>
              </a:rPr>
              <a:t> – немає готових відповідей!!! </a:t>
            </a:r>
            <a:endParaRPr lang="ru-RU" sz="2000" dirty="0">
              <a:latin typeface="Century" pitchFamily="18" charset="0"/>
            </a:endParaRPr>
          </a:p>
        </p:txBody>
      </p:sp>
      <p:pic>
        <p:nvPicPr>
          <p:cNvPr id="10242" name="Picture 2" descr="http://school.xvatit.com/images/9/99/T60kd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3571860" cy="2375288"/>
          </a:xfrm>
          <a:prstGeom prst="rect">
            <a:avLst/>
          </a:prstGeom>
          <a:noFill/>
        </p:spPr>
      </p:pic>
      <p:pic>
        <p:nvPicPr>
          <p:cNvPr id="10244" name="Picture 4" descr="http://tuz.kiev.ua/content/photos.html/rc_thumb_640_410_1975bdeb1a1b719fec5061a461a538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86256"/>
            <a:ext cx="3683413" cy="2359687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b/bd/Bel-Ami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3134640" cy="39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1928802"/>
          <a:ext cx="9143999" cy="45408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33302"/>
                <a:gridCol w="1620394"/>
                <a:gridCol w="3490303"/>
              </a:tblGrid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Зовнішні, відкриті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Прояви 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Внутрішні, таємні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Молода, енергійна, весела, безтурботна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зовнішньому вигляді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entury" pitchFamily="18" charset="0"/>
                        </a:rPr>
                        <a:t>Серйозна, відповідальна, економна, змучена серйозними проблемами (зокрема боргу)</a:t>
                      </a:r>
                      <a:endParaRPr lang="ru-RU" sz="140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Думає про задоволення, про те, як розважити свого чоловіка, довести йому своє кохання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поведінці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entury" pitchFamily="18" charset="0"/>
                        </a:rPr>
                        <a:t>Думає про те, як зберегти таємницю, багато працює, щоб покрити витрату грошей на погашення боргу</a:t>
                      </a:r>
                      <a:endParaRPr lang="ru-RU" sz="140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Дбає про своє «родинне гніздечко», грається з дітьми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вчинках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Підробляє вексель, щоб урятувати чоловіка; розповідає подрузі, бо не відчуває підтримки чоловіка, дуже самотня; рішуче пориває з чоловіком, зрозумівши, що вона для нього лише «лялька»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entury" pitchFamily="18" charset="0"/>
                        </a:rPr>
                        <a:t>Любить, догоджає, інколи через силу</a:t>
                      </a:r>
                      <a:endParaRPr lang="ru-RU" sz="140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ставленні до чоловіка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Очікує на «диво»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entury" pitchFamily="18" charset="0"/>
                        </a:rPr>
                        <a:t>Любить над усе, дбає про їхнє виховання, розвиток</a:t>
                      </a:r>
                      <a:endParaRPr lang="ru-RU" sz="140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ставленні до дітей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Боїться, що її «злочин» вплине на них, уважає себе негідною їх виховувати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Century" pitchFamily="18" charset="0"/>
                        </a:rPr>
                        <a:t>Дружелюбна, добра, співчутлива</a:t>
                      </a:r>
                      <a:endParaRPr lang="ru-RU" sz="140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" pitchFamily="18" charset="0"/>
                        </a:rPr>
                        <a:t>У ставленні до інших</a:t>
                      </a:r>
                      <a:endParaRPr lang="ru-RU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Century" pitchFamily="18" charset="0"/>
                        </a:rPr>
                        <a:t>Доброзичлива, готова допомогти</a:t>
                      </a:r>
                      <a:endParaRPr lang="ru-RU" sz="1400" dirty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</a:txBody>
                  <a:tcPr marL="47329" marR="47329" marT="0" marB="0"/>
                </a:tc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0"/>
            <a:ext cx="785818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" pitchFamily="18" charset="0"/>
                <a:ea typeface="Calibri" pitchFamily="34" charset="0"/>
                <a:cs typeface="Times New Roman" pitchFamily="18" charset="0"/>
              </a:rPr>
              <a:t>Зовнішні та внутрішні прояви душі Нори</a:t>
            </a:r>
            <a:endParaRPr kumimoji="0" lang="ru-RU" sz="4000" b="1" i="1" u="none" strike="noStrike" spc="300" normalizeH="0" baseline="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0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" pitchFamily="18" charset="0"/>
              </a:rPr>
              <a:t>Метаморфоза Нори</a:t>
            </a:r>
            <a:endParaRPr lang="ru-RU" sz="48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entury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14348" y="1357298"/>
            <a:ext cx="792958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71472" y="1214422"/>
            <a:ext cx="285752" cy="21431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92867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Початок твору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2714620"/>
            <a:ext cx="4429156" cy="2962513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Колишня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пустотлива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дівчина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стає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матір'ю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трьох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дітей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але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довго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позбавлена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самостійності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дорослості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: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радіє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іграшкам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розвагам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будує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під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керівництвом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чоловіка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своє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гніздечко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мало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замислюючись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над законами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буття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суспільства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Зізнається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ж вона,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мало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розуміє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Біблію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мало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навчалася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моральних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законів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її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влаштовує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роль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іграшки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«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білочки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», «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жайворонка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»,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напівдружини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напівдитини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за яку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чоловік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вирішує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все на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світі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навіть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фасон карнавального костюму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танок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</a:t>
            </a:r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92867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Розкриття таємниці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28860" y="2000240"/>
            <a:ext cx="4572000" cy="4392692"/>
          </a:xfrm>
          <a:prstGeom prst="roundRect">
            <a:avLst/>
          </a:prstGeo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Але коли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важко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захворів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чоловік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самому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існуванню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сім'ї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та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подружньому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щастю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загрожувала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небезпека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чоловік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заради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свого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реноме, просто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відійшов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вирішення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важливої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проблеми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— де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взяти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грошей, Нора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бере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відповідальність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за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сім'ю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на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свої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тендітні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плечі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Саме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вона 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скрутну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годину в короткий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термін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виявляє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себе як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ділова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жінка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більше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того —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тримає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борг 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таємниці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щоб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зберегти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спокій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у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домі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І все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це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в той короткий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термін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коли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хворіє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чоловік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вмирає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в далекому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місті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батько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народжується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третя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дитина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... Вона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блискуче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впорується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фінансовим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боком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справи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: 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визначений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термін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сплачує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борг,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обмежуючи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себе в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усьому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знову-таки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зберігаючи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спокій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сім'ї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Нора,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мовби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граючись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усуне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всі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перешкоди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тому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що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сім'я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в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її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розумінні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—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це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невразлива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фортеця</a:t>
            </a:r>
            <a:r>
              <a:rPr lang="ru-RU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 </a:t>
            </a:r>
            <a:endParaRPr lang="ru-RU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0794" y="78579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Усвідомлення себе і свого існування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90" y="2285992"/>
            <a:ext cx="4572000" cy="4154329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400" b="1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І РАПТОМ — З ОЧЕЙ ЗЛІТАЮТЬ СЯЮЧІ ОБОЛОНКИ: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Хельмер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байдуже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сприймає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звістку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про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смертельну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хворобу друга,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злякавшись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шантажу, в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усьому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звинувачує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Нору,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погрожуючи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відібрати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дітей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Відчувши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загрозу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вигнання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самотності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глибину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зради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жінка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відчула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й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власну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силу — вона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зможе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вистояти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зможе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почати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життя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спочатку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Гідно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відмовившись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допомоги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й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підтримки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Хельмера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залишивши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дітей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у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домі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батька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під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наглядом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її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старої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няні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Нора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від'їжджає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у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місто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її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дитинства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Це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— не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зрада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дітей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як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може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здатися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на перший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погляд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це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— реальна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турбота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про них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дорослої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людини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що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живе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вже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не в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ляльковому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домі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, а в реальному </a:t>
            </a:r>
            <a:r>
              <a:rPr lang="ru-RU" sz="1400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житті</a:t>
            </a:r>
            <a:r>
              <a:rPr lang="ru-RU" sz="14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" pitchFamily="18" charset="0"/>
              </a:rPr>
              <a:t>.</a:t>
            </a:r>
            <a:endParaRPr lang="ru-RU" sz="1400" dirty="0" smtClean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entury" pitchFamily="18" charset="0"/>
            </a:endParaRPr>
          </a:p>
          <a:p>
            <a:endParaRPr lang="ru-RU" sz="14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4217 0.00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7 0.00416 L 0.6717 0.004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1" grpId="0" animBg="1"/>
      <p:bldP spid="12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fb.ru/misc/i/gallery/12110/5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779167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14876" y="142852"/>
            <a:ext cx="4429124" cy="617791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bliqueTopLef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/>
              <a:t>   </a:t>
            </a:r>
            <a:r>
              <a:rPr lang="ru-RU" sz="1600" dirty="0" smtClean="0">
                <a:latin typeface="Century" pitchFamily="18" charset="0"/>
              </a:rPr>
              <a:t>Нора </a:t>
            </a:r>
            <a:r>
              <a:rPr lang="ru-RU" sz="1600" dirty="0" err="1" smtClean="0">
                <a:latin typeface="Century" pitchFamily="18" charset="0"/>
              </a:rPr>
              <a:t>усвідомлює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що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завжди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була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іграшкою</a:t>
            </a:r>
            <a:r>
              <a:rPr lang="ru-RU" sz="1600" dirty="0" smtClean="0">
                <a:latin typeface="Century" pitchFamily="18" charset="0"/>
              </a:rPr>
              <a:t> у чужих руках. Але бути веселою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розважати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когось</a:t>
            </a:r>
            <a:r>
              <a:rPr lang="ru-RU" sz="1600" dirty="0" smtClean="0">
                <a:latin typeface="Century" pitchFamily="18" charset="0"/>
              </a:rPr>
              <a:t> —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це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не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означає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бути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щасливою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 </a:t>
            </a:r>
            <a:r>
              <a:rPr lang="ru-RU" sz="1600" dirty="0" err="1" smtClean="0">
                <a:latin typeface="Century" pitchFamily="18" charset="0"/>
              </a:rPr>
              <a:t>Щоб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виховати</a:t>
            </a:r>
            <a:r>
              <a:rPr lang="ru-RU" sz="1600" dirty="0" smtClean="0">
                <a:latin typeface="Century" pitchFamily="18" charset="0"/>
              </a:rPr>
              <a:t> в </a:t>
            </a:r>
            <a:r>
              <a:rPr lang="ru-RU" sz="1600" dirty="0" err="1" smtClean="0">
                <a:latin typeface="Century" pitchFamily="18" charset="0"/>
              </a:rPr>
              <a:t>собі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дійсно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вільну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людину</a:t>
            </a:r>
            <a:r>
              <a:rPr lang="ru-RU" sz="1600" dirty="0" smtClean="0">
                <a:latin typeface="Century" pitchFamily="18" charset="0"/>
              </a:rPr>
              <a:t>, яка </a:t>
            </a:r>
            <a:r>
              <a:rPr lang="ru-RU" sz="1600" dirty="0" err="1" smtClean="0">
                <a:latin typeface="Century" pitchFamily="18" charset="0"/>
              </a:rPr>
              <a:t>поважає</a:t>
            </a:r>
            <a:r>
              <a:rPr lang="ru-RU" sz="1600" dirty="0" smtClean="0">
                <a:latin typeface="Century" pitchFamily="18" charset="0"/>
              </a:rPr>
              <a:t> себе,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їй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потрібно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скинути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маску «ляльки», стати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самостійною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,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для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цього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вона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вирішує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піти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із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дому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Хельмера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.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Події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зображені</a:t>
            </a:r>
            <a:r>
              <a:rPr lang="ru-RU" sz="1600" dirty="0" smtClean="0">
                <a:latin typeface="Century" pitchFamily="18" charset="0"/>
              </a:rPr>
              <a:t> у </a:t>
            </a:r>
            <a:r>
              <a:rPr lang="ru-RU" sz="1600" dirty="0" err="1" smtClean="0">
                <a:latin typeface="Century" pitchFamily="18" charset="0"/>
              </a:rPr>
              <a:t>драмі</a:t>
            </a:r>
            <a:r>
              <a:rPr lang="ru-RU" sz="1600" dirty="0" smtClean="0">
                <a:latin typeface="Century" pitchFamily="18" charset="0"/>
              </a:rPr>
              <a:t>, не </a:t>
            </a:r>
            <a:r>
              <a:rPr lang="ru-RU" sz="1600" dirty="0" err="1" smtClean="0">
                <a:latin typeface="Century" pitchFamily="18" charset="0"/>
              </a:rPr>
              <a:t>роблять</a:t>
            </a:r>
            <a:r>
              <a:rPr lang="ru-RU" sz="1600" dirty="0" smtClean="0">
                <a:latin typeface="Century" pitchFamily="18" charset="0"/>
              </a:rPr>
              <a:t> Нору </a:t>
            </a:r>
            <a:r>
              <a:rPr lang="ru-RU" sz="1600" dirty="0" err="1" smtClean="0">
                <a:latin typeface="Century" pitchFamily="18" charset="0"/>
              </a:rPr>
              <a:t>іншою</a:t>
            </a:r>
            <a:r>
              <a:rPr lang="ru-RU" sz="1600" dirty="0" smtClean="0">
                <a:latin typeface="Century" pitchFamily="18" charset="0"/>
              </a:rPr>
              <a:t>, а </a:t>
            </a:r>
            <a:r>
              <a:rPr lang="ru-RU" sz="1600" dirty="0" err="1" smtClean="0">
                <a:latin typeface="Century" pitchFamily="18" charset="0"/>
              </a:rPr>
              <a:t>лише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виявляють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приховані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раніше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риси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її</a:t>
            </a:r>
            <a:r>
              <a:rPr lang="ru-RU" sz="1600" dirty="0" smtClean="0">
                <a:latin typeface="Century" pitchFamily="18" charset="0"/>
              </a:rPr>
              <a:t> характеру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примушують</a:t>
            </a:r>
            <a:r>
              <a:rPr lang="ru-RU" sz="1600" dirty="0" smtClean="0">
                <a:latin typeface="Century" pitchFamily="18" charset="0"/>
              </a:rPr>
              <a:t> по-новому </a:t>
            </a:r>
            <a:r>
              <a:rPr lang="ru-RU" sz="1600" dirty="0" err="1" smtClean="0">
                <a:latin typeface="Century" pitchFamily="18" charset="0"/>
              </a:rPr>
              <a:t>подивитися</a:t>
            </a:r>
            <a:r>
              <a:rPr lang="ru-RU" sz="1600" dirty="0" smtClean="0">
                <a:latin typeface="Century" pitchFamily="18" charset="0"/>
              </a:rPr>
              <a:t> на </a:t>
            </a:r>
            <a:r>
              <a:rPr lang="ru-RU" sz="1600" dirty="0" err="1" smtClean="0">
                <a:latin typeface="Century" pitchFamily="18" charset="0"/>
              </a:rPr>
              <a:t>своє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місце</a:t>
            </a:r>
            <a:r>
              <a:rPr lang="ru-RU" sz="1600" dirty="0" smtClean="0">
                <a:latin typeface="Century" pitchFamily="18" charset="0"/>
              </a:rPr>
              <a:t> у </a:t>
            </a:r>
            <a:r>
              <a:rPr lang="ru-RU" sz="1600" dirty="0" err="1" smtClean="0">
                <a:latin typeface="Century" pitchFamily="18" charset="0"/>
              </a:rPr>
              <a:t>родині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на саму себе. Нора — </a:t>
            </a:r>
            <a:r>
              <a:rPr lang="ru-RU" sz="1600" dirty="0" err="1" smtClean="0">
                <a:latin typeface="Century" pitchFamily="18" charset="0"/>
              </a:rPr>
              <a:t>справжня</a:t>
            </a:r>
            <a:r>
              <a:rPr lang="ru-RU" sz="1600" dirty="0" smtClean="0">
                <a:latin typeface="Century" pitchFamily="18" charset="0"/>
              </a:rPr>
              <a:t> сильна </a:t>
            </a:r>
            <a:r>
              <a:rPr lang="ru-RU" sz="1600" dirty="0" err="1" smtClean="0">
                <a:latin typeface="Century" pitchFamily="18" charset="0"/>
              </a:rPr>
              <a:t>особистість</a:t>
            </a:r>
            <a:r>
              <a:rPr lang="ru-RU" sz="1600" dirty="0" smtClean="0">
                <a:latin typeface="Century" pitchFamily="18" charset="0"/>
              </a:rPr>
              <a:t>, яка </a:t>
            </a:r>
            <a:r>
              <a:rPr lang="ru-RU" sz="1600" dirty="0" err="1" smtClean="0">
                <a:latin typeface="Century" pitchFamily="18" charset="0"/>
              </a:rPr>
              <a:t>безкомпромісно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бореться</a:t>
            </a:r>
            <a:r>
              <a:rPr lang="ru-RU" sz="1600" dirty="0" smtClean="0">
                <a:latin typeface="Century" pitchFamily="18" charset="0"/>
              </a:rPr>
              <a:t> за свою свободу.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Тому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фінал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п’єси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залишається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відкритим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sz="1600" dirty="0" smtClean="0">
                <a:latin typeface="Century" pitchFamily="18" charset="0"/>
              </a:rPr>
              <a:t>— Нора </a:t>
            </a:r>
            <a:r>
              <a:rPr lang="ru-RU" sz="1600" dirty="0" err="1" smtClean="0">
                <a:latin typeface="Century" pitchFamily="18" charset="0"/>
              </a:rPr>
              <a:t>ще</a:t>
            </a:r>
            <a:r>
              <a:rPr lang="ru-RU" sz="1600" dirty="0" smtClean="0">
                <a:latin typeface="Century" pitchFamily="18" charset="0"/>
              </a:rPr>
              <a:t> не перемогла, </a:t>
            </a:r>
            <a:r>
              <a:rPr lang="ru-RU" sz="1600" dirty="0" err="1" smtClean="0">
                <a:latin typeface="Century" pitchFamily="18" charset="0"/>
              </a:rPr>
              <a:t>але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перемога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вже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близька</a:t>
            </a:r>
            <a:r>
              <a:rPr lang="ru-RU" sz="1600" dirty="0" smtClean="0">
                <a:latin typeface="Century" pitchFamily="18" charset="0"/>
              </a:rPr>
              <a:t>. </a:t>
            </a:r>
            <a:r>
              <a:rPr lang="ru-RU" sz="1600" dirty="0" err="1" smtClean="0">
                <a:latin typeface="Century" pitchFamily="18" charset="0"/>
              </a:rPr>
              <a:t>Можливо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станеться</a:t>
            </a:r>
            <a:r>
              <a:rPr lang="ru-RU" sz="1600" dirty="0" smtClean="0">
                <a:latin typeface="Century" pitchFamily="18" charset="0"/>
              </a:rPr>
              <a:t> «диво»,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Торвальд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зможе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внутрішньо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змінитися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повернути</a:t>
            </a:r>
            <a:r>
              <a:rPr lang="ru-RU" sz="1600" dirty="0" smtClean="0">
                <a:latin typeface="Century" pitchFamily="18" charset="0"/>
              </a:rPr>
              <a:t> Нору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створити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</a:t>
            </a:r>
            <a:r>
              <a:rPr lang="ru-RU" sz="1600" dirty="0" smtClean="0">
                <a:latin typeface="Century" pitchFamily="18" charset="0"/>
              </a:rPr>
              <a:t> нею </a:t>
            </a:r>
            <a:r>
              <a:rPr lang="ru-RU" sz="1600" dirty="0" err="1" smtClean="0">
                <a:latin typeface="Century" pitchFamily="18" charset="0"/>
              </a:rPr>
              <a:t>справжній</a:t>
            </a:r>
            <a:r>
              <a:rPr lang="ru-RU" sz="1600" dirty="0" smtClean="0">
                <a:latin typeface="Century" pitchFamily="18" charset="0"/>
              </a:rPr>
              <a:t> — не «</a:t>
            </a:r>
            <a:r>
              <a:rPr lang="ru-RU" sz="1600" dirty="0" err="1" smtClean="0">
                <a:latin typeface="Century" pitchFamily="18" charset="0"/>
              </a:rPr>
              <a:t>ляльковий</a:t>
            </a:r>
            <a:r>
              <a:rPr lang="ru-RU" sz="1600" dirty="0" smtClean="0">
                <a:latin typeface="Century" pitchFamily="18" charset="0"/>
              </a:rPr>
              <a:t>» </a:t>
            </a:r>
            <a:r>
              <a:rPr lang="ru-RU" sz="1600" dirty="0" err="1" smtClean="0">
                <a:latin typeface="Century" pitchFamily="18" charset="0"/>
              </a:rPr>
              <a:t>дім</a:t>
            </a:r>
            <a:r>
              <a:rPr lang="ru-RU" sz="1600" dirty="0" smtClean="0">
                <a:latin typeface="Century" pitchFamily="18" charset="0"/>
              </a:rPr>
              <a:t>.</a:t>
            </a:r>
            <a:endParaRPr lang="ru-RU" sz="1600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142852"/>
            <a:ext cx="5357818" cy="6524030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Century" pitchFamily="18" charset="0"/>
              </a:rPr>
              <a:t>Нора </a:t>
            </a:r>
            <a:r>
              <a:rPr lang="ru-RU" sz="1600" dirty="0" err="1" smtClean="0">
                <a:latin typeface="Century" pitchFamily="18" charset="0"/>
              </a:rPr>
              <a:t>вважає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що</a:t>
            </a:r>
            <a:r>
              <a:rPr lang="ru-RU" sz="1600" dirty="0" smtClean="0">
                <a:latin typeface="Century" pitchFamily="18" charset="0"/>
              </a:rPr>
              <a:t>, перш </a:t>
            </a:r>
            <a:r>
              <a:rPr lang="ru-RU" sz="1600" dirty="0" err="1" smtClean="0">
                <a:latin typeface="Century" pitchFamily="18" charset="0"/>
              </a:rPr>
              <a:t>ніж</a:t>
            </a:r>
            <a:r>
              <a:rPr lang="ru-RU" sz="1600" dirty="0" smtClean="0">
                <a:latin typeface="Century" pitchFamily="18" charset="0"/>
              </a:rPr>
              <a:t> бути дружиною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матір'ю</a:t>
            </a:r>
            <a:r>
              <a:rPr lang="ru-RU" sz="1600" dirty="0" smtClean="0">
                <a:latin typeface="Century" pitchFamily="18" charset="0"/>
              </a:rPr>
              <a:t>, вона повинна стати </a:t>
            </a:r>
            <a:r>
              <a:rPr lang="ru-RU" sz="1600" dirty="0" err="1" smtClean="0">
                <a:latin typeface="Century" pitchFamily="18" charset="0"/>
              </a:rPr>
              <a:t>людиною</a:t>
            </a:r>
            <a:r>
              <a:rPr lang="ru-RU" sz="1600" dirty="0" smtClean="0">
                <a:latin typeface="Century" pitchFamily="18" charset="0"/>
              </a:rPr>
              <a:t>. Вона </a:t>
            </a:r>
            <a:r>
              <a:rPr lang="ru-RU" sz="1600" dirty="0" err="1" smtClean="0">
                <a:latin typeface="Century" pitchFamily="18" charset="0"/>
              </a:rPr>
              <a:t>іде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від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чоловіка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залишаючи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трьох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дітей</a:t>
            </a:r>
            <a:r>
              <a:rPr lang="ru-RU" sz="1600" dirty="0" smtClean="0">
                <a:latin typeface="Century" pitchFamily="18" charset="0"/>
              </a:rPr>
              <a:t>. </a:t>
            </a:r>
            <a:r>
              <a:rPr lang="ru-RU" sz="1600" dirty="0" err="1" smtClean="0">
                <a:latin typeface="Century" pitchFamily="18" charset="0"/>
              </a:rPr>
              <a:t>Закінчення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п'єси</a:t>
            </a:r>
            <a:r>
              <a:rPr lang="ru-RU" sz="1600" dirty="0" smtClean="0">
                <a:latin typeface="Century" pitchFamily="18" charset="0"/>
              </a:rPr>
              <a:t> — </a:t>
            </a:r>
            <a:r>
              <a:rPr lang="ru-RU" sz="1600" dirty="0" err="1" smtClean="0">
                <a:latin typeface="Century" pitchFamily="18" charset="0"/>
              </a:rPr>
              <a:t>це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діалог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чоловіка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жінки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який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пояснює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поведінку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рішення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Нори</a:t>
            </a:r>
            <a:r>
              <a:rPr lang="ru-RU" sz="1600" dirty="0" smtClean="0">
                <a:latin typeface="Century" pitchFamily="18" charset="0"/>
              </a:rPr>
              <a:t>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/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>На </a:t>
            </a:r>
            <a:r>
              <a:rPr lang="ru-RU" sz="1600" dirty="0" err="1" smtClean="0">
                <a:latin typeface="Century" pitchFamily="18" charset="0"/>
              </a:rPr>
              <a:t>докори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чоловіка</a:t>
            </a:r>
            <a:r>
              <a:rPr lang="ru-RU" sz="1600" dirty="0" smtClean="0">
                <a:latin typeface="Century" pitchFamily="18" charset="0"/>
              </a:rPr>
              <a:t>: «Яка </a:t>
            </a:r>
            <a:r>
              <a:rPr lang="ru-RU" sz="1600" dirty="0" err="1" smtClean="0">
                <a:latin typeface="Century" pitchFamily="18" charset="0"/>
              </a:rPr>
              <a:t>невдячність</a:t>
            </a:r>
            <a:r>
              <a:rPr lang="ru-RU" sz="1600" dirty="0" smtClean="0">
                <a:latin typeface="Century" pitchFamily="18" charset="0"/>
              </a:rPr>
              <a:t>! </a:t>
            </a:r>
            <a:r>
              <a:rPr lang="ru-RU" sz="1600" dirty="0" err="1" smtClean="0">
                <a:latin typeface="Century" pitchFamily="18" charset="0"/>
              </a:rPr>
              <a:t>Чи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ти</a:t>
            </a:r>
            <a:r>
              <a:rPr lang="ru-RU" sz="1600" dirty="0" smtClean="0">
                <a:latin typeface="Century" pitchFamily="18" charset="0"/>
              </a:rPr>
              <a:t> не </a:t>
            </a:r>
            <a:r>
              <a:rPr lang="ru-RU" sz="1600" dirty="0" err="1" smtClean="0">
                <a:latin typeface="Century" pitchFamily="18" charset="0"/>
              </a:rPr>
              <a:t>була</a:t>
            </a:r>
            <a:r>
              <a:rPr lang="ru-RU" sz="1600" dirty="0" smtClean="0">
                <a:latin typeface="Century" pitchFamily="18" charset="0"/>
              </a:rPr>
              <a:t> тут </a:t>
            </a:r>
            <a:r>
              <a:rPr lang="ru-RU" sz="1600" dirty="0" err="1" smtClean="0">
                <a:latin typeface="Century" pitchFamily="18" charset="0"/>
              </a:rPr>
              <a:t>щаслива</a:t>
            </a:r>
            <a:r>
              <a:rPr lang="ru-RU" sz="1600" dirty="0" smtClean="0">
                <a:latin typeface="Century" pitchFamily="18" charset="0"/>
              </a:rPr>
              <a:t>», — Нора </a:t>
            </a:r>
            <a:r>
              <a:rPr lang="ru-RU" sz="1600" dirty="0" err="1" smtClean="0">
                <a:latin typeface="Century" pitchFamily="18" charset="0"/>
              </a:rPr>
              <a:t>відповідає</a:t>
            </a:r>
            <a:r>
              <a:rPr lang="ru-RU" sz="1600" dirty="0" smtClean="0">
                <a:latin typeface="Century" pitchFamily="18" charset="0"/>
              </a:rPr>
              <a:t>: «</a:t>
            </a:r>
            <a:r>
              <a:rPr lang="ru-RU" sz="1600" dirty="0" err="1" smtClean="0">
                <a:latin typeface="Century" pitchFamily="18" charset="0"/>
              </a:rPr>
              <a:t>Ні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тільки</a:t>
            </a:r>
            <a:r>
              <a:rPr lang="ru-RU" sz="1600" dirty="0" smtClean="0">
                <a:latin typeface="Century" pitchFamily="18" charset="0"/>
              </a:rPr>
              <a:t> весела. Я </a:t>
            </a:r>
            <a:r>
              <a:rPr lang="ru-RU" sz="1600" dirty="0" err="1" smtClean="0">
                <a:latin typeface="Century" pitchFamily="18" charset="0"/>
              </a:rPr>
              <a:t>була</a:t>
            </a:r>
            <a:r>
              <a:rPr lang="ru-RU" sz="1600" dirty="0" smtClean="0">
                <a:latin typeface="Century" pitchFamily="18" charset="0"/>
              </a:rPr>
              <a:t> тут </a:t>
            </a:r>
            <a:r>
              <a:rPr lang="ru-RU" sz="1600" dirty="0" err="1" smtClean="0">
                <a:latin typeface="Century" pitchFamily="18" charset="0"/>
              </a:rPr>
              <a:t>твоєю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лялечкою-дружиною</a:t>
            </a:r>
            <a:r>
              <a:rPr lang="ru-RU" sz="1600" dirty="0" smtClean="0">
                <a:latin typeface="Century" pitchFamily="18" charset="0"/>
              </a:rPr>
              <a:t>, а </a:t>
            </a:r>
            <a:r>
              <a:rPr lang="ru-RU" sz="1600" dirty="0" err="1" smtClean="0">
                <a:latin typeface="Century" pitchFamily="18" charset="0"/>
              </a:rPr>
              <a:t>діти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були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моїми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лялечками</a:t>
            </a:r>
            <a:r>
              <a:rPr lang="ru-RU" sz="1600" dirty="0" smtClean="0">
                <a:latin typeface="Century" pitchFamily="18" charset="0"/>
              </a:rPr>
              <a:t>». Вона </a:t>
            </a:r>
            <a:r>
              <a:rPr lang="ru-RU" sz="1600" dirty="0" err="1" smtClean="0">
                <a:latin typeface="Century" pitchFamily="18" charset="0"/>
              </a:rPr>
              <a:t>запитує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чоловіка</a:t>
            </a:r>
            <a:r>
              <a:rPr lang="ru-RU" sz="1600" dirty="0" smtClean="0">
                <a:latin typeface="Century" pitchFamily="18" charset="0"/>
              </a:rPr>
              <a:t>, </a:t>
            </a:r>
            <a:r>
              <a:rPr lang="ru-RU" sz="1600" dirty="0" err="1" smtClean="0">
                <a:latin typeface="Century" pitchFamily="18" charset="0"/>
              </a:rPr>
              <a:t>чому</a:t>
            </a:r>
            <a:r>
              <a:rPr lang="ru-RU" sz="1600" dirty="0" smtClean="0">
                <a:latin typeface="Century" pitchFamily="18" charset="0"/>
              </a:rPr>
              <a:t> той не </a:t>
            </a:r>
            <a:r>
              <a:rPr lang="ru-RU" sz="1600" dirty="0" err="1" smtClean="0">
                <a:latin typeface="Century" pitchFamily="18" charset="0"/>
              </a:rPr>
              <a:t>захистив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її</a:t>
            </a:r>
            <a:r>
              <a:rPr lang="ru-RU" sz="1600" dirty="0" smtClean="0">
                <a:latin typeface="Century" pitchFamily="18" charset="0"/>
              </a:rPr>
              <a:t>. </a:t>
            </a:r>
            <a:r>
              <a:rPr lang="ru-RU" sz="1600" dirty="0" err="1" smtClean="0">
                <a:latin typeface="Century" pitchFamily="18" charset="0"/>
              </a:rPr>
              <a:t>Хельмер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щиро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дивується</a:t>
            </a:r>
            <a:r>
              <a:rPr lang="ru-RU" sz="1600" dirty="0" smtClean="0">
                <a:latin typeface="Century" pitchFamily="18" charset="0"/>
              </a:rPr>
              <a:t>: «Але </a:t>
            </a:r>
            <a:r>
              <a:rPr lang="ru-RU" sz="1600" dirty="0" err="1" smtClean="0">
                <a:latin typeface="Century" pitchFamily="18" charset="0"/>
              </a:rPr>
              <a:t>хто</a:t>
            </a:r>
            <a:r>
              <a:rPr lang="ru-RU" sz="1600" dirty="0" smtClean="0">
                <a:latin typeface="Century" pitchFamily="18" charset="0"/>
              </a:rPr>
              <a:t> ж </a:t>
            </a:r>
            <a:r>
              <a:rPr lang="ru-RU" sz="1600" dirty="0" err="1" smtClean="0">
                <a:latin typeface="Century" pitchFamily="18" charset="0"/>
              </a:rPr>
              <a:t>пожертвує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честю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навіть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заради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коханої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людини</a:t>
            </a:r>
            <a:r>
              <a:rPr lang="ru-RU" sz="1600" dirty="0" smtClean="0">
                <a:latin typeface="Century" pitchFamily="18" charset="0"/>
              </a:rPr>
              <a:t>?» — «</a:t>
            </a:r>
            <a:r>
              <a:rPr lang="ru-RU" sz="1600" dirty="0" err="1" smtClean="0">
                <a:latin typeface="Century" pitchFamily="18" charset="0"/>
              </a:rPr>
              <a:t>Сотні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тисяч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жінок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жертвували</a:t>
            </a:r>
            <a:r>
              <a:rPr lang="ru-RU" sz="1600" dirty="0" smtClean="0">
                <a:latin typeface="Century" pitchFamily="18" charset="0"/>
              </a:rPr>
              <a:t>, — </a:t>
            </a:r>
            <a:r>
              <a:rPr lang="ru-RU" sz="1600" dirty="0" err="1" smtClean="0">
                <a:latin typeface="Century" pitchFamily="18" charset="0"/>
              </a:rPr>
              <a:t>заперечує</a:t>
            </a:r>
            <a:r>
              <a:rPr lang="ru-RU" sz="1600" dirty="0" smtClean="0">
                <a:latin typeface="Century" pitchFamily="18" charset="0"/>
              </a:rPr>
              <a:t> Нора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гіркотою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додає</a:t>
            </a:r>
            <a:r>
              <a:rPr lang="ru-RU" sz="1600" dirty="0" smtClean="0">
                <a:latin typeface="Century" pitchFamily="18" charset="0"/>
              </a:rPr>
              <a:t>: — </a:t>
            </a:r>
            <a:r>
              <a:rPr lang="ru-RU" sz="1600" dirty="0" err="1" smtClean="0">
                <a:latin typeface="Century" pitchFamily="18" charset="0"/>
              </a:rPr>
              <a:t>Мені</a:t>
            </a:r>
            <a:r>
              <a:rPr lang="ru-RU" sz="1600" dirty="0" smtClean="0">
                <a:latin typeface="Century" pitchFamily="18" charset="0"/>
              </a:rPr>
              <a:t> стало ясно, </a:t>
            </a:r>
            <a:r>
              <a:rPr lang="ru-RU" sz="1600" dirty="0" err="1" smtClean="0">
                <a:latin typeface="Century" pitchFamily="18" charset="0"/>
              </a:rPr>
              <a:t>що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всі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ці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вісім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років</a:t>
            </a:r>
            <a:r>
              <a:rPr lang="ru-RU" sz="1600" dirty="0" smtClean="0">
                <a:latin typeface="Century" pitchFamily="18" charset="0"/>
              </a:rPr>
              <a:t> я жила </a:t>
            </a:r>
            <a:r>
              <a:rPr lang="ru-RU" sz="1600" dirty="0" err="1" smtClean="0">
                <a:latin typeface="Century" pitchFamily="18" charset="0"/>
              </a:rPr>
              <a:t>з</a:t>
            </a:r>
            <a:r>
              <a:rPr lang="ru-RU" sz="1600" dirty="0" smtClean="0">
                <a:latin typeface="Century" pitchFamily="18" charset="0"/>
              </a:rPr>
              <a:t> чужою </a:t>
            </a:r>
            <a:r>
              <a:rPr lang="ru-RU" sz="1600" dirty="0" err="1" smtClean="0">
                <a:latin typeface="Century" pitchFamily="18" charset="0"/>
              </a:rPr>
              <a:t>людиною</a:t>
            </a:r>
            <a:r>
              <a:rPr lang="ru-RU" sz="1600" dirty="0" smtClean="0">
                <a:latin typeface="Century" pitchFamily="18" charset="0"/>
              </a:rPr>
              <a:t>».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/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err="1" smtClean="0">
                <a:latin typeface="Century" pitchFamily="18" charset="0"/>
              </a:rPr>
              <a:t>Голосно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лунає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стукіт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зовнішніх</a:t>
            </a:r>
            <a:r>
              <a:rPr lang="ru-RU" sz="1600" dirty="0" smtClean="0">
                <a:latin typeface="Century" pitchFamily="18" charset="0"/>
              </a:rPr>
              <a:t> дверей, </a:t>
            </a:r>
            <a:r>
              <a:rPr lang="ru-RU" sz="1600" dirty="0" err="1" smtClean="0">
                <a:latin typeface="Century" pitchFamily="18" charset="0"/>
              </a:rPr>
              <a:t>що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грюкнули</a:t>
            </a:r>
            <a:r>
              <a:rPr lang="ru-RU" sz="1600" dirty="0" smtClean="0">
                <a:latin typeface="Century" pitchFamily="18" charset="0"/>
              </a:rPr>
              <a:t> за Норою... Так </a:t>
            </a:r>
            <a:r>
              <a:rPr lang="ru-RU" sz="1600" dirty="0" err="1" smtClean="0">
                <a:latin typeface="Century" pitchFamily="18" charset="0"/>
              </a:rPr>
              <a:t>Ібсен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і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його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героїня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розвінчали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міф</a:t>
            </a:r>
            <a:r>
              <a:rPr lang="ru-RU" sz="1600" dirty="0" smtClean="0">
                <a:latin typeface="Century" pitchFamily="18" charset="0"/>
              </a:rPr>
              <a:t> про </a:t>
            </a:r>
            <a:r>
              <a:rPr lang="ru-RU" sz="1600" dirty="0" err="1" smtClean="0">
                <a:latin typeface="Century" pitchFamily="18" charset="0"/>
              </a:rPr>
              <a:t>щасливу</a:t>
            </a:r>
            <a:r>
              <a:rPr lang="ru-RU" sz="1600" dirty="0" smtClean="0">
                <a:latin typeface="Century" pitchFamily="18" charset="0"/>
              </a:rPr>
              <a:t> </a:t>
            </a:r>
            <a:r>
              <a:rPr lang="ru-RU" sz="1600" dirty="0" err="1" smtClean="0">
                <a:latin typeface="Century" pitchFamily="18" charset="0"/>
              </a:rPr>
              <a:t>буржуазну</a:t>
            </a:r>
            <a:r>
              <a:rPr lang="ru-RU" sz="1600" dirty="0" smtClean="0">
                <a:latin typeface="Century" pitchFamily="18" charset="0"/>
              </a:rPr>
              <a:t> родину. </a:t>
            </a:r>
            <a:br>
              <a:rPr lang="ru-RU" sz="1600" dirty="0" smtClean="0">
                <a:latin typeface="Century" pitchFamily="18" charset="0"/>
              </a:rPr>
            </a:br>
            <a:r>
              <a:rPr lang="ru-RU" sz="1600" dirty="0" smtClean="0">
                <a:latin typeface="Century" pitchFamily="18" charset="0"/>
              </a:rPr>
              <a:t/>
            </a:r>
            <a:br>
              <a:rPr lang="ru-RU" sz="1600" dirty="0" smtClean="0">
                <a:latin typeface="Century" pitchFamily="18" charset="0"/>
              </a:rPr>
            </a:br>
            <a:endParaRPr lang="ru-RU" sz="1600" dirty="0">
              <a:latin typeface="Century" pitchFamily="18" charset="0"/>
            </a:endParaRPr>
          </a:p>
        </p:txBody>
      </p:sp>
      <p:pic>
        <p:nvPicPr>
          <p:cNvPr id="12290" name="Picture 2" descr="http://today.kiev.ua/actions/4334_4_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71678"/>
            <a:ext cx="2943229" cy="44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uastudent.com/wp-content/themes/isotherm/thumb.php?src=http://uastudent.com/wp-content/uploads/2010/10/ps3.jpg&amp;h=300&amp;w=598&amp;zc=1&amp;q=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42976" y="4304109"/>
            <a:ext cx="7000924" cy="2553891"/>
          </a:xfrm>
          <a:prstGeom prst="round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Century" pitchFamily="18" charset="0"/>
              </a:rPr>
              <a:t>Справді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може</a:t>
            </a:r>
            <a:r>
              <a:rPr lang="ru-RU" dirty="0" smtClean="0">
                <a:latin typeface="Century" pitchFamily="18" charset="0"/>
              </a:rPr>
              <a:t>, так </a:t>
            </a:r>
            <a:r>
              <a:rPr lang="ru-RU" dirty="0" err="1" smtClean="0">
                <a:latin typeface="Century" pitchFamily="18" charset="0"/>
              </a:rPr>
              <a:t>і</a:t>
            </a:r>
            <a:r>
              <a:rPr lang="ru-RU" dirty="0" smtClean="0">
                <a:latin typeface="Century" pitchFamily="18" charset="0"/>
              </a:rPr>
              <a:t> треба — не </a:t>
            </a:r>
            <a:r>
              <a:rPr lang="ru-RU" dirty="0" err="1" smtClean="0">
                <a:latin typeface="Century" pitchFamily="18" charset="0"/>
              </a:rPr>
              <a:t>триматися</a:t>
            </a:r>
            <a:r>
              <a:rPr lang="ru-RU" dirty="0" smtClean="0">
                <a:latin typeface="Century" pitchFamily="18" charset="0"/>
              </a:rPr>
              <a:t> «</a:t>
            </a:r>
            <a:r>
              <a:rPr lang="ru-RU" dirty="0" err="1" smtClean="0">
                <a:latin typeface="Century" pitchFamily="18" charset="0"/>
              </a:rPr>
              <a:t>залишків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уламків</a:t>
            </a:r>
            <a:r>
              <a:rPr lang="ru-RU" dirty="0" smtClean="0">
                <a:latin typeface="Century" pitchFamily="18" charset="0"/>
              </a:rPr>
              <a:t>, декору», а </a:t>
            </a:r>
            <a:r>
              <a:rPr lang="ru-RU" dirty="0" err="1" smtClean="0">
                <a:latin typeface="Century" pitchFamily="18" charset="0"/>
              </a:rPr>
              <a:t>зробити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крок</a:t>
            </a:r>
            <a:r>
              <a:rPr lang="ru-RU" dirty="0" smtClean="0">
                <a:latin typeface="Century" pitchFamily="18" charset="0"/>
              </a:rPr>
              <a:t> у </a:t>
            </a:r>
            <a:r>
              <a:rPr lang="ru-RU" dirty="0" err="1" smtClean="0">
                <a:latin typeface="Century" pitchFamily="18" charset="0"/>
              </a:rPr>
              <a:t>справжнє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життя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бо</a:t>
            </a:r>
            <a:r>
              <a:rPr lang="ru-RU" dirty="0" smtClean="0">
                <a:latin typeface="Century" pitchFamily="18" charset="0"/>
              </a:rPr>
              <a:t> Нора </a:t>
            </a:r>
            <a:r>
              <a:rPr lang="ru-RU" dirty="0" err="1" smtClean="0">
                <a:latin typeface="Century" pitchFamily="18" charset="0"/>
              </a:rPr>
              <a:t>зрозуміла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«</a:t>
            </a:r>
            <a:r>
              <a:rPr lang="ru-RU" dirty="0" err="1" smtClean="0">
                <a:latin typeface="Century" pitchFamily="18" charset="0"/>
              </a:rPr>
              <a:t>всі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ті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вісім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років</a:t>
            </a:r>
            <a:r>
              <a:rPr lang="ru-RU" dirty="0" smtClean="0">
                <a:latin typeface="Century" pitchFamily="18" charset="0"/>
              </a:rPr>
              <a:t> жила </a:t>
            </a:r>
            <a:r>
              <a:rPr lang="ru-RU" dirty="0" err="1" smtClean="0">
                <a:latin typeface="Century" pitchFamily="18" charset="0"/>
              </a:rPr>
              <a:t>з</a:t>
            </a:r>
            <a:r>
              <a:rPr lang="ru-RU" dirty="0" smtClean="0">
                <a:latin typeface="Century" pitchFamily="18" charset="0"/>
              </a:rPr>
              <a:t> чужим </a:t>
            </a:r>
            <a:r>
              <a:rPr lang="ru-RU" dirty="0" err="1" smtClean="0">
                <a:latin typeface="Century" pitchFamily="18" charset="0"/>
              </a:rPr>
              <a:t>чоловіком</a:t>
            </a:r>
            <a:r>
              <a:rPr lang="ru-RU" dirty="0" smtClean="0">
                <a:latin typeface="Century" pitchFamily="18" charset="0"/>
              </a:rPr>
              <a:t>». </a:t>
            </a:r>
            <a:r>
              <a:rPr lang="ru-RU" dirty="0" err="1" smtClean="0">
                <a:latin typeface="Century" pitchFamily="18" charset="0"/>
              </a:rPr>
              <a:t>Саме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за те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зростання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до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висот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морального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максималізму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r>
              <a:rPr lang="ru-RU" dirty="0" smtClean="0">
                <a:latin typeface="Century" pitchFamily="18" charset="0"/>
              </a:rPr>
              <a:t>я </a:t>
            </a:r>
            <a:r>
              <a:rPr lang="ru-RU" dirty="0" err="1" smtClean="0">
                <a:latin typeface="Century" pitchFamily="18" charset="0"/>
              </a:rPr>
              <a:t>ціную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головну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героїню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драми</a:t>
            </a:r>
            <a:r>
              <a:rPr lang="ru-RU" dirty="0" smtClean="0">
                <a:latin typeface="Century" pitchFamily="18" charset="0"/>
              </a:rPr>
              <a:t>. Тому </a:t>
            </a:r>
            <a:r>
              <a:rPr lang="ru-RU" dirty="0" err="1" smtClean="0">
                <a:latin typeface="Century" pitchFamily="18" charset="0"/>
              </a:rPr>
              <a:t>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цілком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зрозуміло</a:t>
            </a:r>
            <a:r>
              <a:rPr lang="ru-RU" dirty="0" smtClean="0">
                <a:latin typeface="Century" pitchFamily="18" charset="0"/>
              </a:rPr>
              <a:t>, </a:t>
            </a:r>
            <a:r>
              <a:rPr lang="ru-RU" dirty="0" err="1" smtClean="0">
                <a:latin typeface="Century" pitchFamily="18" charset="0"/>
              </a:rPr>
              <a:t>що</a:t>
            </a:r>
            <a:r>
              <a:rPr lang="ru-RU" dirty="0" smtClean="0">
                <a:latin typeface="Century" pitchFamily="18" charset="0"/>
              </a:rPr>
              <a:t> на </a:t>
            </a:r>
            <a:r>
              <a:rPr lang="ru-RU" dirty="0" err="1" smtClean="0">
                <a:latin typeface="Century" pitchFamily="18" charset="0"/>
              </a:rPr>
              <a:t>російській</a:t>
            </a:r>
            <a:r>
              <a:rPr lang="ru-RU" dirty="0" smtClean="0">
                <a:latin typeface="Century" pitchFamily="18" charset="0"/>
              </a:rPr>
              <a:t> та </a:t>
            </a:r>
            <a:r>
              <a:rPr lang="ru-RU" dirty="0" err="1" smtClean="0">
                <a:latin typeface="Century" pitchFamily="18" charset="0"/>
              </a:rPr>
              <a:t>німецькій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сцені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багато</a:t>
            </a:r>
            <a:r>
              <a:rPr lang="ru-RU" dirty="0" smtClean="0">
                <a:latin typeface="Century" pitchFamily="18" charset="0"/>
              </a:rPr>
              <a:t> </a:t>
            </a:r>
            <a:r>
              <a:rPr lang="ru-RU" dirty="0" err="1" smtClean="0">
                <a:latin typeface="Century" pitchFamily="18" charset="0"/>
              </a:rPr>
              <a:t>років</a:t>
            </a:r>
            <a:r>
              <a:rPr lang="ru-RU" dirty="0" smtClean="0">
                <a:latin typeface="Century" pitchFamily="18" charset="0"/>
              </a:rPr>
              <a:t> драма носила </a:t>
            </a:r>
            <a:r>
              <a:rPr lang="ru-RU" dirty="0" err="1" smtClean="0">
                <a:latin typeface="Century" pitchFamily="18" charset="0"/>
              </a:rPr>
              <a:t>назву</a:t>
            </a:r>
            <a:r>
              <a:rPr lang="ru-RU" dirty="0" smtClean="0">
                <a:latin typeface="Century" pitchFamily="18" charset="0"/>
              </a:rPr>
              <a:t> «Нора».  </a:t>
            </a:r>
            <a:br>
              <a:rPr lang="ru-RU" dirty="0" smtClean="0">
                <a:latin typeface="Century" pitchFamily="18" charset="0"/>
              </a:rPr>
            </a:b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0</TotalTime>
  <Words>757</Words>
  <Application>Microsoft Office PowerPoint</Application>
  <PresentationFormat>Экран (4:3)</PresentationFormat>
  <Paragraphs>48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TS010352479</vt:lpstr>
      <vt:lpstr>Геріх ібсен «Ляльковий дім» Нора особистість чи «лялька»?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2013-09-17T10:21:32Z</dcterms:created>
  <dcterms:modified xsi:type="dcterms:W3CDTF">2013-09-17T11:17:17Z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