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9" r:id="rId14"/>
    <p:sldId id="270" r:id="rId15"/>
    <p:sldId id="271" r:id="rId16"/>
    <p:sldId id="272" r:id="rId17"/>
    <p:sldId id="273" r:id="rId18"/>
    <p:sldId id="274" r:id="rId19"/>
    <p:sldId id="278" r:id="rId20"/>
    <p:sldId id="279" r:id="rId21"/>
    <p:sldId id="275" r:id="rId22"/>
    <p:sldId id="276" r:id="rId23"/>
    <p:sldId id="277" r:id="rId24"/>
    <p:sldId id="280" r:id="rId25"/>
    <p:sldId id="281" r:id="rId26"/>
    <p:sldId id="282" r:id="rId27"/>
    <p:sldId id="283" r:id="rId28"/>
    <p:sldId id="285" r:id="rId29"/>
    <p:sldId id="286" r:id="rId30"/>
    <p:sldId id="284" r:id="rId31"/>
    <p:sldId id="267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 alt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altLang="uk-UA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7389AF-1FE4-495F-A456-ED49B16112DB}" type="slidenum">
              <a:rPr lang="ru-RU" altLang="uk-UA" smtClean="0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 alt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alt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238624-2D40-4135-B686-835C55C2F2C4}" type="slidenum">
              <a:rPr lang="ru-RU" altLang="uk-UA" smtClean="0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 alt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alt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79D327-C4AE-482D-932D-F2F7ED716411}" type="slidenum">
              <a:rPr lang="ru-RU" altLang="uk-UA" smtClean="0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CC9E720-299C-43AD-B652-142463FD4CC7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47339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 alt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alt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16A607-236B-44EE-A50C-F43B165BB0B5}" type="slidenum">
              <a:rPr lang="ru-RU" altLang="uk-UA" smtClean="0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 alt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alt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B26B10-50F4-4697-AF9C-5C38AB60716C}" type="slidenum">
              <a:rPr lang="ru-RU" altLang="uk-UA" smtClean="0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 alt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alt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95CFC3-2E6D-442F-BB1F-60B15CE37ED5}" type="slidenum">
              <a:rPr lang="ru-RU" altLang="uk-UA" smtClean="0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 alt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alt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75D445-9435-4F9C-9F04-8A84EA21F316}" type="slidenum">
              <a:rPr lang="ru-RU" altLang="uk-UA" smtClean="0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 alt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alt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3B7353D-74FD-4190-A7E6-77093822C547}" type="slidenum">
              <a:rPr lang="ru-RU" altLang="uk-UA" smtClean="0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 alt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alt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727A60-ECB5-4A63-8EBD-B8DD1AF611C9}" type="slidenum">
              <a:rPr lang="ru-RU" altLang="uk-UA" smtClean="0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 alt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alt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4228BA-C8E5-4C98-8D48-C2E69F755221}" type="slidenum">
              <a:rPr lang="ru-RU" altLang="uk-UA" smtClean="0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 alt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alt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C1E9FF8-CECA-48F8-9A05-C6B3B97852C0}" type="slidenum">
              <a:rPr lang="ru-RU" altLang="uk-UA" smtClean="0"/>
              <a:pPr/>
              <a:t>‹#›</a:t>
            </a:fld>
            <a:endParaRPr lang="ru-RU" alt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 altLang="uk-UA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 alt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0E56082-2B45-4967-BFAC-EEAB63326BA7}" type="slidenum">
              <a:rPr lang="ru-RU" altLang="uk-UA" smtClean="0"/>
              <a:pPr/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1628800"/>
            <a:ext cx="7772400" cy="1828800"/>
          </a:xfrm>
        </p:spPr>
        <p:txBody>
          <a:bodyPr/>
          <a:lstStyle/>
          <a:p>
            <a:r>
              <a:rPr lang="ru-RU" altLang="uk-UA" dirty="0" err="1">
                <a:solidFill>
                  <a:srgbClr val="FF0000"/>
                </a:solidFill>
              </a:rPr>
              <a:t>Дієго</a:t>
            </a:r>
            <a:r>
              <a:rPr lang="ru-RU" altLang="uk-UA" dirty="0">
                <a:solidFill>
                  <a:srgbClr val="FF0000"/>
                </a:solidFill>
              </a:rPr>
              <a:t> Веласкес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altLang="uk-UA" dirty="0" err="1" smtClean="0"/>
              <a:t>Саліх</a:t>
            </a:r>
            <a:r>
              <a:rPr lang="ru-RU" altLang="uk-UA" dirty="0" smtClean="0"/>
              <a:t> </a:t>
            </a:r>
            <a:r>
              <a:rPr lang="ru-RU" altLang="uk-UA" dirty="0" err="1" smtClean="0"/>
              <a:t>Мікаель</a:t>
            </a:r>
            <a:r>
              <a:rPr lang="ru-RU" altLang="uk-UA" dirty="0" smtClean="0"/>
              <a:t> 11-Ф</a:t>
            </a:r>
          </a:p>
          <a:p>
            <a:endParaRPr lang="ru-RU" alt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33375"/>
            <a:ext cx="4978400" cy="6121400"/>
          </a:xfrm>
        </p:spPr>
      </p:pic>
      <p:sp>
        <p:nvSpPr>
          <p:cNvPr id="81926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uk-UA" altLang="uk-UA" sz="2400"/>
              <a:t>                 Арахна</a:t>
            </a:r>
            <a:endParaRPr lang="ru-RU" altLang="uk-UA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404813"/>
            <a:ext cx="4475163" cy="6119812"/>
          </a:xfrm>
        </p:spPr>
      </p:pic>
      <p:sp>
        <p:nvSpPr>
          <p:cNvPr id="9216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076825" y="1600200"/>
            <a:ext cx="3609975" cy="4530725"/>
          </a:xfrm>
        </p:spPr>
        <p:txBody>
          <a:bodyPr/>
          <a:lstStyle/>
          <a:p>
            <a:r>
              <a:rPr lang="ru-RU" altLang="uk-UA" sz="2400"/>
              <a:t>Балтазар Карлос з карликом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908050"/>
            <a:ext cx="4038600" cy="5654675"/>
          </a:xfrm>
        </p:spPr>
      </p:pic>
      <p:sp>
        <p:nvSpPr>
          <p:cNvPr id="8295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altLang="uk-UA" sz="2400"/>
              <a:t>Донья Інпеньяретта з сином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altLang="uk-UA"/>
          </a:p>
        </p:txBody>
      </p:sp>
      <p:pic>
        <p:nvPicPr>
          <p:cNvPr id="9523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692150"/>
            <a:ext cx="4038600" cy="5976938"/>
          </a:xfrm>
        </p:spPr>
      </p:pic>
      <p:sp>
        <p:nvSpPr>
          <p:cNvPr id="95238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altLang="uk-UA" sz="2400"/>
              <a:t>Євангеліст Іоанн на Патмосі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altLang="uk-UA"/>
          </a:p>
        </p:txBody>
      </p:sp>
      <p:pic>
        <p:nvPicPr>
          <p:cNvPr id="96261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549275"/>
            <a:ext cx="4038600" cy="5976938"/>
          </a:xfrm>
        </p:spPr>
      </p:pic>
      <p:sp>
        <p:nvSpPr>
          <p:cNvPr id="96262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altLang="uk-UA" sz="2400"/>
              <a:t>Езоп</a:t>
            </a:r>
            <a:endParaRPr lang="ru-RU" altLang="uk-UA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altLang="uk-UA"/>
          </a:p>
        </p:txBody>
      </p:sp>
      <p:pic>
        <p:nvPicPr>
          <p:cNvPr id="9728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476250"/>
            <a:ext cx="4475163" cy="5976938"/>
          </a:xfrm>
        </p:spPr>
      </p:pic>
      <p:sp>
        <p:nvSpPr>
          <p:cNvPr id="9728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003800" y="1600200"/>
            <a:ext cx="4140200" cy="4530725"/>
          </a:xfrm>
        </p:spPr>
        <p:txBody>
          <a:bodyPr/>
          <a:lstStyle/>
          <a:p>
            <a:r>
              <a:rPr lang="ru-RU" altLang="uk-UA" sz="2400"/>
              <a:t>Філіп IV в обладунках. Король Іспанії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altLang="uk-UA"/>
          </a:p>
        </p:txBody>
      </p:sp>
      <p:pic>
        <p:nvPicPr>
          <p:cNvPr id="9830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620713"/>
            <a:ext cx="4475163" cy="5903912"/>
          </a:xfrm>
        </p:spPr>
      </p:pic>
      <p:sp>
        <p:nvSpPr>
          <p:cNvPr id="9831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148263" y="1600200"/>
            <a:ext cx="3538537" cy="4530725"/>
          </a:xfrm>
        </p:spPr>
        <p:txBody>
          <a:bodyPr/>
          <a:lstStyle/>
          <a:p>
            <a:r>
              <a:rPr lang="ru-RU" altLang="uk-UA" sz="2400"/>
              <a:t>Христофор Колумб представляє новий світ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altLang="uk-UA"/>
          </a:p>
        </p:txBody>
      </p:sp>
      <p:pic>
        <p:nvPicPr>
          <p:cNvPr id="9933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620713"/>
            <a:ext cx="4330700" cy="5903912"/>
          </a:xfrm>
        </p:spPr>
      </p:pic>
      <p:sp>
        <p:nvSpPr>
          <p:cNvPr id="99334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altLang="uk-UA" sz="2400"/>
              <a:t>Христос в Еммаусі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620713"/>
            <a:ext cx="4402138" cy="5903912"/>
          </a:xfrm>
        </p:spPr>
      </p:pic>
      <p:sp>
        <p:nvSpPr>
          <p:cNvPr id="100358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altLang="uk-UA" sz="2400"/>
              <a:t>Королева Марія-Анна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altLang="uk-UA"/>
          </a:p>
        </p:txBody>
      </p:sp>
      <p:pic>
        <p:nvPicPr>
          <p:cNvPr id="11059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476250"/>
            <a:ext cx="4038600" cy="5616575"/>
          </a:xfrm>
        </p:spPr>
      </p:pic>
      <p:sp>
        <p:nvSpPr>
          <p:cNvPr id="11059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292725" y="1600200"/>
            <a:ext cx="3394075" cy="4530725"/>
          </a:xfrm>
        </p:spPr>
        <p:txBody>
          <a:bodyPr/>
          <a:lstStyle/>
          <a:p>
            <a:r>
              <a:rPr lang="ru-RU" altLang="uk-UA" sz="2400"/>
              <a:t>Коронування  Марії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548680"/>
            <a:ext cx="4176712" cy="5581650"/>
          </a:xfrm>
        </p:spPr>
      </p:pic>
      <p:sp>
        <p:nvSpPr>
          <p:cNvPr id="68614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altLang="uk-UA" sz="2400" dirty="0" err="1">
                <a:latin typeface="Arial" panose="020B0604020202020204" pitchFamily="34" charset="0"/>
                <a:cs typeface="Arial" panose="020B0604020202020204" pitchFamily="34" charset="0"/>
              </a:rPr>
              <a:t>Діє́го</a:t>
            </a:r>
            <a:r>
              <a:rPr lang="ru-RU" altLang="uk-U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2400" dirty="0" err="1">
                <a:latin typeface="Arial" panose="020B0604020202020204" pitchFamily="34" charset="0"/>
                <a:cs typeface="Arial" panose="020B0604020202020204" pitchFamily="34" charset="0"/>
              </a:rPr>
              <a:t>Вела́скес</a:t>
            </a:r>
            <a:r>
              <a:rPr lang="ru-RU" altLang="uk-UA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altLang="uk-UA" sz="2400" dirty="0" err="1">
                <a:latin typeface="Arial" panose="020B0604020202020204" pitchFamily="34" charset="0"/>
                <a:cs typeface="Arial" panose="020B0604020202020204" pitchFamily="34" charset="0"/>
              </a:rPr>
              <a:t>іспанський</a:t>
            </a:r>
            <a:r>
              <a:rPr lang="ru-RU" altLang="uk-UA" sz="2400" dirty="0">
                <a:latin typeface="Arial" panose="020B0604020202020204" pitchFamily="34" charset="0"/>
                <a:cs typeface="Arial" panose="020B0604020202020204" pitchFamily="34" charset="0"/>
              </a:rPr>
              <a:t> художник.</a:t>
            </a:r>
          </a:p>
          <a:p>
            <a:endParaRPr lang="ru-RU" alt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Автор </a:t>
            </a:r>
            <a:r>
              <a:rPr lang="ru-RU" altLang="uk-UA" sz="2400" dirty="0" err="1">
                <a:latin typeface="Arial" panose="020B0604020202020204" pitchFamily="34" charset="0"/>
                <a:cs typeface="Arial" panose="020B0604020202020204" pitchFamily="34" charset="0"/>
              </a:rPr>
              <a:t>жанрових</a:t>
            </a:r>
            <a:r>
              <a:rPr lang="ru-RU" altLang="uk-UA" sz="2400" dirty="0">
                <a:latin typeface="Arial" panose="020B0604020202020204" pitchFamily="34" charset="0"/>
                <a:cs typeface="Arial" panose="020B0604020202020204" pitchFamily="34" charset="0"/>
              </a:rPr>
              <a:t> картин і </a:t>
            </a:r>
            <a:r>
              <a:rPr lang="ru-RU" altLang="uk-UA" sz="2400" dirty="0" err="1">
                <a:latin typeface="Arial" panose="020B0604020202020204" pitchFamily="34" charset="0"/>
                <a:cs typeface="Arial" panose="020B0604020202020204" pitchFamily="34" charset="0"/>
              </a:rPr>
              <a:t>портретів</a:t>
            </a:r>
            <a:r>
              <a:rPr lang="ru-RU" altLang="uk-UA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altLang="uk-UA"/>
          </a:p>
        </p:txBody>
      </p:sp>
      <p:pic>
        <p:nvPicPr>
          <p:cNvPr id="111621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836613"/>
            <a:ext cx="4330700" cy="5688012"/>
          </a:xfrm>
        </p:spPr>
      </p:pic>
      <p:sp>
        <p:nvSpPr>
          <p:cNvPr id="111622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altLang="uk-UA" sz="2400"/>
              <a:t>Селянський сніданок</a:t>
            </a:r>
            <a:endParaRPr lang="ru-RU" altLang="uk-UA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altLang="uk-UA"/>
          </a:p>
        </p:txBody>
      </p:sp>
      <p:pic>
        <p:nvPicPr>
          <p:cNvPr id="101381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981075"/>
            <a:ext cx="4330700" cy="5472113"/>
          </a:xfrm>
        </p:spPr>
      </p:pic>
      <p:sp>
        <p:nvSpPr>
          <p:cNvPr id="101382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altLang="uk-UA" sz="2400"/>
              <a:t>Венгерська королева,</a:t>
            </a:r>
          </a:p>
          <a:p>
            <a:pPr>
              <a:buFont typeface="Wingdings" pitchFamily="2" charset="2"/>
              <a:buNone/>
            </a:pPr>
            <a:r>
              <a:rPr lang="uk-UA" altLang="uk-UA" sz="2400"/>
              <a:t> Марія-Анна</a:t>
            </a:r>
            <a:endParaRPr lang="ru-RU" altLang="uk-UA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altLang="uk-UA"/>
          </a:p>
        </p:txBody>
      </p:sp>
      <p:pic>
        <p:nvPicPr>
          <p:cNvPr id="10240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692150"/>
            <a:ext cx="4402138" cy="5905500"/>
          </a:xfrm>
        </p:spPr>
      </p:pic>
      <p:sp>
        <p:nvSpPr>
          <p:cNvPr id="102406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altLang="uk-UA" sz="2400"/>
              <a:t>Поклоніння волхів</a:t>
            </a:r>
            <a:endParaRPr lang="ru-RU" altLang="uk-UA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altLang="uk-UA"/>
          </a:p>
        </p:txBody>
      </p:sp>
      <p:pic>
        <p:nvPicPr>
          <p:cNvPr id="10342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620713"/>
            <a:ext cx="4114800" cy="5976937"/>
          </a:xfrm>
        </p:spPr>
      </p:pic>
      <p:sp>
        <p:nvSpPr>
          <p:cNvPr id="10343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altLang="uk-UA" sz="2400"/>
              <a:t>Портрет інфанта дона Карлоса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altLang="uk-UA"/>
          </a:p>
        </p:txBody>
      </p:sp>
      <p:pic>
        <p:nvPicPr>
          <p:cNvPr id="11776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692150"/>
            <a:ext cx="4038600" cy="5905500"/>
          </a:xfrm>
        </p:spPr>
      </p:pic>
      <p:sp>
        <p:nvSpPr>
          <p:cNvPr id="117766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altLang="uk-UA" sz="2400"/>
              <a:t>Портрет інфанти Маргарити в восьмирічному віці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altLang="uk-UA"/>
          </a:p>
        </p:txBody>
      </p:sp>
      <p:pic>
        <p:nvPicPr>
          <p:cNvPr id="11878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620713"/>
            <a:ext cx="4186238" cy="5976937"/>
          </a:xfrm>
        </p:spPr>
      </p:pic>
      <p:sp>
        <p:nvSpPr>
          <p:cNvPr id="11879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altLang="uk-UA" sz="2400"/>
              <a:t>Портрет королеви Ізабелли Бурбонської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altLang="uk-UA"/>
          </a:p>
        </p:txBody>
      </p:sp>
      <p:pic>
        <p:nvPicPr>
          <p:cNvPr id="11981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404813"/>
            <a:ext cx="4402138" cy="6192837"/>
          </a:xfrm>
        </p:spPr>
      </p:pic>
      <p:sp>
        <p:nvSpPr>
          <p:cNvPr id="119814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altLang="uk-UA" sz="2400"/>
              <a:t>Портрет графа-герцога Олівареса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altLang="uk-UA"/>
          </a:p>
        </p:txBody>
      </p:sp>
      <p:pic>
        <p:nvPicPr>
          <p:cNvPr id="12390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692150"/>
            <a:ext cx="4259263" cy="5976938"/>
          </a:xfrm>
        </p:spPr>
      </p:pic>
      <p:sp>
        <p:nvSpPr>
          <p:cNvPr id="12391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altLang="uk-UA" sz="2400"/>
              <a:t>“Дама с веером”</a:t>
            </a:r>
            <a:endParaRPr lang="ru-RU" altLang="uk-UA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altLang="uk-UA"/>
          </a:p>
        </p:txBody>
      </p:sp>
      <p:pic>
        <p:nvPicPr>
          <p:cNvPr id="126981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549275"/>
            <a:ext cx="4330700" cy="6048375"/>
          </a:xfrm>
        </p:spPr>
      </p:pic>
      <p:sp>
        <p:nvSpPr>
          <p:cNvPr id="126982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altLang="uk-UA" sz="2400"/>
              <a:t>Король Філіп ІІІ</a:t>
            </a:r>
            <a:endParaRPr lang="ru-RU" altLang="uk-UA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altLang="uk-UA"/>
          </a:p>
        </p:txBody>
      </p:sp>
      <p:pic>
        <p:nvPicPr>
          <p:cNvPr id="12800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692150"/>
            <a:ext cx="4038600" cy="5905500"/>
          </a:xfrm>
        </p:spPr>
      </p:pic>
      <p:sp>
        <p:nvSpPr>
          <p:cNvPr id="128006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altLang="uk-UA" sz="2400"/>
              <a:t>Придворний карлик з собакою</a:t>
            </a:r>
            <a:endParaRPr lang="ru-RU" altLang="uk-UA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uk-UA" sz="4000"/>
              <a:t>Призначення придворним художником</a:t>
            </a:r>
          </a:p>
        </p:txBody>
      </p:sp>
      <p:pic>
        <p:nvPicPr>
          <p:cNvPr id="6963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97" y="1600200"/>
            <a:ext cx="2827005" cy="4530725"/>
          </a:xfrm>
        </p:spPr>
      </p:pic>
      <p:sp>
        <p:nvSpPr>
          <p:cNvPr id="6963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139952" y="980728"/>
            <a:ext cx="4546848" cy="515019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Коли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придворний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живописець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в Сельв</a:t>
            </a:r>
            <a:r>
              <a:rPr lang="uk-UA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ії</a:t>
            </a:r>
            <a:r>
              <a:rPr lang="uk-UA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Родріго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де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Вільяндрандо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помер, і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місце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стало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вакантним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, Веласкес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негайно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відправився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до двору,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зупинився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будинку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свого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друга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капелана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й написав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його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портрет.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Інший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севілець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, камердинер кардинала-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інфанта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королівського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брата),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відніс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портрет до палацу і показав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господареві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altLang="uk-UA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Кардинал-</a:t>
            </a:r>
            <a:r>
              <a:rPr lang="ru-RU" altLang="uk-UA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інфант</a:t>
            </a:r>
            <a:r>
              <a:rPr lang="ru-RU" alt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прийшов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захоплення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відразу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замовив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Веласкесу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свій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портрет. На той час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зображення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каноніка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вже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побачив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і сам король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Філіп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IV.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Йому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воно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сподобалося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настільки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він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наказав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братові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кардиналові-інфантові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поступитися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йому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чергою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позування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. Так Веласкес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нарешті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одержав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можливість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показати</a:t>
            </a:r>
            <a:r>
              <a:rPr lang="ru-RU" alt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себе.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altLang="uk-UA"/>
          </a:p>
        </p:txBody>
      </p:sp>
      <p:pic>
        <p:nvPicPr>
          <p:cNvPr id="124935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620713"/>
            <a:ext cx="4319587" cy="5761037"/>
          </a:xfrm>
        </p:spPr>
      </p:pic>
      <p:sp>
        <p:nvSpPr>
          <p:cNvPr id="124934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altLang="uk-UA" sz="2400">
                <a:latin typeface="Georgia" pitchFamily="18" charset="0"/>
              </a:rPr>
              <a:t>Здача Бреди</a:t>
            </a:r>
            <a:endParaRPr lang="en-US" altLang="uk-UA" sz="240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9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74700"/>
          </a:xfrm>
        </p:spPr>
        <p:txBody>
          <a:bodyPr/>
          <a:lstStyle/>
          <a:p>
            <a:r>
              <a:rPr lang="ru-RU" altLang="uk-UA"/>
              <a:t>Хвороба і смерть</a:t>
            </a:r>
          </a:p>
        </p:txBody>
      </p:sp>
      <p:pic>
        <p:nvPicPr>
          <p:cNvPr id="8499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3600400" cy="4784745"/>
          </a:xfrm>
        </p:spPr>
      </p:pic>
      <p:sp>
        <p:nvSpPr>
          <p:cNvPr id="8499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427984" y="692696"/>
            <a:ext cx="4402832" cy="486216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altLang="uk-UA" sz="2400" dirty="0"/>
              <a:t>В 1652 р. художник </a:t>
            </a:r>
            <a:r>
              <a:rPr lang="ru-RU" altLang="uk-UA" sz="2400" dirty="0" err="1"/>
              <a:t>був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призначений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королівським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обер</a:t>
            </a:r>
            <a:r>
              <a:rPr lang="ru-RU" altLang="uk-UA" sz="2400" dirty="0"/>
              <a:t>-гофмаршалом. Нова посада Веласкеса (у </a:t>
            </a:r>
            <a:r>
              <a:rPr lang="ru-RU" altLang="uk-UA" sz="2400" dirty="0" err="1"/>
              <a:t>його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обов'язки</a:t>
            </a:r>
            <a:r>
              <a:rPr lang="ru-RU" altLang="uk-UA" sz="2400" dirty="0"/>
              <a:t> входила </a:t>
            </a:r>
            <a:r>
              <a:rPr lang="ru-RU" altLang="uk-UA" sz="2400" dirty="0" err="1"/>
              <a:t>підготовка</a:t>
            </a:r>
            <a:r>
              <a:rPr lang="ru-RU" altLang="uk-UA" sz="2400" dirty="0"/>
              <a:t> й </a:t>
            </a:r>
            <a:r>
              <a:rPr lang="ru-RU" altLang="uk-UA" sz="2400" dirty="0" err="1"/>
              <a:t>організація</a:t>
            </a:r>
            <a:r>
              <a:rPr lang="ru-RU" altLang="uk-UA" sz="2400" dirty="0"/>
              <a:t> свят при </a:t>
            </a:r>
            <a:r>
              <a:rPr lang="ru-RU" altLang="uk-UA" sz="2400" dirty="0" err="1"/>
              <a:t>дворі</a:t>
            </a:r>
            <a:r>
              <a:rPr lang="ru-RU" altLang="uk-UA" sz="2400" dirty="0"/>
              <a:t>) </a:t>
            </a:r>
            <a:r>
              <a:rPr lang="ru-RU" altLang="uk-UA" sz="2400" dirty="0" err="1"/>
              <a:t>віднімала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багато</a:t>
            </a:r>
            <a:r>
              <a:rPr lang="ru-RU" altLang="uk-UA" sz="2400" dirty="0"/>
              <a:t> сил і часу. </a:t>
            </a:r>
            <a:endParaRPr lang="ru-RU" altLang="uk-UA" sz="2400" dirty="0" smtClean="0"/>
          </a:p>
          <a:p>
            <a:pPr>
              <a:lnSpc>
                <a:spcPct val="90000"/>
              </a:lnSpc>
            </a:pPr>
            <a:r>
              <a:rPr lang="ru-RU" altLang="uk-UA" sz="2400" dirty="0" err="1" smtClean="0"/>
              <a:t>Після</a:t>
            </a:r>
            <a:r>
              <a:rPr lang="ru-RU" altLang="uk-UA" sz="2400" dirty="0" smtClean="0"/>
              <a:t> </a:t>
            </a:r>
            <a:r>
              <a:rPr lang="ru-RU" altLang="uk-UA" sz="2400" dirty="0"/>
              <a:t>великого свята на </a:t>
            </a:r>
            <a:r>
              <a:rPr lang="ru-RU" altLang="uk-UA" sz="2400" dirty="0" err="1"/>
              <a:t>кордоні</a:t>
            </a:r>
            <a:r>
              <a:rPr lang="ru-RU" altLang="uk-UA" sz="2400" dirty="0"/>
              <a:t> </a:t>
            </a:r>
            <a:r>
              <a:rPr lang="ru-RU" altLang="uk-UA" sz="2400" dirty="0" err="1"/>
              <a:t>із</a:t>
            </a:r>
            <a:r>
              <a:rPr lang="ru-RU" altLang="uk-UA" sz="2400" dirty="0"/>
              <a:t> </a:t>
            </a:r>
            <a:r>
              <a:rPr lang="ru-RU" altLang="uk-UA" sz="2400" dirty="0" err="1"/>
              <a:t>Францією</a:t>
            </a:r>
            <a:r>
              <a:rPr lang="ru-RU" altLang="uk-UA" sz="2400" dirty="0"/>
              <a:t>, </a:t>
            </a:r>
            <a:r>
              <a:rPr lang="ru-RU" altLang="uk-UA" sz="2400" dirty="0" err="1"/>
              <a:t>присвяченого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одруженню</a:t>
            </a:r>
            <a:r>
              <a:rPr lang="ru-RU" altLang="uk-UA" sz="2400" dirty="0"/>
              <a:t> </a:t>
            </a:r>
            <a:r>
              <a:rPr lang="ru-RU" altLang="uk-UA" sz="2400" dirty="0" err="1"/>
              <a:t>інфанти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Марії-Терезії</a:t>
            </a:r>
            <a:r>
              <a:rPr lang="ru-RU" altLang="uk-UA" sz="2400" dirty="0"/>
              <a:t> </a:t>
            </a:r>
            <a:r>
              <a:rPr lang="ru-RU" altLang="uk-UA" sz="2400" dirty="0" err="1"/>
              <a:t>із</a:t>
            </a:r>
            <a:r>
              <a:rPr lang="ru-RU" altLang="uk-UA" sz="2400" dirty="0"/>
              <a:t> </a:t>
            </a:r>
            <a:r>
              <a:rPr lang="ru-RU" altLang="uk-UA" sz="2400" dirty="0" err="1"/>
              <a:t>французьким</a:t>
            </a:r>
            <a:r>
              <a:rPr lang="ru-RU" altLang="uk-UA" sz="2400" dirty="0"/>
              <a:t> королем </a:t>
            </a:r>
            <a:r>
              <a:rPr lang="ru-RU" altLang="uk-UA" sz="2400" dirty="0" err="1"/>
              <a:t>Людовіком</a:t>
            </a:r>
            <a:r>
              <a:rPr lang="ru-RU" altLang="uk-UA" sz="2400" dirty="0"/>
              <a:t> XIV, художник </a:t>
            </a:r>
            <a:r>
              <a:rPr lang="ru-RU" altLang="uk-UA" sz="2400" dirty="0" err="1"/>
              <a:t>важко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занедужав</a:t>
            </a:r>
            <a:r>
              <a:rPr lang="ru-RU" altLang="uk-UA" sz="2400" dirty="0"/>
              <a:t>, і </a:t>
            </a:r>
            <a:r>
              <a:rPr lang="ru-RU" altLang="uk-UA" sz="2400" dirty="0" err="1"/>
              <a:t>незабаром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після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повернення</a:t>
            </a:r>
            <a:r>
              <a:rPr lang="ru-RU" altLang="uk-UA" sz="2400" dirty="0"/>
              <a:t> в Мадрид, 6 </a:t>
            </a:r>
            <a:r>
              <a:rPr lang="ru-RU" altLang="uk-UA" sz="2400" dirty="0" err="1"/>
              <a:t>серпня</a:t>
            </a:r>
            <a:r>
              <a:rPr lang="ru-RU" altLang="uk-UA" sz="2400" dirty="0"/>
              <a:t> 1660 року помер.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4598" y="608957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Автопортрет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uk-UA"/>
              <a:t>Перша подорож до Італії</a:t>
            </a:r>
          </a:p>
        </p:txBody>
      </p:sp>
      <p:pic>
        <p:nvPicPr>
          <p:cNvPr id="7066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81" y="1600200"/>
            <a:ext cx="3583037" cy="4530725"/>
          </a:xfrm>
        </p:spPr>
      </p:pic>
      <p:sp>
        <p:nvSpPr>
          <p:cNvPr id="70661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altLang="uk-UA" sz="2400" dirty="0"/>
              <a:t>У 1629—1631 </a:t>
            </a:r>
            <a:r>
              <a:rPr lang="ru-RU" altLang="uk-UA" sz="2400" dirty="0" err="1"/>
              <a:t>році</a:t>
            </a:r>
            <a:r>
              <a:rPr lang="ru-RU" altLang="uk-UA" sz="2400" dirty="0"/>
              <a:t> Веласкес </a:t>
            </a:r>
            <a:r>
              <a:rPr lang="ru-RU" altLang="uk-UA" sz="2400" dirty="0" err="1"/>
              <a:t>подорожує</a:t>
            </a:r>
            <a:r>
              <a:rPr lang="ru-RU" altLang="uk-UA" sz="2400" dirty="0"/>
              <a:t> по </a:t>
            </a:r>
            <a:r>
              <a:rPr lang="ru-RU" altLang="uk-UA" sz="2400" dirty="0" err="1"/>
              <a:t>Італії</a:t>
            </a:r>
            <a:r>
              <a:rPr lang="ru-RU" altLang="uk-UA" sz="2400" dirty="0"/>
              <a:t>. </a:t>
            </a:r>
            <a:r>
              <a:rPr lang="ru-RU" altLang="uk-UA" sz="2400" dirty="0" err="1"/>
              <a:t>Знайомство</a:t>
            </a:r>
            <a:r>
              <a:rPr lang="ru-RU" altLang="uk-UA" sz="2400" dirty="0"/>
              <a:t> з </a:t>
            </a:r>
            <a:r>
              <a:rPr lang="ru-RU" altLang="uk-UA" sz="2400" dirty="0" err="1"/>
              <a:t>творами</a:t>
            </a:r>
            <a:r>
              <a:rPr lang="ru-RU" altLang="uk-UA" sz="2400" dirty="0"/>
              <a:t> великих </a:t>
            </a:r>
            <a:r>
              <a:rPr lang="ru-RU" altLang="uk-UA" sz="2400" dirty="0" err="1"/>
              <a:t>художників</a:t>
            </a:r>
            <a:r>
              <a:rPr lang="ru-RU" altLang="uk-UA" sz="2400" dirty="0"/>
              <a:t> </a:t>
            </a:r>
            <a:r>
              <a:rPr lang="ru-RU" altLang="uk-UA" sz="2400" dirty="0" err="1"/>
              <a:t>Італії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вплинуло</a:t>
            </a:r>
            <a:r>
              <a:rPr lang="ru-RU" altLang="uk-UA" sz="2400" dirty="0"/>
              <a:t> на стиль </a:t>
            </a:r>
            <a:r>
              <a:rPr lang="ru-RU" altLang="uk-UA" sz="2400" dirty="0" err="1"/>
              <a:t>живописця</a:t>
            </a:r>
            <a:r>
              <a:rPr lang="ru-RU" altLang="uk-UA" sz="2400" dirty="0"/>
              <a:t> — </a:t>
            </a:r>
            <a:r>
              <a:rPr lang="ru-RU" altLang="uk-UA" sz="2400" dirty="0" err="1"/>
              <a:t>він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зробився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більш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вільним</a:t>
            </a:r>
            <a:r>
              <a:rPr lang="ru-RU" altLang="uk-UA" sz="2400" dirty="0"/>
              <a:t> та </a:t>
            </a:r>
            <a:r>
              <a:rPr lang="ru-RU" altLang="uk-UA" sz="2400" dirty="0" err="1"/>
              <a:t>блискучим</a:t>
            </a:r>
            <a:r>
              <a:rPr lang="ru-RU" altLang="uk-UA" sz="2400" dirty="0"/>
              <a:t>, колорит </a:t>
            </a:r>
            <a:r>
              <a:rPr lang="ru-RU" altLang="uk-UA" sz="2400" dirty="0" err="1"/>
              <a:t>менш</a:t>
            </a:r>
            <a:r>
              <a:rPr lang="ru-RU" altLang="uk-UA" sz="2400" dirty="0"/>
              <a:t> темним в </a:t>
            </a:r>
            <a:r>
              <a:rPr lang="ru-RU" altLang="uk-UA" sz="2400" dirty="0" err="1"/>
              <a:t>тінях</a:t>
            </a:r>
            <a:r>
              <a:rPr lang="ru-RU" altLang="uk-UA" sz="2400" dirty="0"/>
              <a:t>, </a:t>
            </a:r>
            <a:r>
              <a:rPr lang="ru-RU" altLang="uk-UA" sz="2400" dirty="0" err="1"/>
              <a:t>що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передає</a:t>
            </a:r>
            <a:r>
              <a:rPr lang="ru-RU" altLang="uk-UA" sz="2400" dirty="0"/>
              <a:t> натуру в </a:t>
            </a:r>
            <a:r>
              <a:rPr lang="ru-RU" altLang="uk-UA" sz="2400" dirty="0" err="1"/>
              <a:t>яскравому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освітленні</a:t>
            </a:r>
            <a:r>
              <a:rPr lang="ru-RU" altLang="uk-UA" sz="2400" dirty="0"/>
              <a:t>.</a:t>
            </a: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827584" y="6062142"/>
            <a:ext cx="30813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altLang="uk-UA" dirty="0"/>
              <a:t>Автопортрет,Д.</a:t>
            </a:r>
            <a:r>
              <a:rPr lang="uk-UA" altLang="uk-UA" dirty="0" err="1"/>
              <a:t>Веласкес</a:t>
            </a:r>
            <a:endParaRPr lang="ru-RU" alt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uk-UA"/>
              <a:t>Друга подорож до Італії</a:t>
            </a:r>
          </a:p>
        </p:txBody>
      </p:sp>
      <p:pic>
        <p:nvPicPr>
          <p:cNvPr id="7168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4" y="1412776"/>
            <a:ext cx="3616654" cy="4356915"/>
          </a:xfrm>
        </p:spPr>
      </p:pic>
      <p:sp>
        <p:nvSpPr>
          <p:cNvPr id="71685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altLang="uk-UA" sz="2400" dirty="0" err="1"/>
              <a:t>Наприкінці</a:t>
            </a:r>
            <a:r>
              <a:rPr lang="ru-RU" altLang="uk-UA" sz="2400" dirty="0"/>
              <a:t> 1648 року Веласкес </a:t>
            </a:r>
            <a:r>
              <a:rPr lang="ru-RU" altLang="uk-UA" sz="2400" dirty="0" err="1"/>
              <a:t>здійснив</a:t>
            </a:r>
            <a:r>
              <a:rPr lang="ru-RU" altLang="uk-UA" sz="2400" dirty="0"/>
              <a:t> другу </a:t>
            </a:r>
            <a:r>
              <a:rPr lang="ru-RU" altLang="uk-UA" sz="2400" dirty="0" err="1"/>
              <a:t>подорож</a:t>
            </a:r>
            <a:r>
              <a:rPr lang="ru-RU" altLang="uk-UA" sz="2400" dirty="0"/>
              <a:t> до </a:t>
            </a:r>
            <a:r>
              <a:rPr lang="ru-RU" altLang="uk-UA" sz="2400" dirty="0" err="1"/>
              <a:t>Італії</a:t>
            </a:r>
            <a:r>
              <a:rPr lang="ru-RU" altLang="uk-UA" sz="2400" dirty="0"/>
              <a:t> - </a:t>
            </a:r>
            <a:r>
              <a:rPr lang="ru-RU" altLang="uk-UA" sz="2400" dirty="0" err="1"/>
              <a:t>найбільш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вдалим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доробком</a:t>
            </a:r>
            <a:r>
              <a:rPr lang="ru-RU" altLang="uk-UA" sz="2400" dirty="0"/>
              <a:t>, </a:t>
            </a:r>
            <a:r>
              <a:rPr lang="ru-RU" altLang="uk-UA" sz="2400" dirty="0" err="1"/>
              <a:t>написаним</a:t>
            </a:r>
            <a:r>
              <a:rPr lang="ru-RU" altLang="uk-UA" sz="2400" dirty="0"/>
              <a:t> у </a:t>
            </a:r>
            <a:r>
              <a:rPr lang="ru-RU" altLang="uk-UA" sz="2400" dirty="0" err="1"/>
              <a:t>цій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поїздці</a:t>
            </a:r>
            <a:r>
              <a:rPr lang="ru-RU" altLang="uk-UA" sz="2400" dirty="0"/>
              <a:t>, став портрет </a:t>
            </a:r>
            <a:r>
              <a:rPr lang="ru-RU" altLang="uk-UA" sz="2400" dirty="0" err="1"/>
              <a:t>папи</a:t>
            </a:r>
            <a:r>
              <a:rPr lang="ru-RU" altLang="uk-UA" sz="2400" dirty="0"/>
              <a:t> </a:t>
            </a:r>
            <a:r>
              <a:rPr lang="ru-RU" altLang="uk-UA" sz="2400" dirty="0" err="1"/>
              <a:t>Інокентія</a:t>
            </a:r>
            <a:r>
              <a:rPr lang="ru-RU" altLang="uk-UA" sz="2400" dirty="0"/>
              <a:t> X. В </a:t>
            </a:r>
            <a:r>
              <a:rPr lang="ru-RU" altLang="uk-UA" sz="2400" dirty="0" err="1"/>
              <a:t>Італії</a:t>
            </a:r>
            <a:r>
              <a:rPr lang="ru-RU" altLang="uk-UA" sz="2400" dirty="0"/>
              <a:t> художника </a:t>
            </a:r>
            <a:r>
              <a:rPr lang="ru-RU" altLang="uk-UA" sz="2400" dirty="0" err="1"/>
              <a:t>чекав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гучний</a:t>
            </a:r>
            <a:r>
              <a:rPr lang="ru-RU" altLang="uk-UA" sz="2400" dirty="0"/>
              <a:t> </a:t>
            </a:r>
            <a:r>
              <a:rPr lang="ru-RU" altLang="uk-UA" sz="2400" dirty="0" err="1"/>
              <a:t>успіх</a:t>
            </a:r>
            <a:r>
              <a:rPr lang="ru-RU" altLang="uk-UA" sz="2400" dirty="0"/>
              <a:t>, </a:t>
            </a:r>
            <a:r>
              <a:rPr lang="ru-RU" altLang="uk-UA" sz="2400" dirty="0" err="1"/>
              <a:t>його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було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обрано</a:t>
            </a:r>
            <a:r>
              <a:rPr lang="ru-RU" altLang="uk-UA" sz="2400" dirty="0"/>
              <a:t> членом </a:t>
            </a:r>
            <a:r>
              <a:rPr lang="ru-RU" altLang="uk-UA" sz="2400" dirty="0" err="1"/>
              <a:t>римської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академії</a:t>
            </a:r>
            <a:r>
              <a:rPr lang="ru-RU" altLang="uk-UA" sz="2400" dirty="0"/>
              <a:t>.</a:t>
            </a:r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899592" y="5942012"/>
            <a:ext cx="32273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uk-UA" dirty="0"/>
              <a:t>Портрет </a:t>
            </a:r>
            <a:r>
              <a:rPr lang="ru-RU" altLang="uk-UA" dirty="0" err="1"/>
              <a:t>папи</a:t>
            </a:r>
            <a:r>
              <a:rPr lang="ru-RU" altLang="uk-UA" dirty="0"/>
              <a:t> </a:t>
            </a:r>
            <a:r>
              <a:rPr lang="ru-RU" altLang="uk-UA" dirty="0" err="1"/>
              <a:t>Інокентія</a:t>
            </a:r>
            <a:r>
              <a:rPr lang="ru-RU" altLang="uk-UA" dirty="0"/>
              <a:t> 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4127500" cy="1139825"/>
          </a:xfrm>
        </p:spPr>
        <p:txBody>
          <a:bodyPr/>
          <a:lstStyle/>
          <a:p>
            <a:r>
              <a:rPr lang="ru-RU" altLang="uk-UA" dirty="0" err="1"/>
              <a:t>Творчість</a:t>
            </a:r>
            <a:endParaRPr lang="ru-RU" altLang="uk-UA" dirty="0"/>
          </a:p>
        </p:txBody>
      </p:sp>
      <p:pic>
        <p:nvPicPr>
          <p:cNvPr id="7270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1124744"/>
            <a:ext cx="3672408" cy="4702133"/>
          </a:xfrm>
        </p:spPr>
      </p:pic>
      <p:sp>
        <p:nvSpPr>
          <p:cNvPr id="7270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427984" y="476672"/>
            <a:ext cx="4320480" cy="453072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altLang="uk-UA" sz="2400" dirty="0" err="1"/>
              <a:t>Ранні</a:t>
            </a:r>
            <a:r>
              <a:rPr lang="ru-RU" altLang="uk-UA" sz="2400" dirty="0"/>
              <a:t> полотна </a:t>
            </a:r>
            <a:r>
              <a:rPr lang="ru-RU" altLang="uk-UA" sz="2400" dirty="0" err="1"/>
              <a:t>севільского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періоду</a:t>
            </a:r>
            <a:r>
              <a:rPr lang="ru-RU" altLang="uk-UA" sz="2400" dirty="0"/>
              <a:t> в основному </a:t>
            </a:r>
            <a:r>
              <a:rPr lang="ru-RU" altLang="uk-UA" sz="2400" dirty="0" err="1"/>
              <a:t>були</a:t>
            </a:r>
            <a:r>
              <a:rPr lang="ru-RU" altLang="uk-UA" sz="2400" dirty="0"/>
              <a:t> </a:t>
            </a:r>
            <a:r>
              <a:rPr lang="ru-RU" altLang="uk-UA" sz="2400" dirty="0" err="1"/>
              <a:t>створені</a:t>
            </a:r>
            <a:r>
              <a:rPr lang="ru-RU" altLang="uk-UA" sz="2400" dirty="0"/>
              <a:t> в </a:t>
            </a:r>
            <a:r>
              <a:rPr lang="ru-RU" altLang="uk-UA" sz="2400" dirty="0" err="1"/>
              <a:t>жанрі</a:t>
            </a:r>
            <a:r>
              <a:rPr lang="ru-RU" altLang="uk-UA" sz="2400" dirty="0"/>
              <a:t> </a:t>
            </a:r>
            <a:r>
              <a:rPr lang="ru-RU" altLang="uk-UA" sz="2400" dirty="0" err="1" smtClean="0"/>
              <a:t>бодегонів</a:t>
            </a:r>
            <a:endParaRPr lang="ru-RU" altLang="uk-UA" sz="2400" dirty="0" smtClean="0"/>
          </a:p>
          <a:p>
            <a:pPr>
              <a:lnSpc>
                <a:spcPct val="80000"/>
              </a:lnSpc>
            </a:pPr>
            <a:r>
              <a:rPr lang="ru-RU" altLang="uk-UA" sz="2400" dirty="0" smtClean="0"/>
              <a:t>У </a:t>
            </a:r>
            <a:r>
              <a:rPr lang="ru-RU" altLang="uk-UA" sz="2400" dirty="0" err="1"/>
              <a:t>схожому</a:t>
            </a:r>
            <a:r>
              <a:rPr lang="ru-RU" altLang="uk-UA" sz="2400" dirty="0"/>
              <a:t> </a:t>
            </a:r>
            <a:r>
              <a:rPr lang="ru-RU" altLang="uk-UA" sz="2400" dirty="0" err="1"/>
              <a:t>стилі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написані</a:t>
            </a:r>
            <a:r>
              <a:rPr lang="ru-RU" altLang="uk-UA" sz="2400" dirty="0"/>
              <a:t> й </a:t>
            </a:r>
            <a:r>
              <a:rPr lang="ru-RU" altLang="uk-UA" sz="2400" dirty="0" err="1"/>
              <a:t>кілька</a:t>
            </a:r>
            <a:r>
              <a:rPr lang="ru-RU" altLang="uk-UA" sz="2400" dirty="0"/>
              <a:t> </a:t>
            </a:r>
            <a:r>
              <a:rPr lang="ru-RU" altLang="uk-UA" sz="2400" dirty="0" err="1"/>
              <a:t>релігійних</a:t>
            </a:r>
            <a:r>
              <a:rPr lang="ru-RU" altLang="uk-UA" sz="2400" dirty="0"/>
              <a:t> картин </a:t>
            </a:r>
            <a:r>
              <a:rPr lang="ru-RU" altLang="uk-UA" sz="2400" dirty="0" err="1"/>
              <a:t>цього</a:t>
            </a:r>
            <a:r>
              <a:rPr lang="ru-RU" altLang="uk-UA" sz="2400" dirty="0"/>
              <a:t> ж </a:t>
            </a:r>
            <a:r>
              <a:rPr lang="ru-RU" altLang="uk-UA" sz="2400" dirty="0" err="1"/>
              <a:t>періоду</a:t>
            </a:r>
            <a:r>
              <a:rPr lang="ru-RU" altLang="uk-UA" sz="2400" dirty="0"/>
              <a:t> - «</a:t>
            </a:r>
            <a:r>
              <a:rPr lang="ru-RU" altLang="uk-UA" sz="2400" dirty="0" err="1"/>
              <a:t>Поклоніння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пастирів</a:t>
            </a:r>
            <a:r>
              <a:rPr lang="ru-RU" altLang="uk-UA" sz="2400" dirty="0"/>
              <a:t>», «</a:t>
            </a:r>
            <a:r>
              <a:rPr lang="ru-RU" altLang="uk-UA" sz="2400" dirty="0" err="1"/>
              <a:t>Поклоніння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волхвів</a:t>
            </a:r>
            <a:r>
              <a:rPr lang="ru-RU" altLang="uk-UA" sz="2400" dirty="0"/>
              <a:t>» (1619); «Христос у </a:t>
            </a:r>
            <a:r>
              <a:rPr lang="ru-RU" altLang="uk-UA" sz="2400" dirty="0" err="1"/>
              <a:t>будинку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Марфи</a:t>
            </a:r>
            <a:r>
              <a:rPr lang="ru-RU" altLang="uk-UA" sz="2400" dirty="0"/>
              <a:t> й </a:t>
            </a:r>
            <a:r>
              <a:rPr lang="ru-RU" altLang="uk-UA" sz="2400" dirty="0" err="1"/>
              <a:t>Марії</a:t>
            </a:r>
            <a:r>
              <a:rPr lang="ru-RU" altLang="uk-UA" sz="2400" dirty="0"/>
              <a:t>» (</a:t>
            </a:r>
            <a:r>
              <a:rPr lang="ru-RU" altLang="uk-UA" sz="2400" dirty="0" err="1"/>
              <a:t>близько</a:t>
            </a:r>
            <a:r>
              <a:rPr lang="ru-RU" altLang="uk-UA" sz="2400" dirty="0"/>
              <a:t> 1620).</a:t>
            </a:r>
          </a:p>
          <a:p>
            <a:pPr>
              <a:lnSpc>
                <a:spcPct val="80000"/>
              </a:lnSpc>
            </a:pPr>
            <a:r>
              <a:rPr lang="ru-RU" altLang="uk-UA" sz="2400" dirty="0"/>
              <a:t>Портретам </a:t>
            </a:r>
            <a:r>
              <a:rPr lang="ru-RU" altLang="uk-UA" sz="2400" dirty="0" err="1"/>
              <a:t>пізнього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періоду</a:t>
            </a:r>
            <a:r>
              <a:rPr lang="ru-RU" altLang="uk-UA" sz="2400" dirty="0"/>
              <a:t> </a:t>
            </a:r>
            <a:r>
              <a:rPr lang="ru-RU" altLang="uk-UA" sz="2400" dirty="0" err="1"/>
              <a:t>творчості</a:t>
            </a:r>
            <a:r>
              <a:rPr lang="ru-RU" altLang="uk-UA" sz="2400" dirty="0"/>
              <a:t> Веласкеса у </a:t>
            </a:r>
            <a:r>
              <a:rPr lang="ru-RU" altLang="uk-UA" sz="2400" dirty="0" err="1"/>
              <a:t>великій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мірі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властиві</a:t>
            </a:r>
            <a:r>
              <a:rPr lang="ru-RU" altLang="uk-UA" sz="2400" dirty="0"/>
              <a:t> артистизм і </a:t>
            </a:r>
            <a:r>
              <a:rPr lang="ru-RU" altLang="uk-UA" sz="2400" dirty="0" err="1"/>
              <a:t>психологічна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завершеність</a:t>
            </a:r>
            <a:r>
              <a:rPr lang="ru-RU" altLang="uk-UA" sz="2400" dirty="0"/>
              <a:t> (</a:t>
            </a:r>
            <a:r>
              <a:rPr lang="ru-RU" altLang="uk-UA" sz="2400" dirty="0" err="1"/>
              <a:t>інфанта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Марія</a:t>
            </a:r>
            <a:r>
              <a:rPr lang="ru-RU" altLang="uk-UA" sz="2400" dirty="0"/>
              <a:t> Тереза, 1651; </a:t>
            </a:r>
            <a:r>
              <a:rPr lang="ru-RU" altLang="uk-UA" sz="2400" dirty="0" err="1" smtClean="0"/>
              <a:t>інфанта</a:t>
            </a:r>
            <a:r>
              <a:rPr lang="ru-RU" altLang="uk-UA" sz="2400" dirty="0" smtClean="0"/>
              <a:t> </a:t>
            </a:r>
            <a:r>
              <a:rPr lang="ru-RU" altLang="uk-UA" sz="2400" dirty="0"/>
              <a:t>Маргарита </a:t>
            </a:r>
            <a:r>
              <a:rPr lang="ru-RU" altLang="uk-UA" sz="2400" dirty="0" err="1"/>
              <a:t>Австрійська</a:t>
            </a:r>
            <a:r>
              <a:rPr lang="ru-RU" altLang="uk-UA" sz="2400" dirty="0"/>
              <a:t>, </a:t>
            </a:r>
            <a:r>
              <a:rPr lang="ru-RU" altLang="uk-UA" sz="2400" dirty="0" err="1"/>
              <a:t>близько</a:t>
            </a:r>
            <a:r>
              <a:rPr lang="ru-RU" altLang="uk-UA" sz="2400" dirty="0"/>
              <a:t> 1660).</a:t>
            </a: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323528" y="5857668"/>
            <a:ext cx="4189412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ru-RU" altLang="uk-UA" sz="1600" dirty="0" err="1"/>
              <a:t>інфанта</a:t>
            </a:r>
            <a:r>
              <a:rPr lang="ru-RU" altLang="uk-UA" sz="1600" dirty="0"/>
              <a:t> Маргарита </a:t>
            </a:r>
            <a:r>
              <a:rPr lang="ru-RU" altLang="uk-UA" sz="1600" dirty="0" err="1"/>
              <a:t>Австрійська</a:t>
            </a:r>
            <a:r>
              <a:rPr lang="ru-RU" altLang="uk-UA" sz="1600" dirty="0"/>
              <a:t>, 1660</a:t>
            </a:r>
          </a:p>
          <a:p>
            <a:endParaRPr lang="ru-RU" altLang="uk-UA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r>
              <a:rPr lang="ru-RU" altLang="uk-UA" sz="4000"/>
              <a:t>Портрети</a:t>
            </a:r>
          </a:p>
        </p:txBody>
      </p:sp>
      <p:pic>
        <p:nvPicPr>
          <p:cNvPr id="7373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125538"/>
            <a:ext cx="3743325" cy="5543550"/>
          </a:xfrm>
        </p:spPr>
      </p:pic>
      <p:sp>
        <p:nvSpPr>
          <p:cNvPr id="73733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altLang="uk-UA" sz="2400" dirty="0" err="1"/>
              <a:t>Невідома</a:t>
            </a:r>
            <a:r>
              <a:rPr lang="ru-RU" altLang="uk-UA" sz="2400" dirty="0"/>
              <a:t> </a:t>
            </a:r>
            <a:r>
              <a:rPr lang="ru-RU" altLang="uk-UA" sz="2400" dirty="0" err="1"/>
              <a:t>іспанка</a:t>
            </a:r>
            <a:r>
              <a:rPr lang="ru-RU" altLang="uk-UA" sz="2400" dirty="0"/>
              <a:t> , 1646 р. </a:t>
            </a:r>
            <a:r>
              <a:rPr lang="ru-RU" altLang="uk-UA" sz="2400" dirty="0" err="1"/>
              <a:t>Збірка</a:t>
            </a:r>
            <a:r>
              <a:rPr lang="ru-RU" altLang="uk-UA" sz="2400" dirty="0"/>
              <a:t> герцога </a:t>
            </a:r>
            <a:r>
              <a:rPr lang="ru-RU" altLang="uk-UA" sz="2400" dirty="0" err="1"/>
              <a:t>Девонширського</a:t>
            </a:r>
            <a:endParaRPr lang="ru-RU" altLang="uk-UA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260648"/>
            <a:ext cx="8229600" cy="796950"/>
          </a:xfrm>
        </p:spPr>
        <p:txBody>
          <a:bodyPr>
            <a:normAutofit/>
          </a:bodyPr>
          <a:lstStyle/>
          <a:p>
            <a:r>
              <a:rPr lang="uk-UA" altLang="uk-UA" dirty="0"/>
              <a:t>Ранній період</a:t>
            </a:r>
            <a:endParaRPr lang="ru-RU" altLang="uk-UA" dirty="0"/>
          </a:p>
        </p:txBody>
      </p:sp>
      <p:pic>
        <p:nvPicPr>
          <p:cNvPr id="7987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2736"/>
            <a:ext cx="4608512" cy="5344617"/>
          </a:xfrm>
        </p:spPr>
      </p:pic>
      <p:sp>
        <p:nvSpPr>
          <p:cNvPr id="7987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508104" y="1600200"/>
            <a:ext cx="3178696" cy="4530725"/>
          </a:xfrm>
        </p:spPr>
        <p:txBody>
          <a:bodyPr/>
          <a:lstStyle/>
          <a:p>
            <a:r>
              <a:rPr lang="ru-RU" altLang="uk-UA" sz="2400" dirty="0" err="1"/>
              <a:t>Дієго</a:t>
            </a:r>
            <a:r>
              <a:rPr lang="ru-RU" altLang="uk-UA" sz="2400" dirty="0"/>
              <a:t> Веласкес "</a:t>
            </a:r>
            <a:r>
              <a:rPr lang="ru-RU" altLang="uk-UA" sz="2400" dirty="0" smtClean="0"/>
              <a:t>Меніни"1656–57 р</a:t>
            </a:r>
            <a:r>
              <a:rPr lang="ru-RU" altLang="uk-UA" sz="2400" dirty="0"/>
              <a:t>, Прадо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4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549275"/>
            <a:ext cx="4038600" cy="5903913"/>
          </a:xfrm>
        </p:spPr>
      </p:pic>
      <p:sp>
        <p:nvSpPr>
          <p:cNvPr id="80909" name="Rectangle 13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ru-RU" altLang="uk-UA" sz="2400"/>
              <a:t>Портрет інфанти Маргарити,1653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Другая 1">
      <a:dk1>
        <a:srgbClr val="000000"/>
      </a:dk1>
      <a:lt1>
        <a:sysClr val="window" lastClr="FFFFFF"/>
      </a:lt1>
      <a:dk2>
        <a:srgbClr val="283138"/>
      </a:dk2>
      <a:lt2>
        <a:srgbClr val="FF8600"/>
      </a:lt2>
      <a:accent1>
        <a:srgbClr val="E64AC9"/>
      </a:accent1>
      <a:accent2>
        <a:srgbClr val="FF0000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81</TotalTime>
  <Words>454</Words>
  <Application>Microsoft Office PowerPoint</Application>
  <PresentationFormat>Экран (4:3)</PresentationFormat>
  <Paragraphs>50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Garamond</vt:lpstr>
      <vt:lpstr>Times New Roman</vt:lpstr>
      <vt:lpstr>Verdana</vt:lpstr>
      <vt:lpstr>Wingdings</vt:lpstr>
      <vt:lpstr>Georgia</vt:lpstr>
      <vt:lpstr>Аспект</vt:lpstr>
      <vt:lpstr>Дієго Веласкес</vt:lpstr>
      <vt:lpstr>Презентация PowerPoint</vt:lpstr>
      <vt:lpstr>Призначення придворним художником</vt:lpstr>
      <vt:lpstr>Перша подорож до Італії</vt:lpstr>
      <vt:lpstr>Друга подорож до Італії</vt:lpstr>
      <vt:lpstr>Творчість</vt:lpstr>
      <vt:lpstr>Портрети</vt:lpstr>
      <vt:lpstr>Ранній період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Хвороба і смерть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Дієго Веласкес</dc:title>
  <dc:creator>Саліх</dc:creator>
  <cp:lastModifiedBy>mikae_000</cp:lastModifiedBy>
  <cp:revision>3</cp:revision>
  <dcterms:created xsi:type="dcterms:W3CDTF">2012-03-04T13:45:31Z</dcterms:created>
  <dcterms:modified xsi:type="dcterms:W3CDTF">2014-11-02T13:15:10Z</dcterms:modified>
</cp:coreProperties>
</file>