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256" r:id="rId2"/>
    <p:sldId id="342" r:id="rId3"/>
    <p:sldId id="319" r:id="rId4"/>
    <p:sldId id="349" r:id="rId5"/>
    <p:sldId id="341" r:id="rId6"/>
    <p:sldId id="350" r:id="rId7"/>
    <p:sldId id="327" r:id="rId8"/>
    <p:sldId id="347" r:id="rId9"/>
    <p:sldId id="339" r:id="rId10"/>
    <p:sldId id="348" r:id="rId11"/>
    <p:sldId id="351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3F5B"/>
    <a:srgbClr val="993366"/>
    <a:srgbClr val="0000CC"/>
    <a:srgbClr val="D60093"/>
    <a:srgbClr val="FF7C80"/>
    <a:srgbClr val="9966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173" autoAdjust="0"/>
    <p:restoredTop sz="94681" autoAdjust="0"/>
  </p:normalViewPr>
  <p:slideViewPr>
    <p:cSldViewPr>
      <p:cViewPr varScale="1">
        <p:scale>
          <a:sx n="70" d="100"/>
          <a:sy n="70" d="100"/>
        </p:scale>
        <p:origin x="-127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EA84E3-045D-4CAF-9A50-C05D9259FB52}" type="datetimeFigureOut">
              <a:rPr lang="uk-UA" smtClean="0"/>
              <a:pPr/>
              <a:t>25.11.2014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00F188-9F19-4473-9114-5D5ADFEC644C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F12E0D-54AB-4E1F-BC65-566EE5CE9597}" type="datetimeFigureOut">
              <a:rPr lang="uk-UA" smtClean="0"/>
              <a:pPr/>
              <a:t>25.11.2014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80B2B6-41CB-49E3-9114-305F4D9F23E7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F12E0D-54AB-4E1F-BC65-566EE5CE9597}" type="datetimeFigureOut">
              <a:rPr lang="uk-UA" smtClean="0"/>
              <a:pPr/>
              <a:t>25.11.2014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80B2B6-41CB-49E3-9114-305F4D9F23E7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F12E0D-54AB-4E1F-BC65-566EE5CE9597}" type="datetimeFigureOut">
              <a:rPr lang="uk-UA" smtClean="0"/>
              <a:pPr/>
              <a:t>25.11.2014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80B2B6-41CB-49E3-9114-305F4D9F23E7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F12E0D-54AB-4E1F-BC65-566EE5CE9597}" type="datetimeFigureOut">
              <a:rPr lang="uk-UA" smtClean="0"/>
              <a:pPr/>
              <a:t>25.11.2014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80B2B6-41CB-49E3-9114-305F4D9F23E7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F12E0D-54AB-4E1F-BC65-566EE5CE9597}" type="datetimeFigureOut">
              <a:rPr lang="uk-UA" smtClean="0"/>
              <a:pPr/>
              <a:t>25.11.2014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80B2B6-41CB-49E3-9114-305F4D9F23E7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F12E0D-54AB-4E1F-BC65-566EE5CE9597}" type="datetimeFigureOut">
              <a:rPr lang="uk-UA" smtClean="0"/>
              <a:pPr/>
              <a:t>25.11.2014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80B2B6-41CB-49E3-9114-305F4D9F23E7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F12E0D-54AB-4E1F-BC65-566EE5CE9597}" type="datetimeFigureOut">
              <a:rPr lang="uk-UA" smtClean="0"/>
              <a:pPr/>
              <a:t>25.11.2014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80B2B6-41CB-49E3-9114-305F4D9F23E7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F12E0D-54AB-4E1F-BC65-566EE5CE9597}" type="datetimeFigureOut">
              <a:rPr lang="uk-UA" smtClean="0"/>
              <a:pPr/>
              <a:t>25.11.2014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80B2B6-41CB-49E3-9114-305F4D9F23E7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F12E0D-54AB-4E1F-BC65-566EE5CE9597}" type="datetimeFigureOut">
              <a:rPr lang="uk-UA" smtClean="0"/>
              <a:pPr/>
              <a:t>25.11.2014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80B2B6-41CB-49E3-9114-305F4D9F23E7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F12E0D-54AB-4E1F-BC65-566EE5CE9597}" type="datetimeFigureOut">
              <a:rPr lang="uk-UA" smtClean="0"/>
              <a:pPr/>
              <a:t>25.11.2014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80B2B6-41CB-49E3-9114-305F4D9F23E7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F12E0D-54AB-4E1F-BC65-566EE5CE9597}" type="datetimeFigureOut">
              <a:rPr lang="uk-UA" smtClean="0"/>
              <a:pPr/>
              <a:t>25.11.2014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80B2B6-41CB-49E3-9114-305F4D9F23E7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5F12E0D-54AB-4E1F-BC65-566EE5CE9597}" type="datetimeFigureOut">
              <a:rPr lang="uk-UA" smtClean="0"/>
              <a:pPr/>
              <a:t>25.11.2014</a:t>
            </a:fld>
            <a:endParaRPr lang="uk-UA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B80B2B6-41CB-49E3-9114-305F4D9F23E7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randomBar dir="vert"/>
  </p:transition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8%D0%B7%D0%BE%D0%B1%D1%80%D0%B0%D0%B6%D0%B5%D0%BD%D0%B8%D0%B5:Block_portrait.pn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XIX" TargetMode="External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7%D0%BE%D0%BB%D0%BE%D1%82%D0%B0_%D0%B4%D0%BE%D0%B1%D0%B0" TargetMode="External"/><Relationship Id="rId5" Type="http://schemas.openxmlformats.org/officeDocument/2006/relationships/hyperlink" Target="http://uk.wikipedia.org/wiki/%D0%A0%D0%BE%D1%81%D1%96%D0%B9%D1%81%D1%8C%D0%BA%D0%B0_%D0%BB%D1%96%D1%82%D0%B5%D1%80%D0%B0%D1%82%D1%83%D1%80%D0%B0" TargetMode="External"/><Relationship Id="rId4" Type="http://schemas.openxmlformats.org/officeDocument/2006/relationships/hyperlink" Target="http://uk.wikipedia.org/wiki/XX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uk.wikipedia.org/wiki/%D0%91%D0%B5%D0%BA%D0%B5%D1%82%D0%BE%D0%B2_%D0%90%D0%BD%D0%B4%D1%80%D1%96%D0%B9_%D0%9C%D0%B8%D0%BA%D0%BE%D0%BB%D0%B0%D0%B9%D0%BE%D0%B2%D0%B8%D1%87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10" Type="http://schemas.openxmlformats.org/officeDocument/2006/relationships/image" Target="../media/image16.jpeg"/><Relationship Id="rId4" Type="http://schemas.openxmlformats.org/officeDocument/2006/relationships/image" Target="../media/image10.jpeg"/><Relationship Id="rId9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1%D0%BE%D1%81%D1%8E%D1%80%D0%B0_%D0%92%D0%BE%D0%BB%D0%BE%D0%B4%D0%B8%D0%BC%D0%B8%D1%80_%D0%9C%D0%B8%D0%BA%D0%BE%D0%BB%D0%B0%D0%B9%D0%BE%D0%B2%D0%B8%D1%87" TargetMode="External"/><Relationship Id="rId13" Type="http://schemas.openxmlformats.org/officeDocument/2006/relationships/hyperlink" Target="http://uk.wikipedia.org/wiki/%D0%96%D1%83%D0%BA_%D0%9C%D0%B8%D1%85%D0%B0%D0%B9%D0%BB%D0%BE_%D0%86%D0%B2%D0%B0%D0%BD%D0%BE%D0%B2%D0%B8%D1%87" TargetMode="External"/><Relationship Id="rId18" Type="http://schemas.openxmlformats.org/officeDocument/2006/relationships/hyperlink" Target="http://uk.wikipedia.org/wiki/%D0%9B%D0%B8%D1%82%D0%B2%D0%B8%D0%BD%D0%B5%D1%86%D1%8C_%D0%9C%D0%B8%D1%85%D0%B0%D0%B9%D0%BB%D0%BE_%D0%86%D0%B2%D0%B0%D0%BD%D0%BE%D0%B2%D0%B8%D1%87" TargetMode="External"/><Relationship Id="rId3" Type="http://schemas.openxmlformats.org/officeDocument/2006/relationships/hyperlink" Target="http://uk.wikipedia.org/wiki/%D0%9A%D0%B8%D1%97%D0%B2" TargetMode="External"/><Relationship Id="rId21" Type="http://schemas.openxmlformats.org/officeDocument/2006/relationships/hyperlink" Target="http://uk.wikipedia.org/wiki/%D0%9A%D0%BE%D0%BF%D1%82%D1%96%D0%BB%D0%BE%D0%B2_%D0%92%D1%96%D0%BA%D1%82%D0%BE%D1%80_%D0%92%D1%96%D0%BA%D1%82%D0%BE%D1%80%D0%BE%D0%B2%D0%B8%D1%87" TargetMode="External"/><Relationship Id="rId7" Type="http://schemas.openxmlformats.org/officeDocument/2006/relationships/hyperlink" Target="http://uk.wikipedia.org/wiki/%D0%9B%D1%8C%D0%B2%D1%96%D0%B2" TargetMode="External"/><Relationship Id="rId12" Type="http://schemas.openxmlformats.org/officeDocument/2006/relationships/hyperlink" Target="http://uk.wikipedia.org/wiki/%D0%A2%D0%B8%D1%87%D0%B8%D0%BD%D0%B0_%D0%9F%D0%B0%D0%B2%D0%BB%D0%BE_%D0%93%D1%80%D0%B8%D0%B3%D0%BE%D1%80%D0%BE%D0%B2%D0%B8%D1%87" TargetMode="External"/><Relationship Id="rId17" Type="http://schemas.openxmlformats.org/officeDocument/2006/relationships/hyperlink" Target="http://uk.wikipedia.org/wiki/%D0%9A%D0%BE%D1%87%D1%83%D1%80_%D0%93%D1%80%D0%B8%D0%B3%D0%BE%D1%80%D1%96%D0%B9_%D0%9F%D0%BE%D1%80%D1%84%D0%B8%D1%80%D0%BE%D0%B2%D0%B8%D1%87" TargetMode="External"/><Relationship Id="rId2" Type="http://schemas.openxmlformats.org/officeDocument/2006/relationships/hyperlink" Target="http://uk.wikipedia.org/wiki/1907" TargetMode="External"/><Relationship Id="rId16" Type="http://schemas.openxmlformats.org/officeDocument/2006/relationships/hyperlink" Target="http://uk.wikipedia.org/wiki/%D0%9E%D0%BB%D1%96%D0%B9%D0%BD%D0%B8%D0%BA_%D0%91%D0%BE%D1%80%D0%B8%D1%81_%D0%86%D0%BB%D0%BB%D1%96%D1%87" TargetMode="External"/><Relationship Id="rId20" Type="http://schemas.openxmlformats.org/officeDocument/2006/relationships/hyperlink" Target="http://uk.wikipedia.org/wiki/%D0%86%D0%B2%D0%B0%D0%BD%D0%BE%D0%B2_%D0%9F%D0%B5%D1%82%D1%80%D0%BE_%D0%A4%D0%B5%D0%B4%D0%BE%D1%80%D0%BE%D0%B2%D0%B8%D1%87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uk.wikipedia.org/wiki/%D0%A1%D0%B5%D0%B2%D0%B0%D1%81%D1%82%D0%BE%D0%BF%D0%BE%D0%BB%D1%8C" TargetMode="External"/><Relationship Id="rId11" Type="http://schemas.openxmlformats.org/officeDocument/2006/relationships/hyperlink" Target="http://uk.wikipedia.org/wiki/%D0%9F%D0%B0%D0%B2%D0%BB%D0%B8%D1%87%D0%BA%D0%BE_%D0%94%D0%BC%D0%B8%D1%82%D1%80%D0%BE_%D0%92%D0%B0%D1%81%D0%B8%D0%BB%D1%8C%D0%BE%D0%B2%D0%B8%D1%87" TargetMode="External"/><Relationship Id="rId5" Type="http://schemas.openxmlformats.org/officeDocument/2006/relationships/hyperlink" Target="http://uk.wikipedia.org/wiki/%D0%A5%D0%B0%D1%80%D0%BA%D1%96%D0%B2" TargetMode="External"/><Relationship Id="rId15" Type="http://schemas.openxmlformats.org/officeDocument/2006/relationships/hyperlink" Target="http://uk.wikipedia.org/wiki/%D0%94%D1%80%D0%B0%D1%87_%D0%86%D0%B2%D0%B0%D0%BD_%D0%A4%D0%B5%D0%B4%D0%BE%D1%80%D0%BE%D0%B2%D0%B8%D1%87" TargetMode="External"/><Relationship Id="rId23" Type="http://schemas.openxmlformats.org/officeDocument/2006/relationships/image" Target="../media/image17.jpeg"/><Relationship Id="rId10" Type="http://schemas.openxmlformats.org/officeDocument/2006/relationships/hyperlink" Target="http://uk.wikipedia.org/wiki/%D0%91%D0%BE%D0%B1%D0%B8%D0%BD%D1%81%D1%8C%D0%BA%D0%B8%D0%B9_%D0%92%D0%B0%D1%81%D0%B8%D0%BB%D1%8C_%D0%9F%D0%B5%D1%82%D1%80%D0%BE%D0%B2%D0%B8%D1%87" TargetMode="External"/><Relationship Id="rId19" Type="http://schemas.openxmlformats.org/officeDocument/2006/relationships/hyperlink" Target="http://uk.wikipedia.org/wiki/%D0%9F%D1%96%D0%BD%D1%87%D1%83%D0%BA_%D0%A1%D1%82%D0%B5%D0%BF%D0%B0%D0%BD_%D0%9F%D0%B5%D1%82%D1%80%D0%BE%D0%B2%D0%B8%D1%87" TargetMode="External"/><Relationship Id="rId4" Type="http://schemas.openxmlformats.org/officeDocument/2006/relationships/hyperlink" Target="http://uk.wikipedia.org/wiki/%D0%9E%D0%B4%D0%B5%D1%81%D0%B0" TargetMode="External"/><Relationship Id="rId9" Type="http://schemas.openxmlformats.org/officeDocument/2006/relationships/hyperlink" Target="http://uk.wikipedia.org/wiki/%D0%97%D0%B0%D0%B3%D1%83%D0%BB_%D0%94%D0%BC%D0%B8%D1%82%D1%80%D0%BE_%D0%AE%D1%80%D1%96%D0%B9%D0%BE%D0%B2%D0%B8%D1%87" TargetMode="External"/><Relationship Id="rId14" Type="http://schemas.openxmlformats.org/officeDocument/2006/relationships/hyperlink" Target="http://uk.wikipedia.org/wiki/%D0%A0%D0%B8%D0%BB%D1%8C%D1%81%D1%8C%D0%BA%D0%B8%D0%B9_%D0%9C%D0%B0%D0%BA%D1%81%D0%B8%D0%BC_%D0%A2%D0%B0%D0%B4%D0%B5%D0%B9%D0%BE%D0%B2%D0%B8%D1%87" TargetMode="External"/><Relationship Id="rId22" Type="http://schemas.openxmlformats.org/officeDocument/2006/relationships/hyperlink" Target="http://uk.wikipedia.org/wiki/%D0%9F%D0%B0%D0%BB%D0%B0%D0%BC%D0%B0%D1%80%D1%87%D1%83%D0%BA_%D0%94%D0%BC%D0%B8%D1%82%D1%80%D0%BE_%D0%A5%D0%BE%D0%BC%D0%B8%D1%87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everning bolot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14744" y="1000108"/>
            <a:ext cx="5000660" cy="2171714"/>
          </a:xfrm>
        </p:spPr>
        <p:txBody>
          <a:bodyPr>
            <a:normAutofit/>
          </a:bodyPr>
          <a:lstStyle/>
          <a:p>
            <a:r>
              <a:rPr lang="uk-UA" sz="4000" i="1" dirty="0" smtClean="0">
                <a:solidFill>
                  <a:schemeClr val="tx2">
                    <a:lumMod val="50000"/>
                  </a:schemeClr>
                </a:solidFill>
                <a:effectLst/>
              </a:rPr>
              <a:t>Олександр Олександрович Блок</a:t>
            </a:r>
            <a:endParaRPr lang="uk-UA" sz="4000" i="1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pic>
        <p:nvPicPr>
          <p:cNvPr id="7" name="Picture 8" descr="http://upload.wikimedia.org/wikipedia/ru/6/6e/Block_portrait.png">
            <a:hlinkClick r:id="rId3" tooltip="Block portrait.png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928670"/>
            <a:ext cx="2796160" cy="314327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85720" y="3071810"/>
            <a:ext cx="335758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chemeClr val="bg1"/>
                </a:solidFill>
              </a:rPr>
              <a:t>О, я хочу безумно жить</a:t>
            </a:r>
            <a:r>
              <a:rPr lang="uk-UA" i="1" dirty="0" smtClean="0">
                <a:solidFill>
                  <a:schemeClr val="bg1"/>
                </a:solidFill>
              </a:rPr>
              <a:t>:</a:t>
            </a:r>
            <a:endParaRPr lang="ru-RU" i="1" dirty="0" smtClean="0">
              <a:solidFill>
                <a:schemeClr val="bg1"/>
              </a:solidFill>
            </a:endParaRPr>
          </a:p>
          <a:p>
            <a:r>
              <a:rPr lang="ru-RU" i="1" dirty="0" smtClean="0">
                <a:solidFill>
                  <a:schemeClr val="bg1"/>
                </a:solidFill>
              </a:rPr>
              <a:t>Все сущее – увековечить,</a:t>
            </a:r>
          </a:p>
          <a:p>
            <a:r>
              <a:rPr lang="ru-RU" i="1" dirty="0" smtClean="0">
                <a:solidFill>
                  <a:schemeClr val="bg1"/>
                </a:solidFill>
              </a:rPr>
              <a:t>Безличное – вочеловечить,</a:t>
            </a:r>
          </a:p>
          <a:p>
            <a:r>
              <a:rPr lang="ru-RU" i="1" dirty="0" smtClean="0">
                <a:solidFill>
                  <a:schemeClr val="bg1"/>
                </a:solidFill>
              </a:rPr>
              <a:t>Несбывшееся – </a:t>
            </a:r>
            <a:r>
              <a:rPr lang="ru-RU" i="1" dirty="0" smtClean="0">
                <a:solidFill>
                  <a:schemeClr val="bg1"/>
                </a:solidFill>
              </a:rPr>
              <a:t>воплотить!</a:t>
            </a:r>
          </a:p>
          <a:p>
            <a:endParaRPr lang="uk-UA" i="1" dirty="0" smtClean="0">
              <a:solidFill>
                <a:schemeClr val="bg1"/>
              </a:solidFill>
            </a:endParaRPr>
          </a:p>
          <a:p>
            <a:endParaRPr lang="uk-UA" i="1" dirty="0" smtClean="0">
              <a:solidFill>
                <a:schemeClr val="bg1"/>
              </a:solidFill>
            </a:endParaRPr>
          </a:p>
          <a:p>
            <a:endParaRPr lang="uk-UA" i="1" dirty="0" smtClean="0">
              <a:solidFill>
                <a:schemeClr val="bg1"/>
              </a:solidFill>
            </a:endParaRPr>
          </a:p>
          <a:p>
            <a:endParaRPr lang="ru-RU" i="1" dirty="0" smtClean="0">
              <a:solidFill>
                <a:schemeClr val="bg1"/>
              </a:solidFill>
            </a:endParaRPr>
          </a:p>
          <a:p>
            <a:endParaRPr lang="ru-RU" i="1" dirty="0" smtClean="0">
              <a:solidFill>
                <a:schemeClr val="bg1"/>
              </a:solidFill>
            </a:endParaRPr>
          </a:p>
          <a:p>
            <a:r>
              <a:rPr lang="ru-RU" i="1" dirty="0" smtClean="0">
                <a:solidFill>
                  <a:schemeClr val="bg1"/>
                </a:solidFill>
              </a:rPr>
              <a:t>                                            </a:t>
            </a:r>
            <a:r>
              <a:rPr lang="ru-RU" i="1" dirty="0" err="1" smtClean="0">
                <a:solidFill>
                  <a:schemeClr val="bg1"/>
                </a:solidFill>
              </a:rPr>
              <a:t>Підготувала</a:t>
            </a:r>
            <a:r>
              <a:rPr lang="ru-RU" i="1" dirty="0" smtClean="0">
                <a:solidFill>
                  <a:schemeClr val="bg1"/>
                </a:solidFill>
              </a:rPr>
              <a:t> </a:t>
            </a:r>
          </a:p>
          <a:p>
            <a:r>
              <a:rPr lang="uk-UA" i="1" dirty="0" err="1" smtClean="0">
                <a:solidFill>
                  <a:schemeClr val="bg1"/>
                </a:solidFill>
              </a:rPr>
              <a:t>Левцун</a:t>
            </a:r>
            <a:r>
              <a:rPr lang="uk-UA" i="1" dirty="0" smtClean="0">
                <a:solidFill>
                  <a:schemeClr val="bg1"/>
                </a:solidFill>
              </a:rPr>
              <a:t> Аліна</a:t>
            </a:r>
            <a:endParaRPr lang="ru-RU" i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66gdo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428596" y="0"/>
            <a:ext cx="8715404" cy="58785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 err="1" smtClean="0"/>
              <a:t>Срібна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доба</a:t>
            </a:r>
            <a:r>
              <a:rPr lang="ru-RU" sz="4800" dirty="0" smtClean="0"/>
              <a:t> — </a:t>
            </a:r>
            <a:r>
              <a:rPr lang="ru-RU" sz="4800" dirty="0" err="1" smtClean="0"/>
              <a:t>термін</a:t>
            </a:r>
            <a:r>
              <a:rPr lang="ru-RU" sz="4800" dirty="0" smtClean="0"/>
              <a:t>, </a:t>
            </a:r>
            <a:r>
              <a:rPr lang="ru-RU" sz="4800" dirty="0" err="1" smtClean="0"/>
              <a:t>що</a:t>
            </a:r>
            <a:r>
              <a:rPr lang="ru-RU" sz="4800" dirty="0" smtClean="0"/>
              <a:t> </a:t>
            </a:r>
            <a:r>
              <a:rPr lang="ru-RU" sz="4800" dirty="0" err="1" smtClean="0"/>
              <a:t>вживається</a:t>
            </a:r>
            <a:r>
              <a:rPr lang="ru-RU" sz="4800" dirty="0" smtClean="0"/>
              <a:t> в </a:t>
            </a:r>
            <a:r>
              <a:rPr lang="ru-RU" sz="4800" dirty="0" err="1" smtClean="0"/>
              <a:t>літературознавстві</a:t>
            </a:r>
            <a:r>
              <a:rPr lang="ru-RU" sz="4800" dirty="0" smtClean="0"/>
              <a:t> для характеристики </a:t>
            </a:r>
            <a:r>
              <a:rPr lang="ru-RU" sz="4800" dirty="0" err="1" smtClean="0"/>
              <a:t>межі</a:t>
            </a:r>
            <a:r>
              <a:rPr lang="ru-RU" sz="4800" dirty="0" smtClean="0"/>
              <a:t> </a:t>
            </a:r>
            <a:r>
              <a:rPr lang="ru-RU" sz="4800" dirty="0" smtClean="0">
                <a:hlinkClick r:id="rId3" tooltip="XIX"/>
              </a:rPr>
              <a:t>XIX</a:t>
            </a:r>
            <a:r>
              <a:rPr lang="ru-RU" sz="4800" dirty="0" smtClean="0"/>
              <a:t>-</a:t>
            </a:r>
            <a:r>
              <a:rPr lang="ru-RU" sz="4800" dirty="0" smtClean="0">
                <a:hlinkClick r:id="rId4" tooltip="XX"/>
              </a:rPr>
              <a:t>XX</a:t>
            </a:r>
            <a:r>
              <a:rPr lang="ru-RU" sz="4800" dirty="0" smtClean="0"/>
              <a:t> ст. у </a:t>
            </a:r>
            <a:r>
              <a:rPr lang="ru-RU" sz="4800" dirty="0" err="1" smtClean="0">
                <a:hlinkClick r:id="rId5" tooltip="Російська література"/>
              </a:rPr>
              <a:t>російській</a:t>
            </a:r>
            <a:r>
              <a:rPr lang="ru-RU" sz="4800" dirty="0" smtClean="0">
                <a:hlinkClick r:id="rId5" tooltip="Російська література"/>
              </a:rPr>
              <a:t> </a:t>
            </a:r>
            <a:r>
              <a:rPr lang="ru-RU" sz="4800" dirty="0" err="1" smtClean="0">
                <a:hlinkClick r:id="rId5" tooltip="Російська література"/>
              </a:rPr>
              <a:t>літературі</a:t>
            </a:r>
            <a:r>
              <a:rPr lang="ru-RU" sz="4800" dirty="0" smtClean="0"/>
              <a:t>. </a:t>
            </a:r>
            <a:r>
              <a:rPr lang="ru-RU" sz="4800" dirty="0" err="1" smtClean="0"/>
              <a:t>Назва</a:t>
            </a:r>
            <a:r>
              <a:rPr lang="ru-RU" sz="4800" dirty="0" smtClean="0"/>
              <a:t> </a:t>
            </a:r>
            <a:r>
              <a:rPr lang="ru-RU" sz="4800" dirty="0" err="1" smtClean="0"/>
              <a:t>була</a:t>
            </a:r>
            <a:r>
              <a:rPr lang="ru-RU" sz="4800" dirty="0" smtClean="0"/>
              <a:t> </a:t>
            </a:r>
            <a:r>
              <a:rPr lang="ru-RU" sz="4800" dirty="0" err="1" smtClean="0"/>
              <a:t>обрана</a:t>
            </a:r>
            <a:r>
              <a:rPr lang="ru-RU" sz="4800" dirty="0" smtClean="0"/>
              <a:t> за </a:t>
            </a:r>
            <a:r>
              <a:rPr lang="ru-RU" sz="4800" dirty="0" err="1" smtClean="0"/>
              <a:t>аналогією</a:t>
            </a:r>
            <a:r>
              <a:rPr lang="ru-RU" sz="4800" dirty="0" smtClean="0"/>
              <a:t> </a:t>
            </a:r>
            <a:r>
              <a:rPr lang="ru-RU" sz="4800" dirty="0" err="1" smtClean="0"/>
              <a:t>із</a:t>
            </a:r>
            <a:r>
              <a:rPr lang="ru-RU" sz="4800" dirty="0" smtClean="0"/>
              <a:t> </a:t>
            </a:r>
            <a:r>
              <a:rPr lang="ru-RU" sz="4000" dirty="0" smtClean="0">
                <a:hlinkClick r:id="rId6" tooltip="Золота доба"/>
              </a:rPr>
              <a:t>«золотою </a:t>
            </a:r>
            <a:r>
              <a:rPr lang="ru-RU" sz="4000" dirty="0" err="1" smtClean="0">
                <a:hlinkClick r:id="rId6" tooltip="Золота доба"/>
              </a:rPr>
              <a:t>добою</a:t>
            </a:r>
            <a:r>
              <a:rPr lang="ru-RU" sz="4000" dirty="0" smtClean="0">
                <a:hlinkClick r:id="rId6" tooltip="Золота доба"/>
              </a:rPr>
              <a:t>»</a:t>
            </a:r>
            <a:r>
              <a:rPr lang="ru-RU" sz="4000" dirty="0" smtClean="0"/>
              <a:t>, яку </a:t>
            </a:r>
            <a:r>
              <a:rPr lang="ru-RU" sz="4000" dirty="0" err="1" smtClean="0"/>
              <a:t>ототожнювали</a:t>
            </a:r>
            <a:r>
              <a:rPr lang="ru-RU" sz="4000" dirty="0" smtClean="0"/>
              <a:t> </a:t>
            </a:r>
            <a:r>
              <a:rPr lang="ru-RU" sz="4000" dirty="0" err="1" smtClean="0"/>
              <a:t>з</a:t>
            </a:r>
            <a:r>
              <a:rPr lang="ru-RU" sz="4000" dirty="0" smtClean="0"/>
              <a:t> XIX </a:t>
            </a:r>
            <a:r>
              <a:rPr lang="ru-RU" sz="4000" dirty="0" err="1" smtClean="0"/>
              <a:t>сторіччям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Поезія </a:t>
            </a:r>
            <a:r>
              <a:rPr lang="en-US" smtClean="0"/>
              <a:t>“</a:t>
            </a:r>
            <a:r>
              <a:rPr lang="uk-UA" smtClean="0"/>
              <a:t>Срібного </a:t>
            </a:r>
            <a:r>
              <a:rPr lang="uk-UA" dirty="0" smtClean="0"/>
              <a:t>століття</a:t>
            </a:r>
            <a:r>
              <a:rPr lang="en-US" dirty="0" smtClean="0"/>
              <a:t>”</a:t>
            </a:r>
            <a:endParaRPr lang="ru-RU" dirty="0"/>
          </a:p>
        </p:txBody>
      </p:sp>
      <p:pic>
        <p:nvPicPr>
          <p:cNvPr id="4" name="Содержимое 3" descr="505d808dcbf14ca0c5ce52d3da1b9a6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29058" y="2071678"/>
            <a:ext cx="5000660" cy="4786322"/>
          </a:xfrm>
        </p:spPr>
      </p:pic>
      <p:sp>
        <p:nvSpPr>
          <p:cNvPr id="6" name="Прямоугольник 5"/>
          <p:cNvSpPr/>
          <p:nvPr/>
        </p:nvSpPr>
        <p:spPr>
          <a:xfrm>
            <a:off x="0" y="1714488"/>
            <a:ext cx="357186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/>
              <a:t>Російська</a:t>
            </a:r>
            <a:r>
              <a:rPr lang="ru-RU" sz="2000" dirty="0" smtClean="0"/>
              <a:t> </a:t>
            </a:r>
            <a:r>
              <a:rPr lang="ru-RU" sz="2000" dirty="0" err="1" smtClean="0"/>
              <a:t>поезія</a:t>
            </a:r>
            <a:r>
              <a:rPr lang="ru-RU" sz="2000" dirty="0" smtClean="0"/>
              <a:t> «</a:t>
            </a:r>
            <a:r>
              <a:rPr lang="ru-RU" sz="2000" dirty="0" err="1" smtClean="0"/>
              <a:t>срібного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століття</a:t>
            </a:r>
            <a:r>
              <a:rPr lang="ru-RU" sz="2000" dirty="0" smtClean="0"/>
              <a:t>» стала </a:t>
            </a:r>
            <a:r>
              <a:rPr lang="ru-RU" sz="2000" dirty="0" err="1" smtClean="0"/>
              <a:t>своєрідним</a:t>
            </a:r>
            <a:r>
              <a:rPr lang="ru-RU" sz="2000" dirty="0" smtClean="0"/>
              <a:t> </a:t>
            </a:r>
            <a:r>
              <a:rPr lang="ru-RU" sz="2000" dirty="0" err="1" smtClean="0"/>
              <a:t>підбиттям</a:t>
            </a:r>
            <a:r>
              <a:rPr lang="ru-RU" sz="2000" dirty="0" smtClean="0"/>
              <a:t> </a:t>
            </a:r>
            <a:r>
              <a:rPr lang="ru-RU" sz="2000" dirty="0" err="1" smtClean="0"/>
              <a:t>підсумків</a:t>
            </a:r>
            <a:r>
              <a:rPr lang="ru-RU" sz="2000" dirty="0" smtClean="0"/>
              <a:t> </a:t>
            </a:r>
            <a:r>
              <a:rPr lang="ru-RU" sz="2000" dirty="0" err="1" smtClean="0"/>
              <a:t>двохсотрічного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розвитку</a:t>
            </a:r>
            <a:r>
              <a:rPr lang="ru-RU" sz="2000" dirty="0" smtClean="0"/>
              <a:t> </a:t>
            </a:r>
            <a:r>
              <a:rPr lang="ru-RU" sz="2000" dirty="0" err="1" smtClean="0"/>
              <a:t>нової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російської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поезії</a:t>
            </a:r>
            <a:r>
              <a:rPr lang="ru-RU" sz="2000" dirty="0" smtClean="0"/>
              <a:t>. Вона </a:t>
            </a:r>
            <a:r>
              <a:rPr lang="ru-RU" sz="2000" dirty="0" err="1" smtClean="0"/>
              <a:t>підхопила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продовжила</a:t>
            </a:r>
            <a:r>
              <a:rPr lang="ru-RU" sz="2000" dirty="0" smtClean="0"/>
              <a:t> </a:t>
            </a:r>
            <a:r>
              <a:rPr lang="ru-RU" sz="2000" dirty="0" err="1" smtClean="0"/>
              <a:t>кращі</a:t>
            </a:r>
            <a:r>
              <a:rPr lang="ru-RU" sz="2000" dirty="0" smtClean="0"/>
              <a:t> </a:t>
            </a:r>
            <a:r>
              <a:rPr lang="ru-RU" sz="2000" dirty="0" err="1" smtClean="0"/>
              <a:t>традиції</a:t>
            </a:r>
            <a:r>
              <a:rPr lang="ru-RU" sz="2000" dirty="0" smtClean="0"/>
              <a:t> </a:t>
            </a:r>
            <a:r>
              <a:rPr lang="ru-RU" sz="2000" dirty="0" err="1" smtClean="0"/>
              <a:t>попередніх</a:t>
            </a:r>
            <a:r>
              <a:rPr lang="ru-RU" sz="2000" dirty="0" smtClean="0"/>
              <a:t> </a:t>
            </a:r>
            <a:r>
              <a:rPr lang="ru-RU" sz="2000" dirty="0" err="1" smtClean="0"/>
              <a:t>історичних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етапів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розвитку</a:t>
            </a:r>
            <a:r>
              <a:rPr lang="ru-RU" sz="2000" dirty="0" smtClean="0"/>
              <a:t> </a:t>
            </a:r>
            <a:r>
              <a:rPr lang="ru-RU" sz="2000" dirty="0" err="1" smtClean="0"/>
              <a:t>російської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поезії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водночас</a:t>
            </a:r>
            <a:r>
              <a:rPr lang="ru-RU" sz="2000" dirty="0" smtClean="0"/>
              <a:t> </a:t>
            </a:r>
            <a:r>
              <a:rPr lang="ru-RU" sz="2000" dirty="0" err="1" smtClean="0"/>
              <a:t>вдалася</a:t>
            </a:r>
            <a:r>
              <a:rPr lang="ru-RU" sz="2000" dirty="0" smtClean="0"/>
              <a:t> до </a:t>
            </a:r>
            <a:r>
              <a:rPr lang="ru-RU" sz="2000" dirty="0" err="1" smtClean="0"/>
              <a:t>суттєвої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переоцінки</a:t>
            </a:r>
            <a:r>
              <a:rPr lang="ru-RU" sz="2000" dirty="0" smtClean="0"/>
              <a:t> </a:t>
            </a:r>
            <a:r>
              <a:rPr lang="ru-RU" sz="2000" dirty="0" err="1" smtClean="0"/>
              <a:t>цінностей</a:t>
            </a:r>
            <a:r>
              <a:rPr lang="ru-RU" sz="2000" dirty="0" smtClean="0"/>
              <a:t> </a:t>
            </a:r>
            <a:r>
              <a:rPr lang="ru-RU" sz="2000" dirty="0" err="1" smtClean="0"/>
              <a:t>художніх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культурологічних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пріоритетів</a:t>
            </a:r>
            <a:r>
              <a:rPr lang="ru-RU" sz="2000" dirty="0" smtClean="0"/>
              <a:t>, </a:t>
            </a:r>
            <a:r>
              <a:rPr lang="ru-RU" sz="2000" dirty="0" err="1" smtClean="0"/>
              <a:t>які</a:t>
            </a:r>
            <a:r>
              <a:rPr lang="ru-RU" sz="2000" dirty="0" smtClean="0"/>
              <a:t> </a:t>
            </a:r>
            <a:r>
              <a:rPr lang="ru-RU" sz="2000" dirty="0" err="1" smtClean="0"/>
              <a:t>спря­мували</a:t>
            </a:r>
            <a:r>
              <a:rPr lang="ru-RU" sz="2000" dirty="0" smtClean="0"/>
              <a:t> </a:t>
            </a:r>
            <a:r>
              <a:rPr lang="ru-RU" sz="2000" dirty="0" err="1" smtClean="0"/>
              <a:t>її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розвиток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30352"/>
            <a:ext cx="4929222" cy="468459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sz="1600" i="1" dirty="0" smtClean="0"/>
              <a:t>	</a:t>
            </a:r>
          </a:p>
          <a:p>
            <a:pPr algn="just">
              <a:buNone/>
            </a:pPr>
            <a:r>
              <a:rPr lang="uk-UA" sz="1600" i="1" dirty="0" smtClean="0"/>
              <a:t>	</a:t>
            </a:r>
            <a:r>
              <a:rPr lang="uk-UA" sz="1600" i="1" dirty="0" smtClean="0">
                <a:solidFill>
                  <a:schemeClr val="accent1">
                    <a:lumMod val="50000"/>
                  </a:schemeClr>
                </a:solidFill>
              </a:rPr>
              <a:t>“Блоком марила уся молодь обох столиць”, - згадував Б. Пастернак у романі “Доктор Живаго”.</a:t>
            </a:r>
            <a:endParaRPr lang="ru-RU" sz="16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None/>
            </a:pPr>
            <a:endParaRPr lang="uk-UA" sz="16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uk-UA" sz="1600" i="1" dirty="0" smtClean="0">
                <a:solidFill>
                  <a:schemeClr val="accent1">
                    <a:lumMod val="50000"/>
                  </a:schemeClr>
                </a:solidFill>
              </a:rPr>
              <a:t>	Олександр Блок – одна з найяскравіших зірок на небосхилі поезії “Срібної доби”. Його лірика, що увиразнила духовні шукання інтелігенції початку ХХ ст., належить до вершинних явищ російського символізму. </a:t>
            </a:r>
            <a:endParaRPr lang="en-US" sz="16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None/>
            </a:pPr>
            <a:endParaRPr lang="en-US" sz="16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en-US" sz="1600" i="1" dirty="0" smtClean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uk-UA" sz="1600" i="1" dirty="0" smtClean="0">
                <a:solidFill>
                  <a:schemeClr val="accent1">
                    <a:lumMod val="50000"/>
                  </a:schemeClr>
                </a:solidFill>
              </a:rPr>
              <a:t>У ньому бачили лицаря Прекрасної Дами і митця, зачарованого “музикою революції”, уособлення поезії та медіума, який відтворював у своїх картинах “нетутешній” світ.</a:t>
            </a:r>
          </a:p>
        </p:txBody>
      </p:sp>
      <p:pic>
        <p:nvPicPr>
          <p:cNvPr id="5" name="Picture 12" descr="http://blok.velchel.ru/img/gallery/g_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1357298"/>
            <a:ext cx="3000396" cy="342902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428992" y="1285860"/>
            <a:ext cx="4643470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</a:rPr>
              <a:t>Кохання</a:t>
            </a:r>
          </a:p>
          <a:p>
            <a:pPr algn="just"/>
            <a:r>
              <a:rPr lang="ru-RU" sz="1400" i="1" dirty="0" err="1" smtClean="0">
                <a:solidFill>
                  <a:srgbClr val="C00000"/>
                </a:solidFill>
              </a:rPr>
              <a:t>Влітку</a:t>
            </a:r>
            <a:r>
              <a:rPr lang="ru-RU" sz="1400" i="1" dirty="0" smtClean="0">
                <a:solidFill>
                  <a:srgbClr val="C00000"/>
                </a:solidFill>
              </a:rPr>
              <a:t> 1898 року молодий поет написав багато віршів, що згодом увійшли до циклу «Віршів про Прекрасну Даму». </a:t>
            </a:r>
            <a:r>
              <a:rPr lang="uk-UA" sz="1400" i="1" dirty="0" smtClean="0">
                <a:solidFill>
                  <a:srgbClr val="C00000"/>
                </a:solidFill>
              </a:rPr>
              <a:t>Цей океан любовних гімнів, звернених до Л. Д. Менделєєвої став справжнім ліричним злетом молодого Блока. Роман Олександра з Любов'ю Менделеєвою був досить напруженим, нервовим. Блоку доводилося і мук ревнощів зазнавати, і тяжкої пригніченості через сувору холодність вихованої Люби. Але все одно він часто перебував у стані екзальтованого поклоніння ідеалу, що втілився в цій золотоволосій, рум'яній, спокійній і радісній дівчині. </a:t>
            </a:r>
          </a:p>
          <a:p>
            <a:pPr algn="just"/>
            <a:r>
              <a:rPr lang="ru-RU" sz="1400" i="1" dirty="0" err="1" smtClean="0">
                <a:solidFill>
                  <a:srgbClr val="C00000"/>
                </a:solidFill>
              </a:rPr>
              <a:t>Створювалася</a:t>
            </a:r>
            <a:r>
              <a:rPr lang="ru-RU" sz="1400" i="1" dirty="0" smtClean="0">
                <a:solidFill>
                  <a:srgbClr val="C00000"/>
                </a:solidFill>
              </a:rPr>
              <a:t> книга віршів про велике кохання, про Прекрасну Даму. </a:t>
            </a:r>
          </a:p>
        </p:txBody>
      </p:sp>
      <p:pic>
        <p:nvPicPr>
          <p:cNvPr id="24578" name="Picture 2" descr="http://blok.velchel.ru/img/family/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642918"/>
            <a:ext cx="2000264" cy="243511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pic>
        <p:nvPicPr>
          <p:cNvPr id="4" name="Picture 10" descr="http://blok.velchel.ru/img/gallery/g_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3214685"/>
            <a:ext cx="2143140" cy="244930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Блок </a:t>
            </a:r>
            <a:r>
              <a:rPr lang="ru-RU" b="1" dirty="0" err="1" smtClean="0"/>
              <a:t>Олександр</a:t>
            </a:r>
            <a:r>
              <a:rPr lang="ru-RU" b="1" dirty="0" smtClean="0"/>
              <a:t> </a:t>
            </a:r>
            <a:r>
              <a:rPr lang="ru-RU" b="1" dirty="0" err="1" smtClean="0"/>
              <a:t>Олександрович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14422"/>
            <a:ext cx="4972056" cy="542928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Дитячі</a:t>
            </a:r>
            <a:r>
              <a:rPr lang="ru-RU" dirty="0" smtClean="0"/>
              <a:t> роки </a:t>
            </a:r>
            <a:r>
              <a:rPr lang="ru-RU" dirty="0" err="1" smtClean="0"/>
              <a:t>провів</a:t>
            </a:r>
            <a:r>
              <a:rPr lang="ru-RU" dirty="0" smtClean="0"/>
              <a:t> у </a:t>
            </a:r>
            <a:r>
              <a:rPr lang="ru-RU" dirty="0" err="1" smtClean="0"/>
              <a:t>сім'ї</a:t>
            </a:r>
            <a:r>
              <a:rPr lang="ru-RU" dirty="0" smtClean="0"/>
              <a:t> </a:t>
            </a:r>
            <a:r>
              <a:rPr lang="ru-RU" dirty="0" err="1" smtClean="0"/>
              <a:t>діда</a:t>
            </a:r>
            <a:r>
              <a:rPr lang="ru-RU" dirty="0" smtClean="0"/>
              <a:t> по </a:t>
            </a:r>
            <a:r>
              <a:rPr lang="ru-RU" dirty="0" err="1" smtClean="0"/>
              <a:t>матері</a:t>
            </a:r>
            <a:r>
              <a:rPr lang="ru-RU" dirty="0" smtClean="0"/>
              <a:t>, ректора </a:t>
            </a:r>
            <a:r>
              <a:rPr lang="ru-RU" dirty="0" err="1" smtClean="0"/>
              <a:t>Санкт-Петербурзького</a:t>
            </a:r>
            <a:r>
              <a:rPr lang="ru-RU" dirty="0" smtClean="0"/>
              <a:t> </a:t>
            </a:r>
            <a:r>
              <a:rPr lang="ru-RU" dirty="0" err="1" smtClean="0"/>
              <a:t>університету</a:t>
            </a:r>
            <a:r>
              <a:rPr lang="ru-RU" dirty="0" smtClean="0"/>
              <a:t> </a:t>
            </a:r>
            <a:r>
              <a:rPr lang="ru-RU" dirty="0" err="1" smtClean="0">
                <a:hlinkClick r:id="rId2" tooltip="Бекетов Андрій Миколайович"/>
              </a:rPr>
              <a:t>Андрія</a:t>
            </a:r>
            <a:r>
              <a:rPr lang="ru-RU" dirty="0" smtClean="0">
                <a:hlinkClick r:id="rId2" tooltip="Бекетов Андрій Миколайович"/>
              </a:rPr>
              <a:t> Бекетова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1906 </a:t>
            </a:r>
            <a:r>
              <a:rPr lang="ru-RU" dirty="0" err="1" smtClean="0"/>
              <a:t>закінчив</a:t>
            </a:r>
            <a:r>
              <a:rPr lang="ru-RU" dirty="0" smtClean="0"/>
              <a:t> </a:t>
            </a:r>
            <a:r>
              <a:rPr lang="ru-RU" dirty="0" err="1" smtClean="0"/>
              <a:t>історико-філологічний</a:t>
            </a:r>
            <a:r>
              <a:rPr lang="ru-RU" dirty="0" smtClean="0"/>
              <a:t> факультет </a:t>
            </a:r>
            <a:r>
              <a:rPr lang="ru-RU" dirty="0" err="1" smtClean="0"/>
              <a:t>Петербурзького</a:t>
            </a:r>
            <a:r>
              <a:rPr lang="ru-RU" dirty="0" smtClean="0"/>
              <a:t> </a:t>
            </a:r>
            <a:r>
              <a:rPr lang="ru-RU" dirty="0" err="1" smtClean="0"/>
              <a:t>університету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Коротке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Олександра</a:t>
            </a:r>
            <a:r>
              <a:rPr lang="ru-RU" dirty="0" smtClean="0"/>
              <a:t> </a:t>
            </a:r>
            <a:r>
              <a:rPr lang="ru-RU" dirty="0" err="1" smtClean="0"/>
              <a:t>Олександровича</a:t>
            </a:r>
            <a:r>
              <a:rPr lang="ru-RU" dirty="0" smtClean="0"/>
              <a:t> Блока (1880-1921) </a:t>
            </a:r>
            <a:r>
              <a:rPr lang="ru-RU" dirty="0" err="1" smtClean="0"/>
              <a:t>відокремлена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нас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десятиріччями</a:t>
            </a:r>
            <a:r>
              <a:rPr lang="ru-RU" dirty="0" smtClean="0"/>
              <a:t>. І </a:t>
            </a:r>
            <a:r>
              <a:rPr lang="ru-RU" dirty="0" err="1" smtClean="0"/>
              <a:t>кожне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десятиріч</a:t>
            </a:r>
            <a:r>
              <a:rPr lang="ru-RU" dirty="0" smtClean="0"/>
              <a:t> </a:t>
            </a:r>
            <a:r>
              <a:rPr lang="ru-RU" dirty="0" err="1" smtClean="0"/>
              <a:t>наповнене</a:t>
            </a:r>
            <a:r>
              <a:rPr lang="ru-RU" dirty="0" smtClean="0"/>
              <a:t> </a:t>
            </a:r>
            <a:r>
              <a:rPr lang="ru-RU" dirty="0" err="1" smtClean="0"/>
              <a:t>подіями</a:t>
            </a:r>
            <a:r>
              <a:rPr lang="ru-RU" dirty="0" smtClean="0"/>
              <a:t> великого </a:t>
            </a:r>
            <a:r>
              <a:rPr lang="ru-RU" dirty="0" err="1" smtClean="0"/>
              <a:t>історичного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. Але, </a:t>
            </a:r>
            <a:r>
              <a:rPr lang="ru-RU" dirty="0" err="1" smtClean="0"/>
              <a:t>чим</a:t>
            </a:r>
            <a:r>
              <a:rPr lang="ru-RU" dirty="0" smtClean="0"/>
              <a:t> дальше </a:t>
            </a:r>
            <a:r>
              <a:rPr lang="ru-RU" dirty="0" err="1" smtClean="0"/>
              <a:t>відходимо</a:t>
            </a:r>
            <a:r>
              <a:rPr lang="ru-RU" dirty="0" smtClean="0"/>
              <a:t> ми в </a:t>
            </a:r>
            <a:r>
              <a:rPr lang="ru-RU" dirty="0" err="1" smtClean="0"/>
              <a:t>часі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Блоку, </a:t>
            </a:r>
            <a:r>
              <a:rPr lang="ru-RU" dirty="0" err="1" smtClean="0"/>
              <a:t>тим</a:t>
            </a:r>
            <a:r>
              <a:rPr lang="ru-RU" dirty="0" smtClean="0"/>
              <a:t> </a:t>
            </a:r>
            <a:r>
              <a:rPr lang="ru-RU" dirty="0" err="1" smtClean="0"/>
              <a:t>ближче</a:t>
            </a:r>
            <a:r>
              <a:rPr lang="ru-RU" dirty="0" smtClean="0"/>
              <a:t> до нас </a:t>
            </a:r>
            <a:r>
              <a:rPr lang="ru-RU" dirty="0" err="1" smtClean="0"/>
              <a:t>основне</a:t>
            </a:r>
            <a:r>
              <a:rPr lang="ru-RU" dirty="0" smtClean="0"/>
              <a:t>, головне в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, яке </a:t>
            </a:r>
            <a:r>
              <a:rPr lang="ru-RU" dirty="0" err="1" smtClean="0"/>
              <a:t>звільнене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всього</a:t>
            </a:r>
            <a:r>
              <a:rPr lang="ru-RU" dirty="0" smtClean="0"/>
              <a:t> часового, </a:t>
            </a:r>
            <a:r>
              <a:rPr lang="ru-RU" dirty="0" err="1" smtClean="0"/>
              <a:t>раптового</a:t>
            </a:r>
            <a:r>
              <a:rPr lang="ru-RU" dirty="0" smtClean="0"/>
              <a:t>, наносного, </a:t>
            </a:r>
            <a:r>
              <a:rPr lang="ru-RU" dirty="0" err="1" smtClean="0"/>
              <a:t>тим</a:t>
            </a:r>
            <a:r>
              <a:rPr lang="ru-RU" dirty="0" smtClean="0"/>
              <a:t> </a:t>
            </a:r>
            <a:r>
              <a:rPr lang="ru-RU" dirty="0" err="1" smtClean="0"/>
              <a:t>ясніше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живий</a:t>
            </a:r>
            <a:r>
              <a:rPr lang="ru-RU" dirty="0" smtClean="0"/>
              <a:t> </a:t>
            </a:r>
            <a:r>
              <a:rPr lang="ru-RU" dirty="0" err="1" smtClean="0"/>
              <a:t>зв'язок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духовним</a:t>
            </a:r>
            <a:r>
              <a:rPr lang="ru-RU" dirty="0" smtClean="0"/>
              <a:t> </a:t>
            </a:r>
            <a:r>
              <a:rPr lang="ru-RU" dirty="0" err="1" smtClean="0"/>
              <a:t>життям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нашого</a:t>
            </a:r>
            <a:r>
              <a:rPr lang="ru-RU" dirty="0" smtClean="0"/>
              <a:t> часу</a:t>
            </a:r>
          </a:p>
          <a:p>
            <a:endParaRPr lang="ru-RU" dirty="0"/>
          </a:p>
        </p:txBody>
      </p:sp>
      <p:pic>
        <p:nvPicPr>
          <p:cNvPr id="5" name="Содержимое 4" descr="200px-USSR_stamp_A.Blok_1980_4k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643571" y="1857364"/>
            <a:ext cx="3500430" cy="5000636"/>
          </a:xfr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286388"/>
            <a:ext cx="8215370" cy="1000132"/>
          </a:xfrm>
        </p:spPr>
        <p:txBody>
          <a:bodyPr>
            <a:normAutofit/>
          </a:bodyPr>
          <a:lstStyle/>
          <a:p>
            <a:pPr algn="just"/>
            <a:r>
              <a:rPr lang="uk-UA" sz="1200" i="1" dirty="0" smtClean="0">
                <a:solidFill>
                  <a:srgbClr val="996633"/>
                </a:solidFill>
              </a:rPr>
              <a:t>Героїня “Віршів про Прекрасну Даму“ постає втіленням небесного світла і гармонії. Вона наділена божественними рисами – безсмертям, космічною безмежністю, надлюдською мудрістю, всемогутністю. Їй підвладні сніги, струмки, сонце, пісні, зорі… З</a:t>
            </a:r>
            <a:r>
              <a:rPr lang="en-US" sz="1200" i="1" dirty="0" smtClean="0">
                <a:solidFill>
                  <a:srgbClr val="996633"/>
                </a:solidFill>
              </a:rPr>
              <a:t>`</a:t>
            </a:r>
            <a:r>
              <a:rPr lang="uk-UA" sz="1200" i="1" dirty="0" smtClean="0">
                <a:solidFill>
                  <a:srgbClr val="996633"/>
                </a:solidFill>
              </a:rPr>
              <a:t>єднатися з нею – означає досягти жаданої гармонії.</a:t>
            </a:r>
            <a:endParaRPr lang="ru-RU" sz="1200" i="1" dirty="0">
              <a:solidFill>
                <a:srgbClr val="996633"/>
              </a:solidFill>
            </a:endParaRPr>
          </a:p>
        </p:txBody>
      </p:sp>
      <p:pic>
        <p:nvPicPr>
          <p:cNvPr id="4" name="Picture 2" descr="http://vs1969r.narod.ru/Frend/Glaz/glz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36202" y="1928802"/>
            <a:ext cx="1318031" cy="19288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2" descr="пруд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3714752"/>
            <a:ext cx="1143008" cy="1071570"/>
          </a:xfrm>
          <a:prstGeom prst="ellipse">
            <a:avLst/>
          </a:prstGeom>
          <a:ln w="63500" cap="rnd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7" name="Picture 2" descr="папоротник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28860" y="1071546"/>
            <a:ext cx="1214446" cy="1000132"/>
          </a:xfrm>
          <a:prstGeom prst="ellipse">
            <a:avLst/>
          </a:prstGeom>
          <a:ln w="63500" cap="rnd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8" name="Picture 2" descr="дуб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00496" y="571479"/>
            <a:ext cx="1143008" cy="1214327"/>
          </a:xfrm>
          <a:prstGeom prst="ellipse">
            <a:avLst/>
          </a:prstGeom>
          <a:ln w="63500" cap="rnd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" name="Picture 4" descr="туман, осень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3108" y="2357430"/>
            <a:ext cx="1428759" cy="857257"/>
          </a:xfrm>
          <a:prstGeom prst="ellipse">
            <a:avLst/>
          </a:prstGeom>
          <a:ln w="63500" cap="rnd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" name="Picture 2" descr="Золотой Плес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57818" y="1071546"/>
            <a:ext cx="1197350" cy="1000132"/>
          </a:xfrm>
          <a:prstGeom prst="ellipse">
            <a:avLst/>
          </a:prstGeom>
          <a:ln w="63500" cap="rnd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2" name="Picture 2" descr="on lak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00298" y="3571876"/>
            <a:ext cx="1143008" cy="1143008"/>
          </a:xfrm>
          <a:prstGeom prst="ellipse">
            <a:avLst/>
          </a:prstGeom>
          <a:ln w="63500" cap="rnd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4" name="Picture 2" descr="работа Левитана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572132" y="2357430"/>
            <a:ext cx="1428760" cy="928694"/>
          </a:xfrm>
          <a:prstGeom prst="ellipse">
            <a:avLst/>
          </a:prstGeom>
          <a:ln w="63500" cap="rnd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5" name="Picture 2" descr="осень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000496" y="4000504"/>
            <a:ext cx="1143007" cy="1214446"/>
          </a:xfrm>
          <a:prstGeom prst="ellipse">
            <a:avLst/>
          </a:prstGeom>
          <a:ln w="63500" cap="rnd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229600" cy="1143000"/>
          </a:xfrm>
        </p:spPr>
        <p:txBody>
          <a:bodyPr/>
          <a:lstStyle/>
          <a:p>
            <a:pPr algn="ctr"/>
            <a:r>
              <a:rPr lang="uk-UA" dirty="0" smtClean="0"/>
              <a:t>Блок і Україна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071546"/>
            <a:ext cx="4538634" cy="557216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жовтні</a:t>
            </a:r>
            <a:r>
              <a:rPr lang="ru-RU" dirty="0" smtClean="0"/>
              <a:t> </a:t>
            </a:r>
            <a:r>
              <a:rPr lang="ru-RU" dirty="0" smtClean="0">
                <a:hlinkClick r:id="rId2" tooltip="1907"/>
              </a:rPr>
              <a:t>1907</a:t>
            </a:r>
            <a:r>
              <a:rPr lang="ru-RU" dirty="0" smtClean="0"/>
              <a:t> </a:t>
            </a:r>
            <a:r>
              <a:rPr lang="ru-RU" dirty="0" err="1" smtClean="0"/>
              <a:t>відвідав</a:t>
            </a:r>
            <a:r>
              <a:rPr lang="ru-RU" dirty="0" smtClean="0"/>
              <a:t> </a:t>
            </a:r>
            <a:r>
              <a:rPr lang="ru-RU" dirty="0" err="1" smtClean="0">
                <a:hlinkClick r:id="rId3" tooltip="Київ"/>
              </a:rPr>
              <a:t>Київ</a:t>
            </a:r>
            <a:r>
              <a:rPr lang="ru-RU" dirty="0" smtClean="0"/>
              <a:t>. </a:t>
            </a:r>
            <a:r>
              <a:rPr lang="ru-RU" dirty="0" err="1" smtClean="0"/>
              <a:t>Зупинявся</a:t>
            </a:r>
            <a:r>
              <a:rPr lang="ru-RU" dirty="0" smtClean="0"/>
              <a:t> в </a:t>
            </a:r>
            <a:r>
              <a:rPr lang="ru-RU" dirty="0" err="1" smtClean="0"/>
              <a:t>готелі</a:t>
            </a:r>
            <a:r>
              <a:rPr lang="ru-RU" dirty="0" smtClean="0"/>
              <a:t> «</a:t>
            </a:r>
            <a:r>
              <a:rPr lang="ru-RU" dirty="0" err="1" smtClean="0"/>
              <a:t>Ермітаж</a:t>
            </a:r>
            <a:r>
              <a:rPr lang="ru-RU" dirty="0" smtClean="0"/>
              <a:t>» (</a:t>
            </a:r>
            <a:r>
              <a:rPr lang="ru-RU" dirty="0" err="1" smtClean="0"/>
              <a:t>сучасна</a:t>
            </a:r>
            <a:r>
              <a:rPr lang="ru-RU" dirty="0" smtClean="0"/>
              <a:t> адреса: </a:t>
            </a:r>
            <a:r>
              <a:rPr lang="ru-RU" dirty="0" err="1" smtClean="0"/>
              <a:t>вулиця</a:t>
            </a:r>
            <a:r>
              <a:rPr lang="ru-RU" dirty="0" smtClean="0"/>
              <a:t> Богдана </a:t>
            </a:r>
            <a:r>
              <a:rPr lang="ru-RU" dirty="0" err="1" smtClean="0"/>
              <a:t>Хмельницького</a:t>
            </a:r>
            <a:r>
              <a:rPr lang="ru-RU" dirty="0" smtClean="0"/>
              <a:t>, 26). У 1913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вдруге</a:t>
            </a:r>
            <a:r>
              <a:rPr lang="ru-RU" dirty="0" smtClean="0"/>
              <a:t> </a:t>
            </a:r>
            <a:r>
              <a:rPr lang="ru-RU" dirty="0" err="1" smtClean="0"/>
              <a:t>відвідав</a:t>
            </a:r>
            <a:r>
              <a:rPr lang="ru-RU" dirty="0" smtClean="0"/>
              <a:t> </a:t>
            </a:r>
            <a:r>
              <a:rPr lang="ru-RU" dirty="0" err="1" smtClean="0"/>
              <a:t>Київ</a:t>
            </a:r>
            <a:r>
              <a:rPr lang="ru-RU" dirty="0" smtClean="0"/>
              <a:t>. Мешкав на </a:t>
            </a:r>
            <a:r>
              <a:rPr lang="ru-RU" dirty="0" err="1" smtClean="0"/>
              <a:t>вулиці</a:t>
            </a:r>
            <a:r>
              <a:rPr lang="ru-RU" dirty="0" smtClean="0"/>
              <a:t> </a:t>
            </a:r>
            <a:r>
              <a:rPr lang="ru-RU" dirty="0" err="1" smtClean="0"/>
              <a:t>Володимирській</a:t>
            </a:r>
            <a:r>
              <a:rPr lang="ru-RU" dirty="0" smtClean="0"/>
              <a:t>, 81.</a:t>
            </a:r>
          </a:p>
          <a:p>
            <a:r>
              <a:rPr lang="ru-RU" dirty="0" smtClean="0"/>
              <a:t>В </a:t>
            </a:r>
            <a:r>
              <a:rPr lang="ru-RU" dirty="0" err="1" smtClean="0"/>
              <a:t>Україні</a:t>
            </a:r>
            <a:r>
              <a:rPr lang="ru-RU" dirty="0" smtClean="0"/>
              <a:t> твори Блока </a:t>
            </a:r>
            <a:r>
              <a:rPr lang="ru-RU" dirty="0" err="1" smtClean="0"/>
              <a:t>друкувалися</a:t>
            </a:r>
            <a:r>
              <a:rPr lang="ru-RU" dirty="0" smtClean="0"/>
              <a:t> в </a:t>
            </a:r>
            <a:r>
              <a:rPr lang="ru-RU" dirty="0" err="1" smtClean="0"/>
              <a:t>періодиці</a:t>
            </a:r>
            <a:r>
              <a:rPr lang="ru-RU" dirty="0" smtClean="0"/>
              <a:t> (газета «Киевские вести», журнал «В мире искусств»). Поема «Двенадцать» </a:t>
            </a:r>
            <a:r>
              <a:rPr lang="ru-RU" dirty="0" err="1" smtClean="0"/>
              <a:t>вийшла</a:t>
            </a:r>
            <a:r>
              <a:rPr lang="ru-RU" dirty="0" smtClean="0"/>
              <a:t> </a:t>
            </a:r>
            <a:r>
              <a:rPr lang="ru-RU" dirty="0" err="1" smtClean="0"/>
              <a:t>окремою</a:t>
            </a:r>
            <a:r>
              <a:rPr lang="ru-RU" dirty="0" smtClean="0"/>
              <a:t> книгою в </a:t>
            </a:r>
            <a:r>
              <a:rPr lang="ru-RU" dirty="0" err="1" smtClean="0">
                <a:hlinkClick r:id="rId4" tooltip="Одеса"/>
              </a:rPr>
              <a:t>Одесі</a:t>
            </a:r>
            <a:r>
              <a:rPr lang="ru-RU" dirty="0" smtClean="0"/>
              <a:t> (1918), </a:t>
            </a:r>
            <a:r>
              <a:rPr lang="ru-RU" dirty="0" err="1" smtClean="0">
                <a:hlinkClick r:id="rId5" tooltip="Харків"/>
              </a:rPr>
              <a:t>Харкові</a:t>
            </a:r>
            <a:r>
              <a:rPr lang="ru-RU" dirty="0" smtClean="0"/>
              <a:t>,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6" tooltip="Севастополь"/>
              </a:rPr>
              <a:t>Севастополі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обидві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— 1921) та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7" tooltip="Львів"/>
              </a:rPr>
              <a:t>Львові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(1922).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Українською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мовою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її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переклали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8" tooltip="Сосюра Володимир Миколайович"/>
              </a:rPr>
              <a:t>Володимир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8" tooltip="Сосюра Володимир Миколайович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8" tooltip="Сосюра Володимир Миколайович"/>
              </a:rPr>
              <a:t>Сосюра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9" tooltip="Загул Дмитро Юрійович"/>
              </a:rPr>
              <a:t>Дмитро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9" tooltip="Загул Дмитро Юрійович"/>
              </a:rPr>
              <a:t> Загул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10" tooltip="Бобинський Василь Петрович"/>
              </a:rPr>
              <a:t>Василь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10" tooltip="Бобинський Василь Петрович"/>
              </a:rPr>
              <a:t>Бобинський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11" tooltip="Павличко Дмитро Васильович"/>
              </a:rPr>
              <a:t>Дмитро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11" tooltip="Павличко Дмитро Васильович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11" tooltip="Павличко Дмитро Васильович"/>
              </a:rPr>
              <a:t>Павличко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Окремі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твори Блока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українською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мовою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також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переклали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12" tooltip="Тичина Павло Григорович"/>
              </a:rPr>
              <a:t>Павло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12" tooltip="Тичина Павло Григорович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12" tooltip="Тичина Павло Григорович"/>
              </a:rPr>
              <a:t>Тичина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13" tooltip="Жук Михайло Іванович"/>
              </a:rPr>
              <a:t>Михайло Жук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(драма «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Троянда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Хрест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»),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14" tooltip="Рильський Максим Тадейович"/>
              </a:rPr>
              <a:t>Максим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14" tooltip="Рильський Максим Тадейович"/>
              </a:rPr>
              <a:t>Рильський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15" tooltip="Драч Іван Федорович"/>
              </a:rPr>
              <a:t>Іван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15" tooltip="Драч Іван Федорович"/>
              </a:rPr>
              <a:t> Драч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16" tooltip="Олійник Борис Ілліч"/>
              </a:rPr>
              <a:t>Борис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16" tooltip="Олійник Борис Ілліч"/>
              </a:rPr>
              <a:t>Олійник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17" tooltip="Кочур Григорій Порфирович"/>
              </a:rPr>
              <a:t>Григорій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17" tooltip="Кочур Григорій Порфирович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17" tooltip="Кочур Григорій Порфирович"/>
              </a:rPr>
              <a:t>Кочур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18" tooltip="Литвинець Михайло Іванович"/>
              </a:rPr>
              <a:t>Михайло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18" tooltip="Литвинець Михайло Іванович"/>
              </a:rPr>
              <a:t>Литвинець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19" tooltip="Пінчук Степан Петрович"/>
              </a:rPr>
              <a:t>Степан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19" tooltip="Пінчук Степан Петрович"/>
              </a:rPr>
              <a:t>Пінчук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0" tooltip="Іванов Петро Федорович"/>
              </a:rPr>
              <a:t>Петро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20" tooltip="Іванов Петро Федорович"/>
              </a:rPr>
              <a:t>Іванов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21" tooltip="Коптілов Віктор Вікторович"/>
              </a:rPr>
              <a:t>Віктор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1" tooltip="Коптілов Віктор Вікторович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21" tooltip="Коптілов Віктор Вікторович"/>
              </a:rPr>
              <a:t>Коптілов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22" tooltip="Паламарчук Дмитро Хомич"/>
              </a:rPr>
              <a:t>Дмитро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2" tooltip="Паламарчук Дмитро Хомич"/>
              </a:rPr>
              <a:t> Паламарчук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smtClean="0"/>
              <a:t>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5" name="Содержимое 4" descr="Блок_Олександр_Олександрович.jpg"/>
          <p:cNvPicPr>
            <a:picLocks noGrp="1" noChangeAspect="1"/>
          </p:cNvPicPr>
          <p:nvPr>
            <p:ph sz="half" idx="2"/>
          </p:nvPr>
        </p:nvPicPr>
        <p:blipFill>
          <a:blip r:embed="rId23" cstate="print"/>
          <a:stretch>
            <a:fillRect/>
          </a:stretch>
        </p:blipFill>
        <p:spPr>
          <a:xfrm>
            <a:off x="5072066" y="1714488"/>
            <a:ext cx="4071934" cy="5143511"/>
          </a:xfr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6000760" y="5857892"/>
            <a:ext cx="2068816" cy="214314"/>
          </a:xfrm>
        </p:spPr>
        <p:txBody>
          <a:bodyPr>
            <a:noAutofit/>
          </a:bodyPr>
          <a:lstStyle/>
          <a:p>
            <a:r>
              <a:rPr lang="uk-UA" sz="1000" dirty="0" smtClean="0">
                <a:solidFill>
                  <a:schemeClr val="tx1"/>
                </a:solidFill>
              </a:rPr>
              <a:t>Илья Глазунов “Незнакомка”</a:t>
            </a:r>
            <a:endParaRPr lang="ru-RU" sz="10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89195"/>
          <a:ext cx="5000660" cy="6596752"/>
        </p:xfrm>
        <a:graphic>
          <a:graphicData uri="http://schemas.openxmlformats.org/drawingml/2006/table">
            <a:tbl>
              <a:tblPr/>
              <a:tblGrid>
                <a:gridCol w="2500330"/>
                <a:gridCol w="2500330"/>
              </a:tblGrid>
              <a:tr h="132304">
                <a:tc gridSpan="2">
                  <a:txBody>
                    <a:bodyPr/>
                    <a:lstStyle/>
                    <a:p>
                      <a:endParaRPr lang="uk-UA" sz="9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32304">
                <a:tc gridSpan="2">
                  <a:txBody>
                    <a:bodyPr/>
                    <a:lstStyle/>
                    <a:p>
                      <a:endParaRPr lang="uk-UA" sz="9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11693">
                <a:tc gridSpan="2">
                  <a:txBody>
                    <a:bodyPr/>
                    <a:lstStyle/>
                    <a:p>
                      <a:pPr algn="ctr"/>
                      <a:r>
                        <a:rPr lang="uk-UA" sz="1200" b="1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Стихотворение</a:t>
                      </a:r>
                      <a:r>
                        <a:rPr lang="uk-UA" sz="1200" b="1" i="1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uk-UA" sz="1200" b="1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“Незнакомка”</a:t>
                      </a:r>
                      <a:endParaRPr lang="uk-UA" sz="1200" b="1" i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32304">
                <a:tc gridSpan="2">
                  <a:txBody>
                    <a:bodyPr/>
                    <a:lstStyle/>
                    <a:p>
                      <a:endParaRPr lang="uk-UA" sz="900" i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32304">
                <a:tc gridSpan="2">
                  <a:txBody>
                    <a:bodyPr/>
                    <a:lstStyle/>
                    <a:p>
                      <a:endParaRPr lang="uk-UA" sz="900" i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5292151">
                <a:tc>
                  <a:txBody>
                    <a:bodyPr/>
                    <a:lstStyle/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По вечерам над ресторанами</a:t>
                      </a:r>
                      <a:endParaRPr lang="en-US" sz="1000" i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Горячий воздух дик и глух,</a:t>
                      </a:r>
                      <a:endParaRPr lang="en-US" sz="1000" i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И правит окриками пьяными</a:t>
                      </a:r>
                      <a:endParaRPr lang="en-US" sz="1000" i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Весенний и тлетворный дух.</a:t>
                      </a:r>
                      <a:endParaRPr lang="en-US" sz="1000" i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  <a:p>
                      <a:pPr algn="just"/>
                      <a:endParaRPr lang="en-US" sz="1000" i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Вдали над пылью переулочной,</a:t>
                      </a:r>
                      <a:endParaRPr lang="uk-UA" sz="1000" i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Над скукой загородных дач,</a:t>
                      </a:r>
                      <a:r>
                        <a:rPr lang="en-US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</a:t>
                      </a:r>
                      <a:endParaRPr lang="uk-UA" sz="1000" i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Чуть золотится крендель булочной,</a:t>
                      </a:r>
                      <a:endParaRPr lang="en-US" sz="1000" i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И раздается детский плач.</a:t>
                      </a:r>
                      <a:endParaRPr lang="en-US" sz="1000" i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  <a:p>
                      <a:pPr algn="just"/>
                      <a:endParaRPr lang="en-US" sz="1000" i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И каждый вечер, за шлагбаумами, </a:t>
                      </a:r>
                      <a:endParaRPr lang="en-US" sz="1000" i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Заламывая котелки, </a:t>
                      </a:r>
                      <a:endParaRPr lang="uk-UA" sz="1000" i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Среди канав гуляют с дамами</a:t>
                      </a:r>
                      <a:endParaRPr lang="en-US" sz="1000" i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Испытанные остряки.</a:t>
                      </a:r>
                    </a:p>
                    <a:p>
                      <a:pPr algn="just"/>
                      <a:endParaRPr lang="ru-RU" sz="1000" i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Над озером скрипят уключины </a:t>
                      </a:r>
                      <a:endParaRPr lang="en-US" sz="1000" i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И раздается женский визг,</a:t>
                      </a:r>
                      <a:endParaRPr lang="en-US" sz="1000" i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А в небе, ко всему приученный</a:t>
                      </a:r>
                      <a:endParaRPr lang="en-US" sz="1000" i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Бессмысленно кривится диск. </a:t>
                      </a:r>
                      <a:endParaRPr lang="en-US" sz="1000" i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  <a:p>
                      <a:pPr algn="just"/>
                      <a:endParaRPr lang="en-US" sz="1000" i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И каждый вечер друг единственный</a:t>
                      </a:r>
                      <a:endParaRPr lang="en-US" sz="1000" i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В моем стакане отражен </a:t>
                      </a:r>
                      <a:endParaRPr lang="en-US" sz="1000" i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И влагой терпкой и таинственной</a:t>
                      </a: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Как я, смирен и оглушен.</a:t>
                      </a:r>
                      <a:endParaRPr lang="en-US" sz="1000" i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  <a:p>
                      <a:pPr algn="just"/>
                      <a:endParaRPr lang="ru-RU" sz="1000" i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А рядом у соседних столиков</a:t>
                      </a: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Лакеи сонные торчат, </a:t>
                      </a: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И пьяницы с глазами кроликов </a:t>
                      </a: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«In vino veritas!» кричат. </a:t>
                      </a:r>
                    </a:p>
                    <a:p>
                      <a:pPr algn="just"/>
                      <a:endParaRPr lang="ru-RU" sz="1000" i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142865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И каждый вечер, в час назначенный</a:t>
                      </a: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(Иль это только снится мне?),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Девичий</a:t>
                      </a:r>
                      <a:r>
                        <a:rPr lang="ru-RU" sz="1000" i="1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стан, шелками схваченный, </a:t>
                      </a: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В туманном движется окне.</a:t>
                      </a:r>
                      <a:endParaRPr lang="en-US" sz="1000" i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  <a:p>
                      <a:pPr algn="just"/>
                      <a:endParaRPr lang="ru-RU" sz="1000" i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И медленно, пройдя меж пьяными,</a:t>
                      </a: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Всегда без спутников, одна</a:t>
                      </a: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Дыша духами и туманами,</a:t>
                      </a: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Она садится у окна. </a:t>
                      </a:r>
                      <a:endParaRPr lang="en-US" sz="1000" i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  <a:p>
                      <a:pPr algn="just"/>
                      <a:endParaRPr lang="ru-RU" sz="1000" i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И веют древними поверьями</a:t>
                      </a: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Ее упругие шелка,</a:t>
                      </a: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И шляпа с траурными перьями,</a:t>
                      </a: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И в кольцах узкая рука</a:t>
                      </a:r>
                      <a:r>
                        <a:rPr lang="en-US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.</a:t>
                      </a: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И странной близостью закованный,</a:t>
                      </a: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Смотрю за темную вуаль,</a:t>
                      </a: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И вижу берег очарованный </a:t>
                      </a: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И очарованную даль.</a:t>
                      </a:r>
                      <a:endParaRPr lang="en-US" sz="1000" i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  <a:p>
                      <a:pPr algn="just"/>
                      <a:endParaRPr lang="ru-RU" sz="1000" i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Глухие тайны мне поручены,</a:t>
                      </a: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Мне чье-то солнце вручено,</a:t>
                      </a: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И все души моей излучины </a:t>
                      </a: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Пронзило терпкое вино.</a:t>
                      </a:r>
                      <a:endParaRPr lang="en-US" sz="1000" i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  <a:p>
                      <a:pPr algn="just"/>
                      <a:endParaRPr lang="ru-RU" sz="1000" i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И перья страуса склоненные</a:t>
                      </a: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В моем качаются мозгу,</a:t>
                      </a: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И очи синие бездонные</a:t>
                      </a: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Цветут на дальнем берегу.</a:t>
                      </a:r>
                      <a:endParaRPr lang="en-US" sz="1000" i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  <a:p>
                      <a:pPr algn="just"/>
                      <a:endParaRPr lang="ru-RU" sz="1000" i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В моей душе лежит сокровище, </a:t>
                      </a: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И ключ поручен только мне! </a:t>
                      </a: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Ты право, пьяное чудовище! </a:t>
                      </a:r>
                    </a:p>
                    <a:p>
                      <a:pPr algn="just"/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Я знаю: истина в вине.</a:t>
                      </a:r>
                    </a:p>
                    <a:p>
                      <a:pPr algn="just"/>
                      <a:endParaRPr lang="ru-RU" sz="1000" i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24 квітня 1906</a:t>
                      </a:r>
                    </a:p>
                  </a:txBody>
                  <a:tcPr marL="142865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019">
                <a:tc>
                  <a:txBody>
                    <a:bodyPr/>
                    <a:lstStyle/>
                    <a:p>
                      <a:pPr algn="just"/>
                      <a:endParaRPr lang="ru-RU" sz="900" i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142865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900" i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142865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7" name="Picture 4" descr="http://vs1969r.narod.ru/Frend/Glaz/glz2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4000504"/>
            <a:ext cx="2968289" cy="16511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2" descr="туман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571480"/>
            <a:ext cx="2571768" cy="2897767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vs1969r.narod.ru/Frend/Glaz/glz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1571612"/>
            <a:ext cx="2214578" cy="3240845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500034" y="500042"/>
            <a:ext cx="5357821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i="1" dirty="0" smtClean="0">
                <a:solidFill>
                  <a:schemeClr val="accent4">
                    <a:lumMod val="50000"/>
                  </a:schemeClr>
                </a:solidFill>
              </a:rPr>
              <a:t>Шедевром любовної лірики О. Блока вважається вірш «Про доблесті, про подвиги, про славу…», який він присвятив своїй дружині. 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142976" y="0"/>
            <a:ext cx="80010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571472" y="1571612"/>
            <a:ext cx="4643470" cy="463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О доблестях, о подвигах, о славе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Я забывал на горестной земле,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Когда твое лицо в простой оправе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Передо мной сияло на столе.</a:t>
            </a:r>
            <a:endParaRPr kumimoji="0" lang="ru-RU" sz="800" b="0" i="1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Но час настал, и ты ушла из дому.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Я бросил в ночь заветное кольцо.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Ты отдала свою судьбу другому,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И я забыл прекрасное лицо.</a:t>
            </a:r>
            <a:endParaRPr kumimoji="0" lang="ru-RU" sz="800" b="0" i="1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Летели дни, крутясь проклятым роем...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Вино и страсть терзали жизнь мою...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И вспомнил я тебя пред аналоем,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И звал тебя, как молодость свою...</a:t>
            </a:r>
            <a:endParaRPr kumimoji="0" lang="ru-RU" sz="800" b="0" i="1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Я звал тебя, но ты не оглянулась,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1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 pitchFamily="18" charset="0"/>
              </a:rPr>
              <a:t>Я </a:t>
            </a:r>
            <a:r>
              <a:rPr kumimoji="0" lang="ru-RU" sz="11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слёзы лил, но ты не снизошла.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Ты в синий плащ печально завернулась,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В сырую ночь ты из дому ушла.</a:t>
            </a:r>
            <a:endParaRPr kumimoji="0" lang="ru-RU" sz="800" b="0" i="1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Не знаю, где приют своей гордыне</a:t>
            </a:r>
            <a:endParaRPr kumimoji="0" lang="ru-RU" sz="800" b="0" i="1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Ты, милая, ты, нежная, нашла...</a:t>
            </a:r>
            <a:endParaRPr kumimoji="0" lang="ru-RU" sz="800" b="0" i="1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Я крепко сплю, мне снится плащ твой синий,</a:t>
            </a:r>
            <a:endParaRPr kumimoji="0" lang="ru-RU" sz="800" b="0" i="1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В котором ты в сырую ночь ушла...</a:t>
            </a:r>
            <a:endParaRPr kumimoji="0" lang="ru-RU" sz="800" b="0" i="1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Уж не мечтать о нежности, о славе,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Всё миновалось, молодость прошла!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Твое лицо в его простой оправе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Своей рукой убрал я со стола.</a:t>
            </a:r>
            <a:endParaRPr kumimoji="0" lang="ru-RU" sz="800" b="0" i="1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i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0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 pitchFamily="18" charset="0"/>
              </a:rPr>
              <a:t>3</a:t>
            </a:r>
            <a:r>
              <a:rPr kumimoji="0" lang="ru-RU" sz="10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0 </a:t>
            </a:r>
            <a:r>
              <a:rPr lang="ru-RU" sz="10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 pitchFamily="18" charset="0"/>
              </a:rPr>
              <a:t>лютого</a:t>
            </a:r>
            <a:r>
              <a:rPr kumimoji="0" lang="ru-RU" sz="10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 1908</a:t>
            </a:r>
            <a:endParaRPr kumimoji="0" lang="ru-RU" sz="1800" b="0" i="1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1357298"/>
            <a:ext cx="335758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100" b="1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 pitchFamily="18" charset="0"/>
              </a:rPr>
              <a:t>О доблестях, о подвигах, о славе… 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5043494" cy="5286412"/>
          </a:xfrm>
        </p:spPr>
        <p:txBody>
          <a:bodyPr>
            <a:normAutofit/>
          </a:bodyPr>
          <a:lstStyle/>
          <a:p>
            <a:pPr algn="just"/>
            <a:r>
              <a:rPr lang="uk-UA" sz="1400" i="1" dirty="0" smtClean="0">
                <a:solidFill>
                  <a:schemeClr val="bg2">
                    <a:lumMod val="50000"/>
                  </a:schemeClr>
                </a:solidFill>
              </a:rPr>
              <a:t> Усе складнішими стають стосунки з дружиною. Іноді їм здається, що вони далекі один одному, що їх ніщо не пов'язує, що треба розлучитися. І хоч якими складними бували стосунки з Любов'ю Дмитрівною, Блок завжди повертався до неї, своєї Милої, Незрівнянної, кохав її великим, безсмертним коханням, не міг жити без неї. </a:t>
            </a:r>
          </a:p>
          <a:p>
            <a:endParaRPr lang="ru-RU" sz="14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ru-RU" sz="14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sz="1400" b="1" i="1" dirty="0" smtClean="0">
                <a:solidFill>
                  <a:schemeClr val="bg2">
                    <a:lumMod val="50000"/>
                  </a:schemeClr>
                </a:solidFill>
              </a:rPr>
              <a:t>Благословляю всё, что было…</a:t>
            </a:r>
          </a:p>
          <a:p>
            <a:r>
              <a:rPr lang="ru-RU" sz="1400" i="1" dirty="0" smtClean="0">
                <a:solidFill>
                  <a:schemeClr val="bg2">
                    <a:lumMod val="50000"/>
                  </a:schemeClr>
                </a:solidFill>
              </a:rPr>
              <a:t>Благословляю всё, что было,</a:t>
            </a:r>
          </a:p>
          <a:p>
            <a:r>
              <a:rPr lang="ru-RU" sz="1400" i="1" dirty="0" smtClean="0">
                <a:solidFill>
                  <a:schemeClr val="bg2">
                    <a:lumMod val="50000"/>
                  </a:schemeClr>
                </a:solidFill>
              </a:rPr>
              <a:t>Я лучшей доли не искал.</a:t>
            </a:r>
          </a:p>
          <a:p>
            <a:r>
              <a:rPr lang="ru-RU" sz="1400" i="1" dirty="0" smtClean="0">
                <a:solidFill>
                  <a:schemeClr val="bg2">
                    <a:lumMod val="50000"/>
                  </a:schemeClr>
                </a:solidFill>
              </a:rPr>
              <a:t>О сердце, сколько ты любило!</a:t>
            </a:r>
          </a:p>
          <a:p>
            <a:r>
              <a:rPr lang="ru-RU" sz="1400" i="1" dirty="0" smtClean="0">
                <a:solidFill>
                  <a:schemeClr val="bg2">
                    <a:lumMod val="50000"/>
                  </a:schemeClr>
                </a:solidFill>
              </a:rPr>
              <a:t>О разум, сколько ты пылал!</a:t>
            </a:r>
            <a:endParaRPr lang="uk-UA" sz="1400" i="1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uk-UA" sz="1400" i="1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uk-UA" dirty="0" smtClean="0"/>
          </a:p>
        </p:txBody>
      </p:sp>
      <p:pic>
        <p:nvPicPr>
          <p:cNvPr id="4" name="Picture 12" descr="Александр Блок: фотография 2">
            <a:hlinkClick r:id="" tooltip="Александр Блок: фотография 2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1000108"/>
            <a:ext cx="3155177" cy="3786214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1157</TotalTime>
  <Words>1025</Words>
  <Application>Microsoft Office PowerPoint</Application>
  <PresentationFormat>Экран (4:3)</PresentationFormat>
  <Paragraphs>137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Олександр Олександрович Блок</vt:lpstr>
      <vt:lpstr>Слайд 2</vt:lpstr>
      <vt:lpstr>Слайд 3</vt:lpstr>
      <vt:lpstr>Блок Олександр Олександрович </vt:lpstr>
      <vt:lpstr>Слайд 5</vt:lpstr>
      <vt:lpstr>Блок і Україна</vt:lpstr>
      <vt:lpstr>Илья Глазунов “Незнакомка”</vt:lpstr>
      <vt:lpstr>Слайд 8</vt:lpstr>
      <vt:lpstr>Слайд 9</vt:lpstr>
      <vt:lpstr>Слайд 10</vt:lpstr>
      <vt:lpstr>Поезія “Срібного століття”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129</cp:revision>
  <dcterms:created xsi:type="dcterms:W3CDTF">2008-10-06T11:33:03Z</dcterms:created>
  <dcterms:modified xsi:type="dcterms:W3CDTF">2014-11-25T18:00:30Z</dcterms:modified>
</cp:coreProperties>
</file>