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514C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6B23-03BF-4641-B598-055233CE5A1D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0F7FF-013C-45FD-911E-B967E987D3F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F7FF-013C-45FD-911E-B967E987D3F6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2C32-1387-4E5D-9045-1E23266ABE91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FDC0-34B9-4E9F-9125-36DE3BBFA80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1043608" y="1124744"/>
            <a:ext cx="6963918" cy="3245941"/>
          </a:xfrm>
          <a:prstGeom prst="flowChartTerminator">
            <a:avLst/>
          </a:prstGeom>
          <a:solidFill>
            <a:srgbClr val="993300">
              <a:alpha val="23000"/>
            </a:srgbClr>
          </a:solidFill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uk-UA" sz="7200" b="1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Оноре де Бальзак </a:t>
            </a:r>
            <a:endParaRPr lang="en-US" sz="7200" b="1" i="1" dirty="0" smtClean="0">
              <a:ln w="285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7200" b="1" i="1" dirty="0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uk-UA" sz="7200" b="1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1799-1850)</a:t>
            </a:r>
          </a:p>
        </p:txBody>
      </p:sp>
      <p:sp>
        <p:nvSpPr>
          <p:cNvPr id="4" name="Капля 3"/>
          <p:cNvSpPr/>
          <p:nvPr/>
        </p:nvSpPr>
        <p:spPr>
          <a:xfrm>
            <a:off x="3491880" y="3717032"/>
            <a:ext cx="5328592" cy="2899708"/>
          </a:xfrm>
          <a:prstGeom prst="teardrop">
            <a:avLst/>
          </a:prstGeom>
          <a:solidFill>
            <a:srgbClr val="9933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«Правда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нагадує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гіркий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напій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неприємний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смак,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але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корисний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здоров'я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.»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539552" y="476672"/>
            <a:ext cx="4962085" cy="6077367"/>
          </a:xfrm>
          <a:prstGeom prst="foldedCorner">
            <a:avLst/>
          </a:prstGeom>
          <a:solidFill>
            <a:srgbClr val="993300">
              <a:alpha val="2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Незважаючи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непосильну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працю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, Бальзак не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встигав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розплачуватися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кредиторами.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Боляче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ранило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письменника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ставлення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нього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офіційної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преси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негативно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відгукувалася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(особливо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виходу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світ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роману «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Втрачені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ілюзії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», де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зображений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нечесний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світ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журналістики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) про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майже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кожний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новий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твір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Бальзака: «Я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створював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мій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твір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серед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лементу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ненависті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знущань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96136" y="980728"/>
            <a:ext cx="3084823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20160" r="19361"/>
          <a:stretch>
            <a:fillRect/>
          </a:stretch>
        </p:blipFill>
        <p:spPr bwMode="auto">
          <a:xfrm>
            <a:off x="6156176" y="332656"/>
            <a:ext cx="1944216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6672"/>
            <a:ext cx="2253071" cy="354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 l="18144" t="1512" r="18353" b="1721"/>
          <a:stretch>
            <a:fillRect/>
          </a:stretch>
        </p:blipFill>
        <p:spPr bwMode="auto">
          <a:xfrm>
            <a:off x="1115616" y="260648"/>
            <a:ext cx="217374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Горизонтальный свиток 1"/>
          <p:cNvSpPr/>
          <p:nvPr/>
        </p:nvSpPr>
        <p:spPr>
          <a:xfrm>
            <a:off x="323528" y="2809101"/>
            <a:ext cx="8640960" cy="4048899"/>
          </a:xfrm>
          <a:prstGeom prst="horizontalScroll">
            <a:avLst/>
          </a:prstGeom>
          <a:solidFill>
            <a:srgbClr val="993300">
              <a:alpha val="31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Романи «Шагренева шкіра», «Тридцятирічна жінка» й особливо «Євгенія Гранде», що опубліковані на початку 30-х років 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XIX </a:t>
            </a:r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ст., прославили Бальзака, якому більше не доводилося шукати видавців. Однак його мрія про збагачення не здійснилася, хоча він писав багато: іноді по декілька творів на рік. Найвідоміші з них: «Сільський лікар», «У пошуках абсолюту», «Батько </a:t>
            </a:r>
            <a:r>
              <a:rPr lang="uk-UA" sz="2400" b="1" dirty="0" err="1">
                <a:solidFill>
                  <a:schemeClr val="bg1"/>
                </a:solidFill>
                <a:latin typeface="Monotype Corsiva" pitchFamily="66" charset="0"/>
              </a:rPr>
              <a:t>Горіо</a:t>
            </a:r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», «Втрачені ілюзії», «Сільський священик», «Господарство холостяка», «Селяни», «Кузен </a:t>
            </a:r>
            <a:r>
              <a:rPr lang="uk-UA" sz="2400" b="1" dirty="0" err="1">
                <a:solidFill>
                  <a:schemeClr val="bg1"/>
                </a:solidFill>
                <a:latin typeface="Monotype Corsiva" pitchFamily="66" charset="0"/>
              </a:rPr>
              <a:t>Понс</a:t>
            </a:r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», «Кузина </a:t>
            </a:r>
            <a:r>
              <a:rPr lang="uk-UA" sz="2400" b="1" dirty="0" err="1">
                <a:solidFill>
                  <a:schemeClr val="bg1"/>
                </a:solidFill>
                <a:latin typeface="Monotype Corsiva" pitchFamily="66" charset="0"/>
              </a:rPr>
              <a:t>Бетта</a:t>
            </a:r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».</a:t>
            </a:r>
          </a:p>
        </p:txBody>
      </p:sp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3528" y="4005064"/>
            <a:ext cx="8568952" cy="2678817"/>
          </a:xfrm>
          <a:prstGeom prst="horizontalScroll">
            <a:avLst/>
          </a:prstGeom>
          <a:solidFill>
            <a:srgbClr val="993300">
              <a:alpha val="27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500" b="1" dirty="0">
                <a:solidFill>
                  <a:schemeClr val="bg1"/>
                </a:solidFill>
                <a:latin typeface="Monotype Corsiva" pitchFamily="66" charset="0"/>
              </a:rPr>
              <a:t>Оноре де Бальзак поширював кращі літературні твори серед широких верств населення Франції. Він запропонував друкувати дешеві книжки, першим задумав однотомні видання літературних праць класиків і опублікував (1825-1826) зі своїми примітками твори Мольєра й Лафонтена</a:t>
            </a:r>
            <a:r>
              <a:rPr lang="uk-UA" sz="25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243027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2359149" cy="3281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52120" y="3573016"/>
            <a:ext cx="21066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  <a:latin typeface="Monotype Corsiva" pitchFamily="66" charset="0"/>
              </a:rPr>
              <a:t>Жан де Лафонтен</a:t>
            </a:r>
            <a:endParaRPr lang="uk-UA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573016"/>
            <a:ext cx="24481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  <a:latin typeface="Monotype Corsiva" pitchFamily="66" charset="0"/>
              </a:rPr>
              <a:t>Жан  </a:t>
            </a:r>
            <a:r>
              <a:rPr lang="uk-UA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Батіст</a:t>
            </a:r>
            <a:r>
              <a:rPr lang="uk-UA" sz="2200" b="1" dirty="0" smtClean="0">
                <a:solidFill>
                  <a:schemeClr val="bg1"/>
                </a:solidFill>
                <a:latin typeface="Monotype Corsiva" pitchFamily="66" charset="0"/>
              </a:rPr>
              <a:t> Мольєр</a:t>
            </a:r>
            <a:endParaRPr lang="uk-UA" sz="2200" dirty="0"/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>
            <a:off x="3455368" y="0"/>
            <a:ext cx="5688632" cy="6881396"/>
          </a:xfrm>
          <a:prstGeom prst="teardrop">
            <a:avLst/>
          </a:prstGeom>
          <a:solidFill>
            <a:srgbClr val="993300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Незважаючи на творчі й фінансові невдачі, Бальзак упевнено прямував до слави. Він став знаменитим навесні 1829 р., коли вийшов друком його історичний роман «Шуани, або Бретань в 1799 році» про контрреволюційне повстання на півночі Франції. Протягом 1830 р. письменник опублікував майже десяток повістей, що пізніше ввійшли до його циклу творів «Людська комедія».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980728"/>
            <a:ext cx="36766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115616" y="1772816"/>
            <a:ext cx="7180171" cy="2193786"/>
          </a:xfrm>
          <a:prstGeom prst="flowChartPunchedTape">
            <a:avLst/>
          </a:prstGeom>
          <a:solidFill>
            <a:srgbClr val="993300">
              <a:alpha val="31000"/>
            </a:srgbClr>
          </a:solidFill>
        </p:spPr>
        <p:txBody>
          <a:bodyPr wrap="none">
            <a:spAutoFit/>
          </a:bodyPr>
          <a:lstStyle/>
          <a:p>
            <a:r>
              <a:rPr lang="uk-UA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Дякуємо за увагу!</a:t>
            </a:r>
            <a:endParaRPr lang="uk-UA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004048" y="4653136"/>
            <a:ext cx="3900427" cy="1989713"/>
          </a:xfrm>
          <a:prstGeom prst="flowChartPunchedTape">
            <a:avLst/>
          </a:prstGeom>
          <a:solidFill>
            <a:srgbClr val="993300">
              <a:alpha val="52000"/>
            </a:srgbClr>
          </a:solidFill>
        </p:spPr>
        <p:txBody>
          <a:bodyPr wrap="non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Презентацію підготували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Учениці 10-Б класу</a:t>
            </a:r>
            <a:endParaRPr lang="uk-UA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Чубар Діна та </a:t>
            </a:r>
            <a:r>
              <a:rPr lang="uk-UA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Балюта</a:t>
            </a: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 Дарина</a:t>
            </a:r>
          </a:p>
        </p:txBody>
      </p:sp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0" y="260648"/>
            <a:ext cx="5796136" cy="6331863"/>
          </a:xfrm>
          <a:prstGeom prst="verticalScroll">
            <a:avLst/>
          </a:prstGeom>
          <a:solidFill>
            <a:srgbClr val="993300">
              <a:alpha val="34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Майбутній письменник народився в м. Турі 20 травня 1799 р. в сім'ї чиновника. Його дід був хліборобом, а батько, колишній селянин, завдяки своєму практичному розуму й рідкісній енергії домігся досить високих на той час для провінції посад помічника мера й попечителя головної міської лікарні. Пізніше Бальзак витратить чимало сил і енергії на те, щоб приєднати до свого прізвища частку «де», викликаючи іронічні посмішки сучасників.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1034" r="4372"/>
          <a:stretch>
            <a:fillRect/>
          </a:stretch>
        </p:blipFill>
        <p:spPr bwMode="auto">
          <a:xfrm>
            <a:off x="5436096" y="1052736"/>
            <a:ext cx="3312368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729" t="5000" r="7246" b="5000"/>
          <a:stretch>
            <a:fillRect/>
          </a:stretch>
        </p:blipFill>
        <p:spPr bwMode="auto">
          <a:xfrm>
            <a:off x="467544" y="1196752"/>
            <a:ext cx="3456384" cy="424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Капля 2"/>
          <p:cNvSpPr/>
          <p:nvPr/>
        </p:nvSpPr>
        <p:spPr>
          <a:xfrm>
            <a:off x="4139952" y="332656"/>
            <a:ext cx="4572000" cy="5842695"/>
          </a:xfrm>
          <a:prstGeom prst="teardrop">
            <a:avLst/>
          </a:prstGeom>
          <a:solidFill>
            <a:srgbClr val="993300">
              <a:alpha val="2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Батько Оноре був автором кількох соціальних праць. Завдяки фізичному вдосконаленню людини й за допомогою досягнень природознавства він мріяв вирішити соціальні й моральні проблеми свого часу. Син успадкував його світогляд і залізну волю.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11560" y="476672"/>
            <a:ext cx="7848872" cy="5152846"/>
          </a:xfrm>
          <a:prstGeom prst="flowChartPunchedTape">
            <a:avLst/>
          </a:prstGeom>
          <a:solidFill>
            <a:srgbClr val="993300">
              <a:alpha val="31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Як письменник він формувався під впливом розвитку природознавства й позитивної філософії, серед суворої боротьби й жорстокої конкуренції, викликаної зростанням промисловості. Його творчість пронизана прагненням застосувати методи сучасного природознавства в художній літературі, знищити межу, що відокремлює літературу від науки.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2800767"/>
          </a:xfrm>
          <a:prstGeom prst="rect">
            <a:avLst/>
          </a:prstGeom>
          <a:solidFill>
            <a:srgbClr val="993300">
              <a:alpha val="31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Восьмирічного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Оноре батьки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віддали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виховання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Вандомський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коледж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суворими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майже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монастирськими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традиціями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Йому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доводилося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скрутно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хлопець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отримав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репутацію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ледаря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майбутній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творець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понад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ста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романів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!), а за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непокірливість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часто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потрапляв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до карцеру.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Саме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тут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захопився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читанням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книжок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. У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колежі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була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велика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бібліотека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, до того ж Оноре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діставав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праці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тих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французьких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філософів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XVIII ст.,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в такому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суворому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навчальному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закладі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заборонені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. У 12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написав свою першу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трагедію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вірші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якої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кепкуючи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, любили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декламувати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itchFamily="66" charset="0"/>
              </a:rPr>
              <a:t>товариші</a:t>
            </a:r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sz="2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3838" b="21677"/>
          <a:stretch>
            <a:fillRect/>
          </a:stretch>
        </p:blipFill>
        <p:spPr bwMode="auto">
          <a:xfrm>
            <a:off x="611560" y="3501008"/>
            <a:ext cx="8114407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>
            <a:off x="4211960" y="63163"/>
            <a:ext cx="4932040" cy="6794837"/>
          </a:xfrm>
          <a:prstGeom prst="teardrop">
            <a:avLst/>
          </a:prstGeom>
          <a:solidFill>
            <a:srgbClr val="993300">
              <a:alpha val="31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Навчаючись у коледжі, Оноре захворів, і батьки забрали його в Париж. Вони мріяли, що син стане юристом, тож він закінчив Паризьку школу права (1819). Здобуваючи юридичну освіту, Бальзак одночасно служив у конторі нотаріуса.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3712" r="15225" b="28738"/>
          <a:stretch>
            <a:fillRect/>
          </a:stretch>
        </p:blipFill>
        <p:spPr bwMode="auto">
          <a:xfrm>
            <a:off x="611560" y="1052736"/>
            <a:ext cx="3384376" cy="4344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51520" y="836712"/>
            <a:ext cx="8676456" cy="4815840"/>
          </a:xfrm>
          <a:prstGeom prst="verticalScroll">
            <a:avLst/>
          </a:prstGeom>
          <a:solidFill>
            <a:srgbClr val="993300">
              <a:alpha val="28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500" b="1" dirty="0">
                <a:solidFill>
                  <a:schemeClr val="bg1"/>
                </a:solidFill>
                <a:latin typeface="Monotype Corsiva" pitchFamily="66" charset="0"/>
              </a:rPr>
              <a:t>Проте Оноре марив кар'єрою письменника, таємно відвідуючи лекції з історії літератури в </a:t>
            </a:r>
            <a:r>
              <a:rPr lang="uk-UA" sz="2500" b="1" dirty="0" err="1">
                <a:solidFill>
                  <a:schemeClr val="bg1"/>
                </a:solidFill>
                <a:latin typeface="Monotype Corsiva" pitchFamily="66" charset="0"/>
              </a:rPr>
              <a:t>Сорбонні</a:t>
            </a:r>
            <a:r>
              <a:rPr lang="uk-UA" sz="2500" b="1" dirty="0">
                <a:solidFill>
                  <a:schemeClr val="bg1"/>
                </a:solidFill>
                <a:latin typeface="Monotype Corsiva" pitchFamily="66" charset="0"/>
              </a:rPr>
              <a:t>. Невдовзі було знайдено компромісне рішення: батько два роки матеріально утримував сина, який мав за цей час підтвердити свій мистецький дар написанням конкретного твору. Залишившись у Парижі (сім'я Оноре виїхала зі столиці), юнак повністю занурився в роботу. Він написав історичну трагедію, яка обов'язково мала стати шедевром, адже, на його думку, «неодмінно потрібно або почати з шедевра, або скрутити собі в'язи».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563888" y="260648"/>
            <a:ext cx="5580112" cy="5934849"/>
          </a:xfrm>
          <a:prstGeom prst="verticalScroll">
            <a:avLst/>
          </a:prstGeom>
          <a:solidFill>
            <a:srgbClr val="993300">
              <a:alpha val="22000"/>
            </a:srgb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Навесні 1821 р. відбувся сімейний іспит на право Оноре займатися літературою. «Екзаменаційна комісія» одностайно вирішила, що його проба пера не варта жодної уваги, а старий друг сім'ї, викладач ліцею, сказав: «Єдине, що я можу вам порекомендувати, мій юний друже, назавжди забудьте про літературу». Відтоді Бальзак міг розраховувати тільки на власні сили, у матеріальній підтримці сім'я </a:t>
            </a:r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</a:rPr>
              <a:t>йому відмовила</a:t>
            </a: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4951" r="9450"/>
          <a:stretch>
            <a:fillRect/>
          </a:stretch>
        </p:blipFill>
        <p:spPr bwMode="auto">
          <a:xfrm>
            <a:off x="467544" y="980728"/>
            <a:ext cx="3456384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239344" y="-64294"/>
            <a:ext cx="5904656" cy="6922294"/>
          </a:xfrm>
          <a:prstGeom prst="verticalScroll">
            <a:avLst/>
          </a:prstGeom>
          <a:solidFill>
            <a:srgbClr val="993300">
              <a:alpha val="24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bg1"/>
                </a:solidFill>
                <a:latin typeface="Monotype Corsiva" pitchFamily="66" charset="0"/>
              </a:rPr>
              <a:t>Щоб якось прожити, він розпочав писати модні тоді готичні, або «чорні», романи (інша назва — «романи жахів і таємниць») і протягом п'яти років опублікував серію творів, які пізніше ніколи не вносив до списку своїх робіт. Проте це не врятувало письменника від матеріальної скрути. Окрім слави, у Бальзака була ще одна пристрасть: він мріяв стати дуже багатим і заради цього здійснював неймовірні комерційні оборудки. Однак і комерсант з нього не вийшов: його «геніальні» плани закінчувалися черговим фінансовим крахом, письменник дедалі більше заплутувався в боргах, з якими розрахувався лише наприкінці життя.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894" r="13107" b="11801"/>
          <a:stretch>
            <a:fillRect/>
          </a:stretch>
        </p:blipFill>
        <p:spPr bwMode="auto">
          <a:xfrm>
            <a:off x="251520" y="980728"/>
            <a:ext cx="3456384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859</Words>
  <Application>Microsoft Office PowerPoint</Application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2013-10-22T15:05:55Z</dcterms:created>
  <dcterms:modified xsi:type="dcterms:W3CDTF">2013-10-22T16:42:18Z</dcterms:modified>
</cp:coreProperties>
</file>