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264" r:id="rId35"/>
    <p:sldId id="326" r:id="rId36"/>
    <p:sldId id="327" r:id="rId37"/>
    <p:sldId id="328" r:id="rId38"/>
    <p:sldId id="329" r:id="rId39"/>
    <p:sldId id="330" r:id="rId40"/>
    <p:sldId id="331" r:id="rId41"/>
    <p:sldId id="26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4513-0BC6-493B-91E4-71872EDA301D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0F5C-605B-42D4-895F-B570FB5CDF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AD97-F17F-4471-BAAB-4EA38678A693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5976-698E-4018-BC28-EE5C25F246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A20C-1236-4B18-A4A9-5E1251AD8630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B4FF-25E6-4E73-BBB2-BFA39B566E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9634-89B1-4E6E-BAB2-A9F4288ABB89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79E4-761D-4A5B-8CC8-F1DEA66FE8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142D-6C95-4C8A-96A8-362E163F6411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B48A-9B81-47E3-8478-724DF2E180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54F-4AF1-487F-ADBB-CA3DC2202587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D98F-5948-4040-A08C-2A0CEFEA5F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D37B-7145-4559-8B50-FED88CA2C431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F03A-0474-4436-84AA-A1D14C2446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79D9-E54C-469E-B34D-7733B131DA8B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0DE0-0B21-46C1-BE93-0FA4F34A4F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4B63-315B-4814-B4A1-7EC5BE1F6BE6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4932-3135-443F-A179-CD994AD8BA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DE1D-FC18-4128-900A-BF769C2048D3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F94-317E-4853-9F34-7AEB71C295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07FB-F683-48A7-8C14-0BC0ECEDE093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1A0B-E137-4AE9-ABDE-1D585B35FC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6CE8-4A87-47CF-BDA9-3281588C9D7B}" type="datetimeFigureOut">
              <a:rPr lang="ru-RU"/>
              <a:pPr>
                <a:defRPr/>
              </a:pPr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A5C1D2-7538-4943-BFA4-48396551FF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0" y="1928813"/>
            <a:ext cx="56435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Шарль Бодлер — предтеча символізму</a:t>
            </a:r>
            <a:endParaRPr lang="uk-UA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388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200" b="1" i="1" dirty="0">
                <a:solidFill>
                  <a:schemeClr val="bg1"/>
                </a:solidFill>
                <a:latin typeface="+mn-lt"/>
              </a:rPr>
              <a:t>Шарль закінчив коледж Людовіка Великого і, отримавши ступінь бакалавра, відчув, що не хоче більше продовжувати навчання. Це був акт протесту і звільнення — він вирішив стати "творцем". </a:t>
            </a:r>
            <a:endParaRPr lang="uk-UA" sz="5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363760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  <a:latin typeface="+mn-lt"/>
              </a:rPr>
              <a:t>Бодлер приятелював з молодими літераторами і навіть насмілився заговорити на вулиці з самим Бальзаком. Юнак не уникав сумнівних знайомств, вів богемне життя. 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4313"/>
            <a:ext cx="4309492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64088" y="0"/>
            <a:ext cx="377991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latin typeface="Calibri" pitchFamily="34" charset="0"/>
              </a:rPr>
              <a:t>В результаті — хвороба століття "сифіліс" на все подальше життя стала причиною нервових зривів, фізичних недомагань, депресії, нудьги, тривоги Шарля Бодлера</a:t>
            </a:r>
            <a:r>
              <a:rPr lang="uk-UA" sz="5400" b="1" i="1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sz="5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573711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0"/>
            <a:ext cx="334786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  <a:latin typeface="+mn-lt"/>
              </a:rPr>
              <a:t>Ці гроші він витрачає надто швидко і безоглядно — на розваги, повій, на створення іміджу денді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денді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чоловік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який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підкреслено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стежить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«лоском»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зовнішнього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вигляду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поведінки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542925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370961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  <a:latin typeface="+mn-lt"/>
              </a:rPr>
              <a:t>Бодлер усіма можливими засобами намагався вразити своїм зовнішнім виглядом: оксамитовий камзол, як у венеціанських аристократів; чорний фрак з циліндром на голові; вільна блуза, яку він вважав новою власною формою </a:t>
            </a:r>
            <a:r>
              <a:rPr lang="uk-UA" sz="2800" b="1" i="1" dirty="0" err="1">
                <a:solidFill>
                  <a:schemeClr val="bg1"/>
                </a:solidFill>
                <a:latin typeface="+mn-lt"/>
              </a:rPr>
              <a:t>дендизму</a:t>
            </a:r>
            <a:r>
              <a:rPr lang="uk-UA" sz="4800" b="1" i="1" dirty="0">
                <a:solidFill>
                  <a:schemeClr val="bg1"/>
                </a:solidFill>
                <a:latin typeface="+mn-lt"/>
              </a:rPr>
              <a:t>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14313"/>
            <a:ext cx="47815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356559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  <a:latin typeface="+mn-lt"/>
              </a:rPr>
              <a:t>Хоча елегантна зовнішність і манери Бодлера справляли враження на жінок, він не намагався завести серйозні стосунки з порядною жінкою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0"/>
            <a:ext cx="521493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3781623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  <a:latin typeface="+mn-lt"/>
              </a:rPr>
              <a:t>Гіпертрофована саморефлексія, нерішучість, невпевненість у собі як в чоловікові підштовхували його шукати жінку, поруч з якою він відчував би свою беззаперечну вищість, при цьому нічого не пояснюючи і не виправдовуючись. 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Такою жінкою стала Жанна Дюраль, статистка одного з паризьких маленьких театрів. Протягом 20 років вона була його постійною коханкою, хоча не відзначалась ані красою, ані розумом, ані талантом.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0"/>
            <a:ext cx="89296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У ставленні Бодлера до цієї дивної жінки відчувається не лише характер поета, а й його сприйняття проблеми зради (точніше внутрішнє застереження проти будь-якої "зради" — і фізичної, і моральної)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latin typeface="+mn-lt"/>
              </a:rPr>
              <a:t>Вона відверто зневажала літературну діяльність Шарля, постійно вимагала у нього гроші, зраджувала при будь-якій нагоді, але Бодлер доглядав за нею, пізніше розбитою паралічем, забезпечував матеріально і був поруч до своєї смерті.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14290"/>
            <a:ext cx="4357718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Життєвий і творчий шлях Шарля Бодлера</a:t>
            </a:r>
            <a:endParaRPr lang="uk-UA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72188"/>
            <a:ext cx="3686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512" y="0"/>
            <a:ext cx="370961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chemeClr val="bg1"/>
                </a:solidFill>
                <a:latin typeface="Calibri" pitchFamily="34" charset="0"/>
              </a:rPr>
              <a:t>Саме з цією жінкою пов'язана величезна кількість віршів у збірці "Квіти Зла".</a:t>
            </a:r>
            <a:endParaRPr lang="ru-RU" sz="3600" b="1" i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uk-UA" sz="3600" b="1" i="1" dirty="0">
                <a:solidFill>
                  <a:schemeClr val="bg1"/>
                </a:solidFill>
                <a:latin typeface="Calibri" pitchFamily="34" charset="0"/>
              </a:rPr>
              <a:t>Літературна діяльність Бодлера починається у 40-і роки.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цей момент вже написана частина поезій, що увійшли пізніше до складу його збірки, але вперше митець заявив про себе як літературний критик.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середині 1844 р. сталася подія, яка підірвала душевний настрій Шарля — він був визнаний людиною неблагонадійною, яка потребує опіки і нагляду.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Причиною стала наркотична залежність Бодлера і легковажне ставлення до отриманого спадку (половину грошей він вже витратив на розваги). Родичі вимагали перед владою офіційної опіки.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Таким опікуном став нотаріус </a:t>
            </a:r>
            <a:r>
              <a:rPr lang="uk-UA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Ансель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який вів грошові справи Бодлера і видавав йому певну незначну суму щомісячно.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Душевному стану бунту, непокори, який був притаманний поету все життя, повністю відповідав революційний бунт у Франції 1848 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 Бодлер згадував: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"Моє сп'яніння в 1848 р. Якої природи було це сп'яніння? Жага помсти. Природне задоволення від руйнування".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Останні роки життя поета були сумними.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Збірка "Квіти Зла", що вийшла у 1857 р., зробила Бодлера відомим.                  Після появи цієї славнозвісної збірки митцю залишалося жити ще 10 років і два місяці.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оточений неймовірною самотністю і сумом, він встиг написати небагато, в тому числі 50 "віршів у прозі", які були не стільки шедевром нової поетичної форми, скільки поетичної думки.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1862 р. на повний голос "заговорила" давня хвороба Бодлера — почастішали напади запаморочення, жару, безсоння, майже божевілля.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Доля подарувала Шарлю </a:t>
            </a:r>
            <a:r>
              <a:rPr lang="uk-UA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П'єру</a:t>
            </a: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Бодлеру всього 46 років, позначивши печаткою вже при народженні.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Коли 9 квітня 1821 р, він з'явився на світ, його батькові, Жозефу Франсуа Бодлеру, було 62 роки, а матері, Кароліні, — 28</a:t>
            </a:r>
            <a:r>
              <a:rPr lang="uk-UA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0"/>
            <a:ext cx="413995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Він практично нічого не пише, одягнений в лахміття, годинами ходить вулицями, намагаючись "загубитися" в натовпі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4572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все ж таки знаходить в собі сили читати лекції і домовитися про видання своїх творів.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Катастрофа сталася           4 лютого 1866 р., коли під час відвідання церкви Бодлер непритомніє. 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941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нього виявляють ознаки паралічу, часткову, а пізніше і остаточну втрату здатності говорити. У липні його перевозять до Парижа, де він і помер.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214290"/>
            <a:ext cx="414340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Збірка </a:t>
            </a:r>
            <a:r>
              <a:rPr lang="uk-UA" sz="9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“Квіти</a:t>
            </a:r>
            <a:r>
              <a:rPr lang="uk-UA" sz="9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uk-UA" sz="96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зла”</a:t>
            </a:r>
            <a:endParaRPr lang="uk-UA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46434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85750"/>
            <a:ext cx="885825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Історія її створення.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6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latin typeface="+mn-lt"/>
              </a:rPr>
              <a:t>1.Кінець 1840-х років: намір написати книгу віршів «Кола пекла» (за аналогією з твором Дайте «Божественна комедія»).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260648"/>
            <a:ext cx="34941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latin typeface="Calibri" pitchFamily="34" charset="0"/>
              </a:rPr>
              <a:t>2. 1857 р.: випуск збірки «Квіти Зла» (у перекладі з французької може звучати як «Квіти Хвороби»). За цю книгу автора було притягнуто до суду, деякі вірші заборонені за </a:t>
            </a:r>
            <a:r>
              <a:rPr lang="uk-UA" sz="2400" b="1" i="1" dirty="0" err="1">
                <a:solidFill>
                  <a:schemeClr val="bg1"/>
                </a:solidFill>
                <a:latin typeface="Calibri" pitchFamily="34" charset="0"/>
              </a:rPr>
              <a:t>“антиморальність”</a:t>
            </a:r>
            <a:endParaRPr lang="uk-UA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 bwMode="auto">
          <a:xfrm>
            <a:off x="3925888" y="0"/>
            <a:ext cx="5218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44302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latin typeface="Calibri" pitchFamily="34" charset="0"/>
              </a:rPr>
              <a:t>Тільки у 1946 році цей присуд скасовано. </a:t>
            </a:r>
          </a:p>
          <a:p>
            <a:r>
              <a:rPr lang="uk-UA" sz="3200" b="1" i="1" dirty="0">
                <a:solidFill>
                  <a:schemeClr val="bg1"/>
                </a:solidFill>
                <a:latin typeface="Calibri" pitchFamily="34" charset="0"/>
              </a:rPr>
              <a:t>3. Збірка вийшла у червні 1857  і одразу потрапила в поле зору не лише читачів, а й прокуратури, яка відкрила судову справу і звинуватила поета в "зневажанні релігії".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14313"/>
            <a:ext cx="4119562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858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Бодлер був наляканий майбутнім судом, але ще більшою мірою його образило саме звинувачення суду: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0" b="1" i="1">
                <a:solidFill>
                  <a:schemeClr val="bg1"/>
                </a:solidFill>
                <a:latin typeface="Calibri" pitchFamily="34" charset="0"/>
              </a:rPr>
              <a:t>"жорстоку книгу", в яку він вклав все своє серце, всю свою ніжність, всю свою релігію, всю свою ненависть", судді оголосили брутальною порнографією — твором, який містить "непристойні й аморальні місця й вислови".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Покарання Бодлера було м'яким — 300 франків штрафу, до того не за "зневажання релігії", а за образу суспільної моралі, у зв'язку з чим автору було запропоновано вилучити із збірки шість поезій.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Батько помер, коли Шарлю не було ще й 6 років, але на все життя в душі Бодлера залишилося тепле дитяче почуття до батька, що межувало з поклонінням.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0"/>
            <a:ext cx="885825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i="1" u="sng" dirty="0">
                <a:solidFill>
                  <a:srgbClr val="FFFF00"/>
                </a:solidFill>
                <a:latin typeface="+mn-lt"/>
              </a:rPr>
              <a:t>• Структура збірки  </a:t>
            </a: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1.посвята,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вступ і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3.шість циклів («Сплін та ідеал», «Паризькі картини», «Квіти Зла», «Бунт», «Смерть»).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38" y="0"/>
            <a:ext cx="12622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Він любив згадувати шляхетного сивого старого з красивим ціпком у руці, який гуляв з сином Люксембурзьким садом і пояснював символіку численних статуй.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8" y="0"/>
            <a:ext cx="9728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4929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Люксембурзький 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психічна травма, яку митець отримав у дитинстві, полягала не в ранньому сирітстві, а в "зраді" матері, яка через рік після смерті чоловіка знов вийшла заміж за          39-річного генерала Опіка.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Відвертий, чесний І дисциплінований, Опік все ж таки не був звичайним солдафоном, хоча й зовсім не знався на мистецтві. Бодлер до самої смерті вітчима не пробачив йому, що той «забрав» у нього матір.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 повторне одруження було ще не єдиною "зрадою" Кароліни Бодлер:  у 1832 році 11-рІчного Шарля віддають в інтернат при ліонському Королівському коледжі, бо сім'я перебралася саме до Ліона.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04788"/>
            <a:ext cx="87534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3" y="50006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latin typeface="Calibri" pitchFamily="34" charset="0"/>
              </a:rPr>
              <a:t>Ліон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0"/>
            <a:ext cx="8929687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Тут і прокинулися почуття, що псували життя Бодлера до кінця його днів — образа, ревнощі, ненависть.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 Ліонський період життя тягнувся до 1836 р., коли родина Опік знов повернулася до Парижа. </a:t>
            </a:r>
            <a:endParaRPr lang="uk-UA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1159</Words>
  <Application>Microsoft Office PowerPoint</Application>
  <PresentationFormat>Экран (4:3)</PresentationFormat>
  <Paragraphs>55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Admin</cp:lastModifiedBy>
  <cp:revision>34</cp:revision>
  <dcterms:created xsi:type="dcterms:W3CDTF">2011-02-16T11:35:41Z</dcterms:created>
  <dcterms:modified xsi:type="dcterms:W3CDTF">2014-03-13T18:39:22Z</dcterms:modified>
</cp:coreProperties>
</file>