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unknown"/>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Lst>
  <p:notesMasterIdLst>
    <p:notesMasterId r:id="rId21"/>
  </p:notesMasterIdLst>
  <p:handoutMasterIdLst>
    <p:handoutMasterId r:id="rId22"/>
  </p:handoutMasterIdLst>
  <p:sldIdLst>
    <p:sldId id="257" r:id="rId3"/>
    <p:sldId id="260" r:id="rId4"/>
    <p:sldId id="261" r:id="rId5"/>
    <p:sldId id="262" r:id="rId6"/>
    <p:sldId id="263" r:id="rId7"/>
    <p:sldId id="264" r:id="rId8"/>
    <p:sldId id="265" r:id="rId9"/>
    <p:sldId id="266" r:id="rId10"/>
    <p:sldId id="267" r:id="rId11"/>
    <p:sldId id="268" r:id="rId12"/>
    <p:sldId id="270" r:id="rId13"/>
    <p:sldId id="271" r:id="rId14"/>
    <p:sldId id="273" r:id="rId15"/>
    <p:sldId id="274" r:id="rId16"/>
    <p:sldId id="276" r:id="rId17"/>
    <p:sldId id="275" r:id="rId18"/>
    <p:sldId id="258" r:id="rId19"/>
    <p:sldId id="259"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94660"/>
  </p:normalViewPr>
  <p:slideViewPr>
    <p:cSldViewPr snapToGrid="0">
      <p:cViewPr varScale="1">
        <p:scale>
          <a:sx n="87" d="100"/>
          <a:sy n="87" d="100"/>
        </p:scale>
        <p:origin x="-654" y="-84"/>
      </p:cViewPr>
      <p:guideLst>
        <p:guide orient="horz" pos="2160"/>
        <p:guide pos="3840"/>
      </p:guideLst>
    </p:cSldViewPr>
  </p:slideViewPr>
  <p:notesTextViewPr>
    <p:cViewPr>
      <p:scale>
        <a:sx n="1" d="1"/>
        <a:sy n="1" d="1"/>
      </p:scale>
      <p:origin x="0" y="0"/>
    </p:cViewPr>
  </p:notesTextViewPr>
  <p:notesViewPr>
    <p:cSldViewPr snapToGrid="0" showGuides="1">
      <p:cViewPr varScale="1">
        <p:scale>
          <a:sx n="76" d="100"/>
          <a:sy n="76" d="100"/>
        </p:scale>
        <p:origin x="2154"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dirty="0"/>
          </a:p>
        </p:txBody>
      </p:sp>
      <p:sp>
        <p:nvSpPr>
          <p:cNvPr id="3" name="Дата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BFE7F33-2322-4D47-92C5-BDF079D4C26E}" type="datetimeFigureOut">
              <a:rPr lang="ru-RU" smtClean="0"/>
              <a:t>02.04.2014</a:t>
            </a:fld>
            <a:endParaRPr lang="ru-RU" dirty="0"/>
          </a:p>
        </p:txBody>
      </p:sp>
      <p:sp>
        <p:nvSpPr>
          <p:cNvPr id="4" name="Нижний колонтитул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dirty="0"/>
          </a:p>
        </p:txBody>
      </p:sp>
      <p:sp>
        <p:nvSpPr>
          <p:cNvPr id="5" name="Номер слайда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E6DDCE3-E483-44ED-BB43-1D9176DEA819}" type="slidenum">
              <a:rPr lang="ru-RU" smtClean="0"/>
              <a:t>‹#›</a:t>
            </a:fld>
            <a:endParaRPr lang="ru-RU" dirty="0"/>
          </a:p>
        </p:txBody>
      </p:sp>
    </p:spTree>
    <p:extLst>
      <p:ext uri="{BB962C8B-B14F-4D97-AF65-F5344CB8AC3E}">
        <p14:creationId xmlns:p14="http://schemas.microsoft.com/office/powerpoint/2010/main" val="6583794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dirty="0"/>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DF679E-2551-43AB-90F8-85E320B440F5}" type="datetimeFigureOut">
              <a:rPr lang="ru-RU" smtClean="0"/>
              <a:t>02.04.2014</a:t>
            </a:fld>
            <a:endParaRPr lang="ru-RU" dirty="0"/>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dirty="0"/>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dirty="0"/>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0CA5D5-EFA7-4175-BF21-8F743A57C036}" type="slidenum">
              <a:rPr lang="ru-RU" smtClean="0"/>
              <a:t>‹#›</a:t>
            </a:fld>
            <a:endParaRPr lang="ru-RU" dirty="0"/>
          </a:p>
        </p:txBody>
      </p:sp>
    </p:spTree>
    <p:extLst>
      <p:ext uri="{BB962C8B-B14F-4D97-AF65-F5344CB8AC3E}">
        <p14:creationId xmlns:p14="http://schemas.microsoft.com/office/powerpoint/2010/main" val="1933999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981200" y="1764094"/>
            <a:ext cx="8229600" cy="2309327"/>
          </a:xfrm>
        </p:spPr>
        <p:txBody>
          <a:bodyPr anchor="b">
            <a:normAutofit/>
          </a:bodyPr>
          <a:lstStyle>
            <a:lvl1pPr algn="ctr">
              <a:defRPr sz="6600">
                <a:solidFill>
                  <a:schemeClr val="bg1"/>
                </a:solidFill>
                <a:effectLst>
                  <a:outerShdw blurRad="63500" algn="ctr" rotWithShape="0">
                    <a:prstClr val="black">
                      <a:alpha val="25000"/>
                    </a:prstClr>
                  </a:outerShdw>
                </a:effectLst>
              </a:defRPr>
            </a:lvl1pPr>
          </a:lstStyle>
          <a:p>
            <a:r>
              <a:rPr lang="ru-RU" smtClean="0"/>
              <a:t>Образец заголовка</a:t>
            </a:r>
            <a:endParaRPr lang="ru-RU" dirty="0"/>
          </a:p>
        </p:txBody>
      </p:sp>
      <p:sp>
        <p:nvSpPr>
          <p:cNvPr id="3" name="Подзаголовок 2"/>
          <p:cNvSpPr>
            <a:spLocks noGrp="1"/>
          </p:cNvSpPr>
          <p:nvPr>
            <p:ph type="subTitle" idx="1"/>
          </p:nvPr>
        </p:nvSpPr>
        <p:spPr>
          <a:xfrm>
            <a:off x="1981200" y="4213380"/>
            <a:ext cx="8229600" cy="1208314"/>
          </a:xfrm>
        </p:spPr>
        <p:txBody>
          <a:bodyPr>
            <a:normAutofit/>
          </a:bodyPr>
          <a:lstStyle>
            <a:lvl1pPr marL="0" indent="0" algn="ctr">
              <a:spcBef>
                <a:spcPts val="1200"/>
              </a:spcBef>
              <a:buNone/>
              <a:defRPr sz="2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dirty="0"/>
          </a:p>
        </p:txBody>
      </p:sp>
    </p:spTree>
    <p:extLst>
      <p:ext uri="{BB962C8B-B14F-4D97-AF65-F5344CB8AC3E}">
        <p14:creationId xmlns:p14="http://schemas.microsoft.com/office/powerpoint/2010/main" val="1488336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dirty="0"/>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Дата 3"/>
          <p:cNvSpPr>
            <a:spLocks noGrp="1"/>
          </p:cNvSpPr>
          <p:nvPr>
            <p:ph type="dt" sz="half" idx="10"/>
          </p:nvPr>
        </p:nvSpPr>
        <p:spPr/>
        <p:txBody>
          <a:bodyPr/>
          <a:lstStyle/>
          <a:p>
            <a:fld id="{A732A7D7-D560-4C43-B6F2-A7996CE5C9B9}" type="datetimeFigureOut">
              <a:rPr lang="ru-RU" smtClean="0"/>
              <a:t>02.04.2014</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8E41E28F-C526-4978-8D63-D21257ECD59D}" type="slidenum">
              <a:rPr lang="ru-RU" smtClean="0"/>
              <a:t>‹#›</a:t>
            </a:fld>
            <a:endParaRPr lang="ru-RU" dirty="0"/>
          </a:p>
        </p:txBody>
      </p:sp>
    </p:spTree>
    <p:extLst>
      <p:ext uri="{BB962C8B-B14F-4D97-AF65-F5344CB8AC3E}">
        <p14:creationId xmlns:p14="http://schemas.microsoft.com/office/powerpoint/2010/main" val="3153878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9666415" y="365125"/>
            <a:ext cx="1234440" cy="5811838"/>
          </a:xfrm>
        </p:spPr>
        <p:txBody>
          <a:bodyPr vert="eaVert"/>
          <a:lstStyle>
            <a:lvl1pPr>
              <a:defRPr/>
            </a:lvl1pPr>
          </a:lstStyle>
          <a:p>
            <a:r>
              <a:rPr lang="ru-RU" smtClean="0"/>
              <a:t>Образец заголовка</a:t>
            </a:r>
            <a:endParaRPr lang="ru-RU" dirty="0"/>
          </a:p>
        </p:txBody>
      </p:sp>
      <p:sp>
        <p:nvSpPr>
          <p:cNvPr id="3" name="Вертикальный текст 2"/>
          <p:cNvSpPr>
            <a:spLocks noGrp="1"/>
          </p:cNvSpPr>
          <p:nvPr>
            <p:ph type="body" orient="vert" idx="1"/>
          </p:nvPr>
        </p:nvSpPr>
        <p:spPr>
          <a:xfrm>
            <a:off x="1295399" y="365125"/>
            <a:ext cx="7991475"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Дата 3"/>
          <p:cNvSpPr>
            <a:spLocks noGrp="1"/>
          </p:cNvSpPr>
          <p:nvPr>
            <p:ph type="dt" sz="half" idx="10"/>
          </p:nvPr>
        </p:nvSpPr>
        <p:spPr/>
        <p:txBody>
          <a:bodyPr/>
          <a:lstStyle/>
          <a:p>
            <a:fld id="{A732A7D7-D560-4C43-B6F2-A7996CE5C9B9}" type="datetimeFigureOut">
              <a:rPr lang="ru-RU" smtClean="0"/>
              <a:t>02.04.2014</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8E41E28F-C526-4978-8D63-D21257ECD59D}" type="slidenum">
              <a:rPr lang="ru-RU" smtClean="0"/>
              <a:t>‹#›</a:t>
            </a:fld>
            <a:endParaRPr lang="ru-RU" dirty="0"/>
          </a:p>
        </p:txBody>
      </p:sp>
    </p:spTree>
    <p:extLst>
      <p:ext uri="{BB962C8B-B14F-4D97-AF65-F5344CB8AC3E}">
        <p14:creationId xmlns:p14="http://schemas.microsoft.com/office/powerpoint/2010/main" val="1908706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dirty="0"/>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Дата 3"/>
          <p:cNvSpPr>
            <a:spLocks noGrp="1"/>
          </p:cNvSpPr>
          <p:nvPr>
            <p:ph type="dt" sz="half" idx="10"/>
          </p:nvPr>
        </p:nvSpPr>
        <p:spPr/>
        <p:txBody>
          <a:bodyPr/>
          <a:lstStyle/>
          <a:p>
            <a:fld id="{A732A7D7-D560-4C43-B6F2-A7996CE5C9B9}" type="datetimeFigureOut">
              <a:rPr lang="ru-RU" smtClean="0"/>
              <a:t>02.04.2014</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8E41E28F-C526-4978-8D63-D21257ECD59D}" type="slidenum">
              <a:rPr lang="ru-RU" smtClean="0"/>
              <a:t>‹#›</a:t>
            </a:fld>
            <a:endParaRPr lang="ru-RU" dirty="0"/>
          </a:p>
        </p:txBody>
      </p:sp>
    </p:spTree>
    <p:extLst>
      <p:ext uri="{BB962C8B-B14F-4D97-AF65-F5344CB8AC3E}">
        <p14:creationId xmlns:p14="http://schemas.microsoft.com/office/powerpoint/2010/main" val="1124243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 y="6492332"/>
            <a:ext cx="12188952" cy="365668"/>
          </a:xfrm>
          <a:prstGeom prst="rect">
            <a:avLst/>
          </a:prstGeom>
        </p:spPr>
      </p:pic>
      <p:sp>
        <p:nvSpPr>
          <p:cNvPr id="2" name="Заголовок 1"/>
          <p:cNvSpPr>
            <a:spLocks noGrp="1"/>
          </p:cNvSpPr>
          <p:nvPr>
            <p:ph type="title"/>
          </p:nvPr>
        </p:nvSpPr>
        <p:spPr>
          <a:xfrm>
            <a:off x="1981200" y="1764094"/>
            <a:ext cx="8229600" cy="2309327"/>
          </a:xfrm>
        </p:spPr>
        <p:txBody>
          <a:bodyPr anchor="b">
            <a:normAutofit/>
          </a:bodyPr>
          <a:lstStyle>
            <a:lvl1pPr algn="ctr">
              <a:defRPr sz="4800"/>
            </a:lvl1pPr>
          </a:lstStyle>
          <a:p>
            <a:r>
              <a:rPr lang="ru-RU" smtClean="0"/>
              <a:t>Образец заголовка</a:t>
            </a:r>
            <a:endParaRPr lang="ru-RU" dirty="0"/>
          </a:p>
        </p:txBody>
      </p:sp>
      <p:sp>
        <p:nvSpPr>
          <p:cNvPr id="3" name="Текст 2"/>
          <p:cNvSpPr>
            <a:spLocks noGrp="1"/>
          </p:cNvSpPr>
          <p:nvPr>
            <p:ph type="body" idx="1"/>
          </p:nvPr>
        </p:nvSpPr>
        <p:spPr>
          <a:xfrm>
            <a:off x="1981200" y="4213380"/>
            <a:ext cx="8229600" cy="1208314"/>
          </a:xfrm>
        </p:spPr>
        <p:txBody>
          <a:bodyPr/>
          <a:lstStyle>
            <a:lvl1pPr marL="0" indent="0" algn="ctr">
              <a:spcBef>
                <a:spcPts val="1200"/>
              </a:spcBef>
              <a:buNone/>
              <a:defRPr sz="24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Tree>
    <p:extLst>
      <p:ext uri="{BB962C8B-B14F-4D97-AF65-F5344CB8AC3E}">
        <p14:creationId xmlns:p14="http://schemas.microsoft.com/office/powerpoint/2010/main" val="1809182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dirty="0"/>
          </a:p>
        </p:txBody>
      </p:sp>
      <p:sp>
        <p:nvSpPr>
          <p:cNvPr id="3" name="Объект 2"/>
          <p:cNvSpPr>
            <a:spLocks noGrp="1"/>
          </p:cNvSpPr>
          <p:nvPr>
            <p:ph sz="half" idx="1"/>
          </p:nvPr>
        </p:nvSpPr>
        <p:spPr>
          <a:xfrm>
            <a:off x="1295400" y="1943100"/>
            <a:ext cx="4572000" cy="4233861"/>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Объект 3"/>
          <p:cNvSpPr>
            <a:spLocks noGrp="1"/>
          </p:cNvSpPr>
          <p:nvPr>
            <p:ph sz="half" idx="2"/>
          </p:nvPr>
        </p:nvSpPr>
        <p:spPr>
          <a:xfrm>
            <a:off x="6324600" y="1943100"/>
            <a:ext cx="4572000" cy="4233861"/>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5" name="Дата 4"/>
          <p:cNvSpPr>
            <a:spLocks noGrp="1"/>
          </p:cNvSpPr>
          <p:nvPr>
            <p:ph type="dt" sz="half" idx="10"/>
          </p:nvPr>
        </p:nvSpPr>
        <p:spPr/>
        <p:txBody>
          <a:bodyPr/>
          <a:lstStyle/>
          <a:p>
            <a:fld id="{A732A7D7-D560-4C43-B6F2-A7996CE5C9B9}" type="datetimeFigureOut">
              <a:rPr lang="ru-RU" smtClean="0"/>
              <a:t>02.04.2014</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8E41E28F-C526-4978-8D63-D21257ECD59D}" type="slidenum">
              <a:rPr lang="ru-RU" smtClean="0"/>
              <a:t>‹#›</a:t>
            </a:fld>
            <a:endParaRPr lang="ru-RU" dirty="0"/>
          </a:p>
        </p:txBody>
      </p:sp>
    </p:spTree>
    <p:extLst>
      <p:ext uri="{BB962C8B-B14F-4D97-AF65-F5344CB8AC3E}">
        <p14:creationId xmlns:p14="http://schemas.microsoft.com/office/powerpoint/2010/main" val="1290471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dirty="0"/>
          </a:p>
        </p:txBody>
      </p:sp>
      <p:sp>
        <p:nvSpPr>
          <p:cNvPr id="3" name="Текст 2"/>
          <p:cNvSpPr>
            <a:spLocks noGrp="1"/>
          </p:cNvSpPr>
          <p:nvPr>
            <p:ph type="body" idx="1"/>
          </p:nvPr>
        </p:nvSpPr>
        <p:spPr>
          <a:xfrm>
            <a:off x="1298448" y="1776066"/>
            <a:ext cx="4572000" cy="722280"/>
          </a:xfrm>
        </p:spPr>
        <p:txBody>
          <a:bodyPr anchor="ctr">
            <a:norm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1298448" y="2565919"/>
            <a:ext cx="4572000" cy="360628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5" name="Текст 4"/>
          <p:cNvSpPr>
            <a:spLocks noGrp="1"/>
          </p:cNvSpPr>
          <p:nvPr>
            <p:ph type="body" sz="quarter" idx="3"/>
          </p:nvPr>
        </p:nvSpPr>
        <p:spPr>
          <a:xfrm>
            <a:off x="6327648" y="1776066"/>
            <a:ext cx="4572000" cy="722280"/>
          </a:xfrm>
        </p:spPr>
        <p:txBody>
          <a:bodyPr anchor="ctr">
            <a:norm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327648" y="2565919"/>
            <a:ext cx="4572000" cy="360628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7" name="Дата 6"/>
          <p:cNvSpPr>
            <a:spLocks noGrp="1"/>
          </p:cNvSpPr>
          <p:nvPr>
            <p:ph type="dt" sz="half" idx="10"/>
          </p:nvPr>
        </p:nvSpPr>
        <p:spPr/>
        <p:txBody>
          <a:bodyPr/>
          <a:lstStyle/>
          <a:p>
            <a:fld id="{A732A7D7-D560-4C43-B6F2-A7996CE5C9B9}" type="datetimeFigureOut">
              <a:rPr lang="ru-RU" smtClean="0"/>
              <a:t>02.04.2014</a:t>
            </a:fld>
            <a:endParaRPr lang="ru-RU" dirty="0"/>
          </a:p>
        </p:txBody>
      </p:sp>
      <p:sp>
        <p:nvSpPr>
          <p:cNvPr id="8" name="Нижний колонтитул 7"/>
          <p:cNvSpPr>
            <a:spLocks noGrp="1"/>
          </p:cNvSpPr>
          <p:nvPr>
            <p:ph type="ftr" sz="quarter" idx="11"/>
          </p:nvPr>
        </p:nvSpPr>
        <p:spPr/>
        <p:txBody>
          <a:bodyPr/>
          <a:lstStyle/>
          <a:p>
            <a:endParaRPr lang="ru-RU" dirty="0"/>
          </a:p>
        </p:txBody>
      </p:sp>
      <p:sp>
        <p:nvSpPr>
          <p:cNvPr id="9" name="Номер слайда 8"/>
          <p:cNvSpPr>
            <a:spLocks noGrp="1"/>
          </p:cNvSpPr>
          <p:nvPr>
            <p:ph type="sldNum" sz="quarter" idx="12"/>
          </p:nvPr>
        </p:nvSpPr>
        <p:spPr/>
        <p:txBody>
          <a:bodyPr/>
          <a:lstStyle/>
          <a:p>
            <a:fld id="{8E41E28F-C526-4978-8D63-D21257ECD59D}" type="slidenum">
              <a:rPr lang="ru-RU" smtClean="0"/>
              <a:t>‹#›</a:t>
            </a:fld>
            <a:endParaRPr lang="ru-RU" dirty="0"/>
          </a:p>
        </p:txBody>
      </p:sp>
    </p:spTree>
    <p:extLst>
      <p:ext uri="{BB962C8B-B14F-4D97-AF65-F5344CB8AC3E}">
        <p14:creationId xmlns:p14="http://schemas.microsoft.com/office/powerpoint/2010/main" val="3803005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dirty="0"/>
          </a:p>
        </p:txBody>
      </p:sp>
      <p:sp>
        <p:nvSpPr>
          <p:cNvPr id="3" name="Дата 2"/>
          <p:cNvSpPr>
            <a:spLocks noGrp="1"/>
          </p:cNvSpPr>
          <p:nvPr>
            <p:ph type="dt" sz="half" idx="10"/>
          </p:nvPr>
        </p:nvSpPr>
        <p:spPr/>
        <p:txBody>
          <a:bodyPr/>
          <a:lstStyle/>
          <a:p>
            <a:fld id="{A732A7D7-D560-4C43-B6F2-A7996CE5C9B9}" type="datetimeFigureOut">
              <a:rPr lang="ru-RU" smtClean="0"/>
              <a:t>02.04.2014</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8E41E28F-C526-4978-8D63-D21257ECD59D}" type="slidenum">
              <a:rPr lang="ru-RU" smtClean="0"/>
              <a:t>‹#›</a:t>
            </a:fld>
            <a:endParaRPr lang="ru-RU" dirty="0"/>
          </a:p>
        </p:txBody>
      </p:sp>
    </p:spTree>
    <p:extLst>
      <p:ext uri="{BB962C8B-B14F-4D97-AF65-F5344CB8AC3E}">
        <p14:creationId xmlns:p14="http://schemas.microsoft.com/office/powerpoint/2010/main" val="3704429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A732A7D7-D560-4C43-B6F2-A7996CE5C9B9}" type="datetimeFigureOut">
              <a:rPr lang="ru-RU" smtClean="0"/>
              <a:t>02.04.2014</a:t>
            </a:fld>
            <a:endParaRPr lang="ru-RU" dirty="0"/>
          </a:p>
        </p:txBody>
      </p:sp>
      <p:sp>
        <p:nvSpPr>
          <p:cNvPr id="3" name="Нижний колонтитул 2"/>
          <p:cNvSpPr>
            <a:spLocks noGrp="1"/>
          </p:cNvSpPr>
          <p:nvPr>
            <p:ph type="ftr" sz="quarter" idx="11"/>
          </p:nvPr>
        </p:nvSpPr>
        <p:spPr/>
        <p:txBody>
          <a:bodyPr/>
          <a:lstStyle/>
          <a:p>
            <a:endParaRPr lang="ru-RU" dirty="0"/>
          </a:p>
        </p:txBody>
      </p:sp>
      <p:sp>
        <p:nvSpPr>
          <p:cNvPr id="4" name="Номер слайда 3"/>
          <p:cNvSpPr>
            <a:spLocks noGrp="1"/>
          </p:cNvSpPr>
          <p:nvPr>
            <p:ph type="sldNum" sz="quarter" idx="12"/>
          </p:nvPr>
        </p:nvSpPr>
        <p:spPr/>
        <p:txBody>
          <a:bodyPr/>
          <a:lstStyle/>
          <a:p>
            <a:fld id="{8E41E28F-C526-4978-8D63-D21257ECD59D}" type="slidenum">
              <a:rPr lang="ru-RU" smtClean="0"/>
              <a:t>‹#›</a:t>
            </a:fld>
            <a:endParaRPr lang="ru-RU" dirty="0"/>
          </a:p>
        </p:txBody>
      </p:sp>
    </p:spTree>
    <p:extLst>
      <p:ext uri="{BB962C8B-B14F-4D97-AF65-F5344CB8AC3E}">
        <p14:creationId xmlns:p14="http://schemas.microsoft.com/office/powerpoint/2010/main" val="2660766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2648" y="1981200"/>
            <a:ext cx="4114800" cy="1828800"/>
          </a:xfrm>
        </p:spPr>
        <p:txBody>
          <a:bodyPr anchor="b"/>
          <a:lstStyle>
            <a:lvl1pPr>
              <a:defRPr sz="3200"/>
            </a:lvl1pPr>
          </a:lstStyle>
          <a:p>
            <a:r>
              <a:rPr lang="ru-RU" smtClean="0"/>
              <a:t>Образец заголовка</a:t>
            </a:r>
            <a:endParaRPr lang="ru-RU" dirty="0"/>
          </a:p>
        </p:txBody>
      </p:sp>
      <p:sp>
        <p:nvSpPr>
          <p:cNvPr id="3" name="Объект 2"/>
          <p:cNvSpPr>
            <a:spLocks noGrp="1"/>
          </p:cNvSpPr>
          <p:nvPr>
            <p:ph idx="1"/>
          </p:nvPr>
        </p:nvSpPr>
        <p:spPr>
          <a:xfrm>
            <a:off x="5181600" y="685800"/>
            <a:ext cx="6400800" cy="5486400"/>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Текст 3"/>
          <p:cNvSpPr>
            <a:spLocks noGrp="1"/>
          </p:cNvSpPr>
          <p:nvPr>
            <p:ph type="body" sz="half" idx="2"/>
          </p:nvPr>
        </p:nvSpPr>
        <p:spPr>
          <a:xfrm>
            <a:off x="609600" y="3943441"/>
            <a:ext cx="4114800" cy="1828800"/>
          </a:xfrm>
        </p:spPr>
        <p:txBody>
          <a:bodyPr>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A732A7D7-D560-4C43-B6F2-A7996CE5C9B9}" type="datetimeFigureOut">
              <a:rPr lang="ru-RU" smtClean="0"/>
              <a:t>02.04.2014</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8E41E28F-C526-4978-8D63-D21257ECD59D}" type="slidenum">
              <a:rPr lang="ru-RU" smtClean="0"/>
              <a:t>‹#›</a:t>
            </a:fld>
            <a:endParaRPr lang="ru-RU" dirty="0"/>
          </a:p>
        </p:txBody>
      </p:sp>
    </p:spTree>
    <p:extLst>
      <p:ext uri="{BB962C8B-B14F-4D97-AF65-F5344CB8AC3E}">
        <p14:creationId xmlns:p14="http://schemas.microsoft.com/office/powerpoint/2010/main" val="408669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2648" y="1984248"/>
            <a:ext cx="4114800" cy="1828800"/>
          </a:xfrm>
        </p:spPr>
        <p:txBody>
          <a:bodyPr anchor="b"/>
          <a:lstStyle>
            <a:lvl1pPr>
              <a:defRPr sz="3200"/>
            </a:lvl1pPr>
          </a:lstStyle>
          <a:p>
            <a:r>
              <a:rPr lang="ru-RU" smtClean="0"/>
              <a:t>Образец заголовка</a:t>
            </a:r>
            <a:endParaRPr lang="ru-RU" dirty="0"/>
          </a:p>
        </p:txBody>
      </p:sp>
      <p:sp>
        <p:nvSpPr>
          <p:cNvPr id="3" name="Рисунок 2"/>
          <p:cNvSpPr>
            <a:spLocks noGrp="1"/>
          </p:cNvSpPr>
          <p:nvPr>
            <p:ph type="pic" idx="1"/>
          </p:nvPr>
        </p:nvSpPr>
        <p:spPr>
          <a:xfrm>
            <a:off x="5797419" y="457200"/>
            <a:ext cx="5943600" cy="5943600"/>
          </a:xfrm>
        </p:spPr>
        <p:txBody>
          <a:bodyPr>
            <a:normAutofit/>
          </a:bodyPr>
          <a:lstStyle>
            <a:lvl1pPr marL="0" indent="0" algn="ctr">
              <a:buNone/>
              <a:defRPr sz="24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dirty="0"/>
          </a:p>
        </p:txBody>
      </p:sp>
      <p:sp>
        <p:nvSpPr>
          <p:cNvPr id="4" name="Текст 3"/>
          <p:cNvSpPr>
            <a:spLocks noGrp="1"/>
          </p:cNvSpPr>
          <p:nvPr>
            <p:ph type="body" sz="half" idx="2"/>
          </p:nvPr>
        </p:nvSpPr>
        <p:spPr>
          <a:xfrm>
            <a:off x="612648" y="3941064"/>
            <a:ext cx="4114800" cy="1828800"/>
          </a:xfrm>
        </p:spPr>
        <p:txBody>
          <a:bodyPr/>
          <a:lstStyle>
            <a:lvl1pPr marL="0" indent="0">
              <a:spcBef>
                <a:spcPts val="12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Tree>
    <p:extLst>
      <p:ext uri="{BB962C8B-B14F-4D97-AF65-F5344CB8AC3E}">
        <p14:creationId xmlns:p14="http://schemas.microsoft.com/office/powerpoint/2010/main" val="2316212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95400" y="365125"/>
            <a:ext cx="9601200" cy="1235075"/>
          </a:xfrm>
          <a:prstGeom prst="rect">
            <a:avLst/>
          </a:prstGeom>
        </p:spPr>
        <p:txBody>
          <a:bodyPr vert="horz" lIns="91440" tIns="45720" rIns="91440" bIns="45720" rtlCol="0" anchor="b">
            <a:normAutofit/>
          </a:bodyPr>
          <a:lstStyle/>
          <a:p>
            <a:r>
              <a:rPr lang="ru-RU" dirty="0" smtClean="0"/>
              <a:t>Образец заголовка</a:t>
            </a:r>
            <a:endParaRPr lang="ru-RU" dirty="0"/>
          </a:p>
        </p:txBody>
      </p:sp>
      <p:sp>
        <p:nvSpPr>
          <p:cNvPr id="3" name="Текст 2"/>
          <p:cNvSpPr>
            <a:spLocks noGrp="1"/>
          </p:cNvSpPr>
          <p:nvPr>
            <p:ph type="body" idx="1"/>
          </p:nvPr>
        </p:nvSpPr>
        <p:spPr>
          <a:xfrm>
            <a:off x="1295400" y="1943100"/>
            <a:ext cx="9601200" cy="4229100"/>
          </a:xfrm>
          <a:prstGeom prst="rect">
            <a:avLst/>
          </a:prstGeom>
        </p:spPr>
        <p:txBody>
          <a:bodyPr vert="horz" lIns="91440" tIns="45720" rIns="91440" bIns="45720" rtlCol="0">
            <a:normAutofit/>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p>
        </p:txBody>
      </p:sp>
      <p:sp>
        <p:nvSpPr>
          <p:cNvPr id="4" name="Дата 3"/>
          <p:cNvSpPr>
            <a:spLocks noGrp="1"/>
          </p:cNvSpPr>
          <p:nvPr>
            <p:ph type="dt" sz="half" idx="2"/>
          </p:nvPr>
        </p:nvSpPr>
        <p:spPr>
          <a:xfrm>
            <a:off x="8501741" y="6397368"/>
            <a:ext cx="1147665" cy="233266"/>
          </a:xfrm>
          <a:prstGeom prst="rect">
            <a:avLst/>
          </a:prstGeom>
        </p:spPr>
        <p:txBody>
          <a:bodyPr vert="horz" lIns="91440" tIns="45720" rIns="91440" bIns="45720" rtlCol="0" anchor="ctr"/>
          <a:lstStyle>
            <a:lvl1pPr algn="r">
              <a:defRPr sz="800">
                <a:solidFill>
                  <a:schemeClr val="tx1"/>
                </a:solidFill>
              </a:defRPr>
            </a:lvl1pPr>
          </a:lstStyle>
          <a:p>
            <a:fld id="{A732A7D7-D560-4C43-B6F2-A7996CE5C9B9}" type="datetimeFigureOut">
              <a:rPr lang="ru-RU" smtClean="0"/>
              <a:pPr/>
              <a:t>02.04.2014</a:t>
            </a:fld>
            <a:endParaRPr lang="ru-RU" dirty="0"/>
          </a:p>
        </p:txBody>
      </p:sp>
      <p:sp>
        <p:nvSpPr>
          <p:cNvPr id="5" name="Нижний колонтитул 4"/>
          <p:cNvSpPr>
            <a:spLocks noGrp="1"/>
          </p:cNvSpPr>
          <p:nvPr>
            <p:ph type="ftr" sz="quarter" idx="3"/>
          </p:nvPr>
        </p:nvSpPr>
        <p:spPr>
          <a:xfrm>
            <a:off x="1295400" y="6397368"/>
            <a:ext cx="4800600" cy="233266"/>
          </a:xfrm>
          <a:prstGeom prst="rect">
            <a:avLst/>
          </a:prstGeom>
        </p:spPr>
        <p:txBody>
          <a:bodyPr vert="horz" lIns="91440" tIns="45720" rIns="91440" bIns="45720" rtlCol="0" anchor="ctr"/>
          <a:lstStyle>
            <a:lvl1pPr algn="l">
              <a:defRPr sz="800">
                <a:solidFill>
                  <a:schemeClr val="tx1"/>
                </a:solidFill>
              </a:defRPr>
            </a:lvl1pPr>
          </a:lstStyle>
          <a:p>
            <a:endParaRPr lang="ru-RU" dirty="0"/>
          </a:p>
        </p:txBody>
      </p:sp>
      <p:sp>
        <p:nvSpPr>
          <p:cNvPr id="6" name="Номер слайда 5"/>
          <p:cNvSpPr>
            <a:spLocks noGrp="1"/>
          </p:cNvSpPr>
          <p:nvPr>
            <p:ph type="sldNum" sz="quarter" idx="4"/>
          </p:nvPr>
        </p:nvSpPr>
        <p:spPr>
          <a:xfrm>
            <a:off x="9797142" y="6397368"/>
            <a:ext cx="1099457" cy="233266"/>
          </a:xfrm>
          <a:prstGeom prst="rect">
            <a:avLst/>
          </a:prstGeom>
        </p:spPr>
        <p:txBody>
          <a:bodyPr vert="horz" lIns="91440" tIns="45720" rIns="91440" bIns="45720" rtlCol="0" anchor="ctr"/>
          <a:lstStyle>
            <a:lvl1pPr algn="r">
              <a:defRPr sz="800">
                <a:solidFill>
                  <a:schemeClr val="tx1"/>
                </a:solidFill>
              </a:defRPr>
            </a:lvl1pPr>
          </a:lstStyle>
          <a:p>
            <a:fld id="{8E41E28F-C526-4978-8D63-D21257ECD59D}" type="slidenum">
              <a:rPr lang="ru-RU" smtClean="0"/>
              <a:pPr/>
              <a:t>‹#›</a:t>
            </a:fld>
            <a:endParaRPr lang="ru-RU" dirty="0"/>
          </a:p>
        </p:txBody>
      </p:sp>
    </p:spTree>
    <p:extLst>
      <p:ext uri="{BB962C8B-B14F-4D97-AF65-F5344CB8AC3E}">
        <p14:creationId xmlns:p14="http://schemas.microsoft.com/office/powerpoint/2010/main" val="5541946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6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800"/>
        </a:spcBef>
        <a:buFont typeface="Arial" panose="020B0604020202020204" pitchFamily="34" charset="0"/>
        <a:buChar char="•"/>
        <a:defRPr sz="2000" kern="1200">
          <a:solidFill>
            <a:schemeClr val="tx1"/>
          </a:solidFill>
          <a:latin typeface="+mn-lt"/>
          <a:ea typeface="+mn-ea"/>
          <a:cs typeface="+mn-cs"/>
        </a:defRPr>
      </a:lvl1pPr>
      <a:lvl2pPr marL="502920" indent="-228600" algn="l" defTabSz="914400" rtl="0" eaLnBrk="1" latinLnBrk="0" hangingPunct="1">
        <a:lnSpc>
          <a:spcPct val="90000"/>
        </a:lnSpc>
        <a:spcBef>
          <a:spcPts val="800"/>
        </a:spcBef>
        <a:buFont typeface="Arial" panose="020B0604020202020204" pitchFamily="34" charset="0"/>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3pPr>
      <a:lvl4pPr marL="960120" indent="-182880" algn="l" defTabSz="914400" rtl="0" eaLnBrk="1" latinLnBrk="0" hangingPunct="1">
        <a:lnSpc>
          <a:spcPct val="90000"/>
        </a:lnSpc>
        <a:spcBef>
          <a:spcPts val="800"/>
        </a:spcBef>
        <a:buFont typeface="Arial" panose="020B0604020202020204" pitchFamily="34" charset="0"/>
        <a:buChar char="•"/>
        <a:defRPr sz="1400" kern="1200">
          <a:solidFill>
            <a:schemeClr val="tx1"/>
          </a:solidFill>
          <a:latin typeface="+mn-lt"/>
          <a:ea typeface="+mn-ea"/>
          <a:cs typeface="+mn-cs"/>
        </a:defRPr>
      </a:lvl4pPr>
      <a:lvl5pPr marL="1188720" indent="-182880" algn="l" defTabSz="914400" rtl="0" eaLnBrk="1" latinLnBrk="0" hangingPunct="1">
        <a:lnSpc>
          <a:spcPct val="90000"/>
        </a:lnSpc>
        <a:spcBef>
          <a:spcPts val="800"/>
        </a:spcBef>
        <a:buFont typeface="Arial" panose="020B0604020202020204" pitchFamily="34" charset="0"/>
        <a:buChar char="•"/>
        <a:defRPr sz="1400" kern="1200">
          <a:solidFill>
            <a:schemeClr val="tx1"/>
          </a:solidFill>
          <a:latin typeface="+mn-lt"/>
          <a:ea typeface="+mn-ea"/>
          <a:cs typeface="+mn-cs"/>
        </a:defRPr>
      </a:lvl5pPr>
      <a:lvl6pPr marL="1417320" indent="-182880" algn="l" defTabSz="914400" rtl="0" eaLnBrk="1" latinLnBrk="0" hangingPunct="1">
        <a:lnSpc>
          <a:spcPct val="90000"/>
        </a:lnSpc>
        <a:spcBef>
          <a:spcPts val="800"/>
        </a:spcBef>
        <a:buFont typeface="Arial" panose="020B0604020202020204" pitchFamily="34" charset="0"/>
        <a:buChar char="•"/>
        <a:defRPr sz="1400" kern="1200">
          <a:solidFill>
            <a:schemeClr val="tx1"/>
          </a:solidFill>
          <a:latin typeface="+mn-lt"/>
          <a:ea typeface="+mn-ea"/>
          <a:cs typeface="+mn-cs"/>
        </a:defRPr>
      </a:lvl6pPr>
      <a:lvl7pPr marL="1645920" indent="-182880" algn="l" defTabSz="914400" rtl="0" eaLnBrk="1" latinLnBrk="0" hangingPunct="1">
        <a:lnSpc>
          <a:spcPct val="90000"/>
        </a:lnSpc>
        <a:spcBef>
          <a:spcPts val="800"/>
        </a:spcBef>
        <a:buFont typeface="Arial" panose="020B0604020202020204" pitchFamily="34" charset="0"/>
        <a:buChar char="•"/>
        <a:defRPr sz="1400" kern="1200">
          <a:solidFill>
            <a:schemeClr val="tx1"/>
          </a:solidFill>
          <a:latin typeface="+mn-lt"/>
          <a:ea typeface="+mn-ea"/>
          <a:cs typeface="+mn-cs"/>
        </a:defRPr>
      </a:lvl7pPr>
      <a:lvl8pPr marL="1828800" indent="-182880" algn="l" defTabSz="914400" rtl="0" eaLnBrk="1" latinLnBrk="0" hangingPunct="1">
        <a:lnSpc>
          <a:spcPct val="90000"/>
        </a:lnSpc>
        <a:spcBef>
          <a:spcPts val="800"/>
        </a:spcBef>
        <a:buFont typeface="Arial" panose="020B0604020202020204" pitchFamily="34" charset="0"/>
        <a:buChar char="•"/>
        <a:defRPr sz="1400" kern="1200">
          <a:solidFill>
            <a:schemeClr val="tx1"/>
          </a:solidFill>
          <a:latin typeface="+mn-lt"/>
          <a:ea typeface="+mn-ea"/>
          <a:cs typeface="+mn-cs"/>
        </a:defRPr>
      </a:lvl8pPr>
      <a:lvl9pPr marL="2057400" indent="-182880" algn="l" defTabSz="914400" rtl="0" eaLnBrk="1" latinLnBrk="0" hangingPunct="1">
        <a:lnSpc>
          <a:spcPct val="90000"/>
        </a:lnSpc>
        <a:spcBef>
          <a:spcPts val="8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7"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9.xml"/><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4419600" y="1067408"/>
            <a:ext cx="7957456" cy="3384849"/>
          </a:xfrm>
        </p:spPr>
        <p:txBody>
          <a:bodyPr>
            <a:normAutofit fontScale="90000"/>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914400">
              <a:spcBef>
                <a:spcPts val="1"/>
              </a:spcBef>
              <a:buNone/>
            </a:pPr>
            <a:r>
              <a:rPr lang="ru-RU" sz="8900" b="1" i="0"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a:ea typeface="+mj-ea"/>
                <a:cs typeface="+mj-cs"/>
              </a:rPr>
              <a:t>Патрік</a:t>
            </a:r>
            <a:r>
              <a:rPr lang="ru-RU" sz="8900" b="1" i="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a:ea typeface="+mj-ea"/>
                <a:cs typeface="+mj-cs"/>
              </a:rPr>
              <a:t> </a:t>
            </a:r>
            <a:r>
              <a:rPr lang="ru-RU" sz="8900" b="1" i="0"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a:ea typeface="+mj-ea"/>
                <a:cs typeface="+mj-cs"/>
              </a:rPr>
              <a:t>Зюскінд</a:t>
            </a:r>
            <a:r>
              <a:rPr lang="ru-RU"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a:rPr>
              <a:t/>
            </a:r>
            <a:br>
              <a:rPr lang="ru-RU"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a:rPr>
            </a:br>
            <a:r>
              <a:rPr lang="ru-RU" sz="6600" b="1" i="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a:ea typeface="+mj-ea"/>
                <a:cs typeface="+mj-cs"/>
              </a:rPr>
              <a:t> </a:t>
            </a:r>
            <a:br>
              <a:rPr lang="ru-RU" sz="6600" b="1" i="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a:ea typeface="+mj-ea"/>
                <a:cs typeface="+mj-cs"/>
              </a:rPr>
            </a:br>
            <a:r>
              <a:rPr lang="ru-RU" sz="5400" b="1" i="0"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a:ea typeface="+mj-ea"/>
                <a:cs typeface="+mj-cs"/>
              </a:rPr>
              <a:t>Життєвий</a:t>
            </a:r>
            <a:r>
              <a:rPr lang="ru-RU" sz="5400" b="1" i="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a:ea typeface="+mj-ea"/>
                <a:cs typeface="+mj-cs"/>
              </a:rPr>
              <a:t> та </a:t>
            </a:r>
            <a:r>
              <a:rPr lang="ru-RU" sz="5400" b="1" i="0"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a:ea typeface="+mj-ea"/>
                <a:cs typeface="+mj-cs"/>
              </a:rPr>
              <a:t>творчий</a:t>
            </a:r>
            <a:r>
              <a:rPr lang="ru-RU" sz="5400" b="1" i="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a:ea typeface="+mj-ea"/>
                <a:cs typeface="+mj-cs"/>
              </a:rPr>
              <a:t> шлях</a:t>
            </a:r>
            <a:endParaRPr lang="ru-RU" sz="6600" b="1" i="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a:ea typeface="+mj-ea"/>
              <a:cs typeface="+mj-cs"/>
            </a:endParaRPr>
          </a:p>
        </p:txBody>
      </p:sp>
      <p:sp>
        <p:nvSpPr>
          <p:cNvPr id="3" name="Подзаголовок 2"/>
          <p:cNvSpPr>
            <a:spLocks noGrp="1"/>
          </p:cNvSpPr>
          <p:nvPr>
            <p:ph type="subTitle" idx="1"/>
          </p:nvPr>
        </p:nvSpPr>
        <p:spPr>
          <a:xfrm>
            <a:off x="5638800" y="5050971"/>
            <a:ext cx="6553200" cy="1807029"/>
          </a:xfrm>
        </p:spPr>
        <p:txBody>
          <a:bodyPr/>
          <a:lstStyle/>
          <a:p>
            <a:pPr marL="0" indent="0" algn="ctr">
              <a:spcBef>
                <a:spcPts val="12"/>
              </a:spcBef>
              <a:buNone/>
            </a:pPr>
            <a:endParaRPr lang="ru-RU" sz="2800" b="0" i="0" dirty="0">
              <a:solidFill>
                <a:srgbClr val="852367"/>
              </a:solidFill>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098" t="667" r="11516" b="-667"/>
          <a:stretch/>
        </p:blipFill>
        <p:spPr bwMode="auto">
          <a:xfrm>
            <a:off x="642256" y="1398814"/>
            <a:ext cx="3646716" cy="36536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03695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normAutofit fontScale="90000"/>
          </a:bodyPr>
          <a:lstStyle/>
          <a:p>
            <a:r>
              <a:rPr lang="uk-UA" sz="4000" b="1" dirty="0"/>
              <a:t>Особливості постмодерністської</a:t>
            </a:r>
            <a:br>
              <a:rPr lang="uk-UA" sz="4000" b="1" dirty="0"/>
            </a:br>
            <a:r>
              <a:rPr lang="uk-UA" sz="4000" b="1" dirty="0"/>
              <a:t> літератури:</a:t>
            </a:r>
            <a:r>
              <a:rPr lang="uk-UA" dirty="0"/>
              <a:t/>
            </a:r>
            <a:br>
              <a:rPr lang="uk-UA" dirty="0"/>
            </a:br>
            <a:endParaRPr lang="uk-UA" dirty="0"/>
          </a:p>
        </p:txBody>
      </p:sp>
      <p:sp>
        <p:nvSpPr>
          <p:cNvPr id="5" name="Объект 4"/>
          <p:cNvSpPr>
            <a:spLocks noGrp="1"/>
          </p:cNvSpPr>
          <p:nvPr>
            <p:ph idx="1"/>
          </p:nvPr>
        </p:nvSpPr>
        <p:spPr>
          <a:xfrm>
            <a:off x="609600" y="1502229"/>
            <a:ext cx="10972800" cy="4669971"/>
          </a:xfrm>
        </p:spPr>
        <p:txBody>
          <a:bodyPr>
            <a:noAutofit/>
          </a:bodyPr>
          <a:lstStyle/>
          <a:p>
            <a:r>
              <a:rPr lang="uk-UA" sz="2800" dirty="0"/>
              <a:t>Зацікавлення письменників минулим;</a:t>
            </a:r>
          </a:p>
          <a:p>
            <a:r>
              <a:rPr lang="uk-UA" sz="2800" dirty="0"/>
              <a:t>авторська іронія;</a:t>
            </a:r>
          </a:p>
          <a:p>
            <a:r>
              <a:rPr lang="uk-UA" sz="2800" dirty="0" err="1"/>
              <a:t>зашифрованість</a:t>
            </a:r>
            <a:r>
              <a:rPr lang="uk-UA" sz="2800" dirty="0"/>
              <a:t> текстів, </a:t>
            </a:r>
            <a:r>
              <a:rPr lang="uk-UA" sz="2800" dirty="0" err="1"/>
              <a:t>інтертекстування</a:t>
            </a:r>
            <a:r>
              <a:rPr lang="uk-UA" sz="2800" dirty="0"/>
              <a:t>, що викликає у читачів враження, ніби вони уже “десь зустрічали цього героя, це явище”;</a:t>
            </a:r>
          </a:p>
          <a:p>
            <a:r>
              <a:rPr lang="uk-UA" sz="2800" dirty="0"/>
              <a:t>відсутність центризму, співіснування різних сюжетних ліній, доведених до логічного завершення;</a:t>
            </a:r>
          </a:p>
          <a:p>
            <a:r>
              <a:rPr lang="uk-UA" sz="2800" dirty="0"/>
              <a:t>відсутність авторського моралізаторства, висновків;</a:t>
            </a:r>
          </a:p>
          <a:p>
            <a:r>
              <a:rPr lang="uk-UA" sz="2800" dirty="0" err="1"/>
              <a:t>маргінальність</a:t>
            </a:r>
            <a:r>
              <a:rPr lang="uk-UA" sz="2800" dirty="0"/>
              <a:t> героя. Це особа, позбавлена культурних та моральних стереотипів, яка намагається підкорити соціум власним способом. </a:t>
            </a:r>
          </a:p>
        </p:txBody>
      </p:sp>
    </p:spTree>
    <p:extLst>
      <p:ext uri="{BB962C8B-B14F-4D97-AF65-F5344CB8AC3E}">
        <p14:creationId xmlns:p14="http://schemas.microsoft.com/office/powerpoint/2010/main" val="2654084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Text Box 4"/>
          <p:cNvSpPr txBox="1">
            <a:spLocks noChangeArrowheads="1"/>
          </p:cNvSpPr>
          <p:nvPr/>
        </p:nvSpPr>
        <p:spPr bwMode="auto">
          <a:xfrm>
            <a:off x="5039784" y="1196975"/>
            <a:ext cx="1443024" cy="646331"/>
          </a:xfrm>
          <a:prstGeom prst="rect">
            <a:avLst/>
          </a:prstGeom>
          <a:noFill/>
          <a:ln w="9525">
            <a:noFill/>
            <a:miter lim="800000"/>
            <a:headEnd/>
            <a:tailEnd/>
          </a:ln>
        </p:spPr>
        <p:txBody>
          <a:bodyPr wrap="none">
            <a:spAutoFit/>
          </a:bodyPr>
          <a:lstStyle/>
          <a:p>
            <a:r>
              <a:rPr lang="uk-UA"/>
              <a:t>   </a:t>
            </a:r>
            <a:r>
              <a:rPr lang="uk-UA" b="1"/>
              <a:t>“Запахи” </a:t>
            </a:r>
          </a:p>
          <a:p>
            <a:r>
              <a:rPr lang="uk-UA" b="1"/>
              <a:t>П. Зюскінда</a:t>
            </a:r>
            <a:endParaRPr lang="ru-RU" b="1"/>
          </a:p>
        </p:txBody>
      </p:sp>
      <p:sp>
        <p:nvSpPr>
          <p:cNvPr id="10245" name="Text Box 5"/>
          <p:cNvSpPr txBox="1">
            <a:spLocks noChangeArrowheads="1"/>
          </p:cNvSpPr>
          <p:nvPr/>
        </p:nvSpPr>
        <p:spPr bwMode="auto">
          <a:xfrm>
            <a:off x="719667" y="1916113"/>
            <a:ext cx="2997680" cy="2585323"/>
          </a:xfrm>
          <a:prstGeom prst="rect">
            <a:avLst/>
          </a:prstGeom>
          <a:noFill/>
          <a:ln w="9525">
            <a:noFill/>
            <a:miter lim="800000"/>
            <a:headEnd/>
            <a:tailEnd/>
          </a:ln>
        </p:spPr>
        <p:txBody>
          <a:bodyPr wrap="none">
            <a:spAutoFit/>
          </a:bodyPr>
          <a:lstStyle/>
          <a:p>
            <a:r>
              <a:rPr lang="uk-UA" dirty="0"/>
              <a:t>       </a:t>
            </a:r>
            <a:r>
              <a:rPr lang="uk-UA" b="1" dirty="0"/>
              <a:t>“Малюк </a:t>
            </a:r>
            <a:r>
              <a:rPr lang="uk-UA" b="1" dirty="0" err="1"/>
              <a:t>Цахес</a:t>
            </a:r>
            <a:endParaRPr lang="uk-UA" b="1" dirty="0"/>
          </a:p>
          <a:p>
            <a:r>
              <a:rPr lang="uk-UA" b="1" dirty="0"/>
              <a:t> на прізвисько </a:t>
            </a:r>
            <a:r>
              <a:rPr lang="uk-UA" b="1" dirty="0" err="1"/>
              <a:t>Циннобер</a:t>
            </a:r>
            <a:r>
              <a:rPr lang="uk-UA" b="1" dirty="0"/>
              <a:t>”</a:t>
            </a:r>
          </a:p>
          <a:p>
            <a:r>
              <a:rPr lang="uk-UA" b="1" dirty="0"/>
              <a:t>        Е.Т.А. Гофмана</a:t>
            </a:r>
          </a:p>
          <a:p>
            <a:r>
              <a:rPr lang="uk-UA" dirty="0"/>
              <a:t>(історія піднесення та</a:t>
            </a:r>
          </a:p>
          <a:p>
            <a:r>
              <a:rPr lang="uk-UA" dirty="0"/>
              <a:t>падіння аморального</a:t>
            </a:r>
          </a:p>
          <a:p>
            <a:r>
              <a:rPr lang="uk-UA" dirty="0"/>
              <a:t>виродка, який чарівним </a:t>
            </a:r>
          </a:p>
          <a:p>
            <a:r>
              <a:rPr lang="uk-UA" dirty="0"/>
              <a:t>чином привласнював</a:t>
            </a:r>
          </a:p>
          <a:p>
            <a:r>
              <a:rPr lang="uk-UA" dirty="0"/>
              <a:t>собі чужі заслуги й чесноти)</a:t>
            </a:r>
          </a:p>
          <a:p>
            <a:endParaRPr lang="ru-RU" dirty="0"/>
          </a:p>
        </p:txBody>
      </p:sp>
      <p:sp>
        <p:nvSpPr>
          <p:cNvPr id="10246" name="Text Box 6"/>
          <p:cNvSpPr txBox="1">
            <a:spLocks noChangeArrowheads="1"/>
          </p:cNvSpPr>
          <p:nvPr/>
        </p:nvSpPr>
        <p:spPr bwMode="auto">
          <a:xfrm>
            <a:off x="7440085" y="2133600"/>
            <a:ext cx="2658035" cy="1754326"/>
          </a:xfrm>
          <a:prstGeom prst="rect">
            <a:avLst/>
          </a:prstGeom>
          <a:noFill/>
          <a:ln w="9525">
            <a:noFill/>
            <a:miter lim="800000"/>
            <a:headEnd/>
            <a:tailEnd/>
          </a:ln>
        </p:spPr>
        <p:txBody>
          <a:bodyPr wrap="none">
            <a:spAutoFit/>
          </a:bodyPr>
          <a:lstStyle/>
          <a:p>
            <a:r>
              <a:rPr lang="uk-UA"/>
              <a:t>   </a:t>
            </a:r>
            <a:r>
              <a:rPr lang="uk-UA" b="1"/>
              <a:t>“Фауст” Й.В. Гете</a:t>
            </a:r>
          </a:p>
          <a:p>
            <a:r>
              <a:rPr lang="uk-UA"/>
              <a:t>( доля людини, яка </a:t>
            </a:r>
          </a:p>
          <a:p>
            <a:r>
              <a:rPr lang="uk-UA"/>
              <a:t>присвятила себе пошуку </a:t>
            </a:r>
          </a:p>
          <a:p>
            <a:r>
              <a:rPr lang="uk-UA"/>
              <a:t>досконалості й заради</a:t>
            </a:r>
          </a:p>
          <a:p>
            <a:r>
              <a:rPr lang="uk-UA"/>
              <a:t>цієї мети продала душу</a:t>
            </a:r>
          </a:p>
          <a:p>
            <a:r>
              <a:rPr lang="uk-UA"/>
              <a:t>дияволу)</a:t>
            </a:r>
            <a:endParaRPr lang="ru-RU"/>
          </a:p>
        </p:txBody>
      </p:sp>
      <p:sp>
        <p:nvSpPr>
          <p:cNvPr id="10247" name="Text Box 7"/>
          <p:cNvSpPr txBox="1">
            <a:spLocks noChangeArrowheads="1"/>
          </p:cNvSpPr>
          <p:nvPr/>
        </p:nvSpPr>
        <p:spPr bwMode="auto">
          <a:xfrm>
            <a:off x="3407834" y="4437064"/>
            <a:ext cx="4559197" cy="2031325"/>
          </a:xfrm>
          <a:prstGeom prst="rect">
            <a:avLst/>
          </a:prstGeom>
          <a:noFill/>
          <a:ln w="9525">
            <a:noFill/>
            <a:miter lim="800000"/>
            <a:headEnd/>
            <a:tailEnd/>
          </a:ln>
        </p:spPr>
        <p:txBody>
          <a:bodyPr wrap="none">
            <a:spAutoFit/>
          </a:bodyPr>
          <a:lstStyle/>
          <a:p>
            <a:r>
              <a:rPr lang="uk-UA"/>
              <a:t>        </a:t>
            </a:r>
            <a:r>
              <a:rPr lang="uk-UA" b="1"/>
              <a:t>“Маріо і чарівник” Т. Манна</a:t>
            </a:r>
          </a:p>
          <a:p>
            <a:r>
              <a:rPr lang="uk-UA"/>
              <a:t>(розповідь про тріумф і безславний</a:t>
            </a:r>
          </a:p>
          <a:p>
            <a:r>
              <a:rPr lang="uk-UA"/>
              <a:t>кінець штукаря, який завдяки своєму </a:t>
            </a:r>
          </a:p>
          <a:p>
            <a:r>
              <a:rPr lang="uk-UA"/>
              <a:t>таємничому обдарованню й майстерному </a:t>
            </a:r>
          </a:p>
          <a:p>
            <a:r>
              <a:rPr lang="uk-UA"/>
              <a:t>володінню мистецтвом гіпнозу маніпулював</a:t>
            </a:r>
          </a:p>
          <a:p>
            <a:r>
              <a:rPr lang="uk-UA"/>
              <a:t>натовпом, збуджуючи в людях найнижчі</a:t>
            </a:r>
          </a:p>
          <a:p>
            <a:r>
              <a:rPr lang="uk-UA"/>
              <a:t>інстинкти)</a:t>
            </a:r>
            <a:endParaRPr lang="ru-RU"/>
          </a:p>
        </p:txBody>
      </p:sp>
      <p:sp>
        <p:nvSpPr>
          <p:cNvPr id="8198" name="Line 8"/>
          <p:cNvSpPr>
            <a:spLocks noChangeShapeType="1"/>
          </p:cNvSpPr>
          <p:nvPr/>
        </p:nvSpPr>
        <p:spPr bwMode="auto">
          <a:xfrm flipH="1">
            <a:off x="3312585" y="1412875"/>
            <a:ext cx="1822449" cy="503238"/>
          </a:xfrm>
          <a:prstGeom prst="line">
            <a:avLst/>
          </a:prstGeom>
          <a:noFill/>
          <a:ln w="9525">
            <a:solidFill>
              <a:schemeClr val="tx1"/>
            </a:solidFill>
            <a:round/>
            <a:headEnd/>
            <a:tailEnd type="triangle" w="med" len="med"/>
          </a:ln>
        </p:spPr>
        <p:txBody>
          <a:bodyPr/>
          <a:lstStyle/>
          <a:p>
            <a:endParaRPr lang="ru-RU"/>
          </a:p>
        </p:txBody>
      </p:sp>
      <p:sp>
        <p:nvSpPr>
          <p:cNvPr id="8199" name="Line 9"/>
          <p:cNvSpPr>
            <a:spLocks noChangeShapeType="1"/>
          </p:cNvSpPr>
          <p:nvPr/>
        </p:nvSpPr>
        <p:spPr bwMode="auto">
          <a:xfrm>
            <a:off x="6959600" y="1484313"/>
            <a:ext cx="1729317" cy="431800"/>
          </a:xfrm>
          <a:prstGeom prst="line">
            <a:avLst/>
          </a:prstGeom>
          <a:noFill/>
          <a:ln w="9525">
            <a:solidFill>
              <a:schemeClr val="tx1"/>
            </a:solidFill>
            <a:round/>
            <a:headEnd/>
            <a:tailEnd type="triangle" w="med" len="med"/>
          </a:ln>
        </p:spPr>
        <p:txBody>
          <a:bodyPr/>
          <a:lstStyle/>
          <a:p>
            <a:endParaRPr lang="ru-RU"/>
          </a:p>
        </p:txBody>
      </p:sp>
      <p:sp>
        <p:nvSpPr>
          <p:cNvPr id="8200" name="Line 10"/>
          <p:cNvSpPr>
            <a:spLocks noChangeShapeType="1"/>
          </p:cNvSpPr>
          <p:nvPr/>
        </p:nvSpPr>
        <p:spPr bwMode="auto">
          <a:xfrm>
            <a:off x="5997424" y="1916113"/>
            <a:ext cx="0" cy="2305050"/>
          </a:xfrm>
          <a:prstGeom prst="line">
            <a:avLst/>
          </a:prstGeom>
          <a:noFill/>
          <a:ln w="9525">
            <a:solidFill>
              <a:schemeClr val="tx1"/>
            </a:solidFill>
            <a:round/>
            <a:headEnd/>
            <a:tailEnd type="triangle" w="med" len="med"/>
          </a:ln>
        </p:spPr>
        <p:txBody>
          <a:bodyPr/>
          <a:lstStyle/>
          <a:p>
            <a:endParaRPr lang="ru-RU"/>
          </a:p>
        </p:txBody>
      </p:sp>
      <p:sp>
        <p:nvSpPr>
          <p:cNvPr id="10251" name="WordArt 11"/>
          <p:cNvSpPr>
            <a:spLocks noChangeArrowheads="1" noChangeShapeType="1" noTextEdit="1"/>
          </p:cNvSpPr>
          <p:nvPr/>
        </p:nvSpPr>
        <p:spPr bwMode="auto">
          <a:xfrm>
            <a:off x="2256367" y="333375"/>
            <a:ext cx="7416800" cy="628650"/>
          </a:xfrm>
          <a:prstGeom prst="rect">
            <a:avLst/>
          </a:prstGeom>
        </p:spPr>
        <p:txBody>
          <a:bodyPr wrap="none" fromWordArt="1">
            <a:prstTxWarp prst="textPlain">
              <a:avLst>
                <a:gd name="adj" fmla="val 50000"/>
              </a:avLst>
            </a:prstTxWarp>
          </a:bodyPr>
          <a:lstStyle/>
          <a:p>
            <a:pPr algn="ctr"/>
            <a:r>
              <a:rPr lang="ru-RU" sz="4400" i="1" kern="10"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Arial"/>
              </a:rPr>
              <a:t>«</a:t>
            </a:r>
            <a:r>
              <a:rPr lang="ru-RU" sz="4400" i="1" kern="1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Arial"/>
              </a:rPr>
              <a:t>Гра</a:t>
            </a:r>
            <a:r>
              <a:rPr lang="ru-RU" sz="4400" i="1" kern="10"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Arial"/>
              </a:rPr>
              <a:t> з чужим </a:t>
            </a:r>
            <a:r>
              <a:rPr lang="ru-RU" sz="4400" i="1" kern="1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Arial"/>
              </a:rPr>
              <a:t>твором</a:t>
            </a:r>
            <a:r>
              <a:rPr lang="ru-RU" sz="4400" i="1" kern="10"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Arial"/>
              </a:rPr>
              <a:t>»</a:t>
            </a:r>
            <a:endParaRPr lang="ru-RU" sz="4400" i="1" kern="10" dirty="0">
              <a:ln w="18415" cmpd="sng">
                <a:solidFill>
                  <a:srgbClr val="FFFFFF"/>
                </a:solidFill>
                <a:prstDash val="solid"/>
              </a:ln>
              <a:solidFill>
                <a:srgbClr val="FFFFFF"/>
              </a:solidFill>
              <a:effectLst>
                <a:outerShdw blurRad="63500" dir="3600000" algn="tl" rotWithShape="0">
                  <a:srgbClr val="000000">
                    <a:alpha val="70000"/>
                  </a:srgbClr>
                </a:outerShdw>
              </a:effectLst>
              <a:cs typeface="Arial"/>
            </a:endParaRPr>
          </a:p>
        </p:txBody>
      </p:sp>
    </p:spTree>
    <p:extLst>
      <p:ext uri="{BB962C8B-B14F-4D97-AF65-F5344CB8AC3E}">
        <p14:creationId xmlns:p14="http://schemas.microsoft.com/office/powerpoint/2010/main" val="24703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10251"/>
                                        </p:tgtEl>
                                        <p:attrNameLst>
                                          <p:attrName>style.visibility</p:attrName>
                                        </p:attrNameLst>
                                      </p:cBhvr>
                                      <p:to>
                                        <p:strVal val="visible"/>
                                      </p:to>
                                    </p:set>
                                    <p:animEffect transition="in" filter="wheel(4)">
                                      <p:cBhvr>
                                        <p:cTn id="7" dur="2000"/>
                                        <p:tgtEl>
                                          <p:spTgt spid="10251"/>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0244"/>
                                        </p:tgtEl>
                                        <p:attrNameLst>
                                          <p:attrName>style.visibility</p:attrName>
                                        </p:attrNameLst>
                                      </p:cBhvr>
                                      <p:to>
                                        <p:strVal val="visible"/>
                                      </p:to>
                                    </p:set>
                                    <p:animEffect transition="in" filter="diamond(in)">
                                      <p:cBhvr>
                                        <p:cTn id="12" dur="2000"/>
                                        <p:tgtEl>
                                          <p:spTgt spid="1024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0245"/>
                                        </p:tgtEl>
                                        <p:attrNameLst>
                                          <p:attrName>style.visibility</p:attrName>
                                        </p:attrNameLst>
                                      </p:cBhvr>
                                      <p:to>
                                        <p:strVal val="visible"/>
                                      </p:to>
                                    </p:set>
                                    <p:animEffect transition="in" filter="blinds(horizontal)">
                                      <p:cBhvr>
                                        <p:cTn id="17" dur="500"/>
                                        <p:tgtEl>
                                          <p:spTgt spid="1024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0246"/>
                                        </p:tgtEl>
                                        <p:attrNameLst>
                                          <p:attrName>style.visibility</p:attrName>
                                        </p:attrNameLst>
                                      </p:cBhvr>
                                      <p:to>
                                        <p:strVal val="visible"/>
                                      </p:to>
                                    </p:set>
                                    <p:animEffect transition="in" filter="blinds(horizontal)">
                                      <p:cBhvr>
                                        <p:cTn id="22" dur="500"/>
                                        <p:tgtEl>
                                          <p:spTgt spid="1024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0247"/>
                                        </p:tgtEl>
                                        <p:attrNameLst>
                                          <p:attrName>style.visibility</p:attrName>
                                        </p:attrNameLst>
                                      </p:cBhvr>
                                      <p:to>
                                        <p:strVal val="visible"/>
                                      </p:to>
                                    </p:set>
                                    <p:animEffect transition="in" filter="blinds(horizontal)">
                                      <p:cBhvr>
                                        <p:cTn id="27" dur="500"/>
                                        <p:tgtEl>
                                          <p:spTgt spid="102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4" grpId="0"/>
      <p:bldP spid="10245" grpId="0"/>
      <p:bldP spid="10246" grpId="0"/>
      <p:bldP spid="10247" grpId="0"/>
      <p:bldP spid="1025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Text Box 4"/>
          <p:cNvSpPr txBox="1">
            <a:spLocks noChangeArrowheads="1"/>
          </p:cNvSpPr>
          <p:nvPr/>
        </p:nvSpPr>
        <p:spPr bwMode="auto">
          <a:xfrm>
            <a:off x="1034143" y="1644670"/>
            <a:ext cx="7652658" cy="3970318"/>
          </a:xfrm>
          <a:prstGeom prst="rect">
            <a:avLst/>
          </a:prstGeom>
          <a:noFill/>
          <a:ln w="9525">
            <a:noFill/>
            <a:miter lim="800000"/>
            <a:headEnd/>
            <a:tailEnd/>
          </a:ln>
        </p:spPr>
        <p:txBody>
          <a:bodyPr wrap="square">
            <a:spAutoFit/>
          </a:bodyPr>
          <a:lstStyle/>
          <a:p>
            <a:r>
              <a:rPr lang="uk-UA" sz="3600" b="1" i="1" dirty="0"/>
              <a:t>Осмислення феноменів художника</a:t>
            </a:r>
          </a:p>
          <a:p>
            <a:r>
              <a:rPr lang="uk-UA" sz="3600" dirty="0"/>
              <a:t>(змальованого в образі </a:t>
            </a:r>
            <a:r>
              <a:rPr lang="uk-UA" sz="3600" dirty="0" err="1"/>
              <a:t>Гренуя</a:t>
            </a:r>
            <a:r>
              <a:rPr lang="uk-UA" sz="3600" dirty="0"/>
              <a:t>), </a:t>
            </a:r>
          </a:p>
          <a:p>
            <a:r>
              <a:rPr lang="uk-UA" sz="3600" b="1" i="1" dirty="0"/>
              <a:t>мистецтва </a:t>
            </a:r>
          </a:p>
          <a:p>
            <a:r>
              <a:rPr lang="uk-UA" sz="3600" dirty="0"/>
              <a:t>(що постає цариною ароматів)</a:t>
            </a:r>
          </a:p>
          <a:p>
            <a:r>
              <a:rPr lang="uk-UA" sz="3600" dirty="0"/>
              <a:t>та </a:t>
            </a:r>
            <a:r>
              <a:rPr lang="uk-UA" sz="3600" b="1" i="1" dirty="0"/>
              <a:t>творчості </a:t>
            </a:r>
          </a:p>
          <a:p>
            <a:r>
              <a:rPr lang="uk-UA" sz="3600" dirty="0"/>
              <a:t>(яка є інакомовним значенням </a:t>
            </a:r>
          </a:p>
          <a:p>
            <a:r>
              <a:rPr lang="uk-UA" sz="3600" dirty="0"/>
              <a:t>парфумного ремісництва).</a:t>
            </a:r>
            <a:endParaRPr lang="ru-RU" sz="3600" dirty="0"/>
          </a:p>
        </p:txBody>
      </p:sp>
      <p:sp>
        <p:nvSpPr>
          <p:cNvPr id="2" name="TextBox 1"/>
          <p:cNvSpPr txBox="1"/>
          <p:nvPr/>
        </p:nvSpPr>
        <p:spPr>
          <a:xfrm>
            <a:off x="587829" y="273669"/>
            <a:ext cx="4093029" cy="769441"/>
          </a:xfrm>
          <a:prstGeom prst="rect">
            <a:avLst/>
          </a:prstGeom>
          <a:noFill/>
        </p:spPr>
        <p:txBody>
          <a:bodyPr wrap="square" rtlCol="0">
            <a:spAutoFit/>
          </a:bodyPr>
          <a:lstStyle/>
          <a:p>
            <a:r>
              <a:rPr lang="uk-UA" sz="4400" b="1" dirty="0" smtClean="0">
                <a:solidFill>
                  <a:schemeClr val="accent1">
                    <a:lumMod val="75000"/>
                  </a:schemeClr>
                </a:solidFill>
              </a:rPr>
              <a:t>Тема роману:</a:t>
            </a:r>
            <a:endParaRPr lang="uk-UA" sz="4400" b="1" dirty="0">
              <a:solidFill>
                <a:schemeClr val="accent1">
                  <a:lumMod val="75000"/>
                </a:schemeClr>
              </a:solidFill>
            </a:endParaRPr>
          </a:p>
        </p:txBody>
      </p:sp>
    </p:spTree>
    <p:extLst>
      <p:ext uri="{BB962C8B-B14F-4D97-AF65-F5344CB8AC3E}">
        <p14:creationId xmlns:p14="http://schemas.microsoft.com/office/powerpoint/2010/main" val="2598761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340"/>
                                        </p:tgtEl>
                                        <p:attrNameLst>
                                          <p:attrName>style.visibility</p:attrName>
                                        </p:attrNameLst>
                                      </p:cBhvr>
                                      <p:to>
                                        <p:strVal val="visible"/>
                                      </p:to>
                                    </p:set>
                                    <p:animEffect transition="in" filter="fade">
                                      <p:cBhvr>
                                        <p:cTn id="7" dur="2000"/>
                                        <p:tgtEl>
                                          <p:spTgt spid="14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31800" y="765175"/>
            <a:ext cx="10972800" cy="1143000"/>
          </a:xfrm>
        </p:spPr>
        <p:txBody>
          <a:bodyPr/>
          <a:lstStyle/>
          <a:p>
            <a:pPr eaLnBrk="1" fontAlgn="auto" hangingPunct="1">
              <a:spcAft>
                <a:spcPts val="0"/>
              </a:spcAft>
              <a:defRPr/>
            </a:pPr>
            <a:r>
              <a:rPr lang="uk-UA" sz="6600" dirty="0">
                <a:solidFill>
                  <a:schemeClr val="accent1">
                    <a:lumMod val="75000"/>
                  </a:schemeClr>
                </a:solidFill>
                <a:latin typeface="Monotype Corsiva" pitchFamily="66" charset="0"/>
              </a:rPr>
              <a:t>Риси характеру героя</a:t>
            </a:r>
            <a:r>
              <a:rPr lang="uk-UA" dirty="0">
                <a:solidFill>
                  <a:schemeClr val="accent1">
                    <a:lumMod val="75000"/>
                  </a:schemeClr>
                </a:solidFill>
              </a:rPr>
              <a:t> </a:t>
            </a:r>
            <a:endParaRPr lang="ru-RU" dirty="0">
              <a:solidFill>
                <a:schemeClr val="accent1">
                  <a:lumMod val="75000"/>
                </a:schemeClr>
              </a:solidFill>
            </a:endParaRPr>
          </a:p>
        </p:txBody>
      </p:sp>
      <p:sp>
        <p:nvSpPr>
          <p:cNvPr id="12291" name="Rectangle 3"/>
          <p:cNvSpPr>
            <a:spLocks noGrp="1" noChangeArrowheads="1"/>
          </p:cNvSpPr>
          <p:nvPr>
            <p:ph idx="1"/>
          </p:nvPr>
        </p:nvSpPr>
        <p:spPr>
          <a:xfrm>
            <a:off x="152400" y="2218184"/>
            <a:ext cx="10972800" cy="4525962"/>
          </a:xfrm>
        </p:spPr>
        <p:txBody>
          <a:bodyPr>
            <a:normAutofit/>
          </a:bodyPr>
          <a:lstStyle/>
          <a:p>
            <a:pPr eaLnBrk="1" hangingPunct="1">
              <a:buFontTx/>
              <a:buNone/>
            </a:pPr>
            <a:r>
              <a:rPr lang="uk-UA" sz="3200" dirty="0" smtClean="0"/>
              <a:t>   Він зовсім не зважав на людей, на Бога: “Про Бога він і гадки не мав. Він не каявся і не чекав небесного провидіння”. Він не мав ні совісті, ні жалю, не знав співчуття до живого. Проте йому вдавалося створювати такі парфуми, рівних яким не було. Він створив навіть пахощі, які змушували людей полюбити його до нестями. “Він хотів стати всемогутнім богом Запаху... у справжньому світі і над реальними людьми”. Він мислив себе довершеним митцем, здатним керувати людьми. Задля цього йому нічого не жаль...    </a:t>
            </a:r>
            <a:endParaRPr lang="ru-RU" sz="3200" dirty="0" smtClean="0"/>
          </a:p>
        </p:txBody>
      </p:sp>
    </p:spTree>
    <p:extLst>
      <p:ext uri="{BB962C8B-B14F-4D97-AF65-F5344CB8AC3E}">
        <p14:creationId xmlns:p14="http://schemas.microsoft.com/office/powerpoint/2010/main" val="1751185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p:cNvSpPr>
            <a:spLocks noGrp="1"/>
          </p:cNvSpPr>
          <p:nvPr>
            <p:ph type="title"/>
          </p:nvPr>
        </p:nvSpPr>
        <p:spPr/>
        <p:txBody>
          <a:bodyPr/>
          <a:lstStyle/>
          <a:p>
            <a:r>
              <a:rPr lang="uk-UA" b="1" dirty="0">
                <a:effectLst>
                  <a:outerShdw blurRad="38100" dist="38100" dir="2700000" algn="tl">
                    <a:srgbClr val="000000">
                      <a:alpha val="43137"/>
                    </a:srgbClr>
                  </a:outerShdw>
                </a:effectLst>
                <a:latin typeface="Monotype Corsiva" panose="03010101010201010101" pitchFamily="66" charset="0"/>
              </a:rPr>
              <a:t>Етапи</a:t>
            </a:r>
            <a:r>
              <a:rPr lang="uk-UA" dirty="0">
                <a:latin typeface="Monotype Corsiva" panose="03010101010201010101" pitchFamily="66" charset="0"/>
              </a:rPr>
              <a:t> </a:t>
            </a:r>
            <a:r>
              <a:rPr lang="uk-UA" b="1" i="1" dirty="0">
                <a:latin typeface="Monotype Corsiva" panose="03010101010201010101" pitchFamily="66" charset="0"/>
              </a:rPr>
              <a:t>життя </a:t>
            </a:r>
            <a:r>
              <a:rPr lang="uk-UA" b="1" i="1" dirty="0" err="1">
                <a:latin typeface="Monotype Corsiva" panose="03010101010201010101" pitchFamily="66" charset="0"/>
              </a:rPr>
              <a:t>Гренуя</a:t>
            </a:r>
            <a:r>
              <a:rPr lang="ru-RU" b="1" i="1" dirty="0"/>
              <a:t/>
            </a:r>
            <a:br>
              <a:rPr lang="ru-RU" b="1" i="1" dirty="0"/>
            </a:br>
            <a:endParaRPr lang="uk-UA" dirty="0"/>
          </a:p>
        </p:txBody>
      </p:sp>
      <p:sp>
        <p:nvSpPr>
          <p:cNvPr id="5" name="Объект 4"/>
          <p:cNvSpPr>
            <a:spLocks noGrp="1"/>
          </p:cNvSpPr>
          <p:nvPr>
            <p:ph idx="1"/>
          </p:nvPr>
        </p:nvSpPr>
        <p:spPr/>
        <p:txBody>
          <a:bodyPr>
            <a:normAutofit lnSpcReduction="10000"/>
          </a:bodyPr>
          <a:lstStyle/>
          <a:p>
            <a:r>
              <a:rPr lang="uk-UA" dirty="0" smtClean="0"/>
              <a:t>Народження</a:t>
            </a:r>
            <a:r>
              <a:rPr lang="uk-UA" dirty="0"/>
              <a:t>. Страта матері. Відмова годувальниці від малюка. Прагнення панотця Тер" є позбавитися підозрілої дитини.</a:t>
            </a:r>
          </a:p>
          <a:p>
            <a:r>
              <a:rPr lang="uk-UA" dirty="0" smtClean="0"/>
              <a:t>Пансіон </a:t>
            </a:r>
            <a:r>
              <a:rPr lang="uk-UA" dirty="0"/>
              <a:t>мадам </a:t>
            </a:r>
            <a:r>
              <a:rPr lang="uk-UA" dirty="0" err="1"/>
              <a:t>Гайяр</a:t>
            </a:r>
            <a:r>
              <a:rPr lang="uk-UA" dirty="0"/>
              <a:t>.</a:t>
            </a:r>
          </a:p>
          <a:p>
            <a:r>
              <a:rPr lang="uk-UA" dirty="0" smtClean="0"/>
              <a:t>У </a:t>
            </a:r>
            <a:r>
              <a:rPr lang="uk-UA" dirty="0"/>
              <a:t>майстерні чинбаря </a:t>
            </a:r>
            <a:r>
              <a:rPr lang="uk-UA" dirty="0" err="1"/>
              <a:t>Грімаля</a:t>
            </a:r>
            <a:r>
              <a:rPr lang="uk-UA" dirty="0"/>
              <a:t>.</a:t>
            </a:r>
          </a:p>
          <a:p>
            <a:r>
              <a:rPr lang="uk-UA" dirty="0" smtClean="0"/>
              <a:t>Роки </a:t>
            </a:r>
            <a:r>
              <a:rPr lang="uk-UA" dirty="0"/>
              <a:t>навчання у </a:t>
            </a:r>
            <a:r>
              <a:rPr lang="uk-UA" dirty="0" err="1"/>
              <a:t>Бальдіні</a:t>
            </a:r>
            <a:r>
              <a:rPr lang="uk-UA" dirty="0"/>
              <a:t>. </a:t>
            </a:r>
          </a:p>
          <a:p>
            <a:r>
              <a:rPr lang="uk-UA" dirty="0" smtClean="0"/>
              <a:t>Сім </a:t>
            </a:r>
            <a:r>
              <a:rPr lang="uk-UA" dirty="0"/>
              <a:t>років, проведених на вершині гори.</a:t>
            </a:r>
          </a:p>
          <a:p>
            <a:r>
              <a:rPr lang="uk-UA" dirty="0" smtClean="0"/>
              <a:t> </a:t>
            </a:r>
            <a:r>
              <a:rPr lang="uk-UA" dirty="0"/>
              <a:t>Повернення до людства. Роль “живого експоната” в псевдонаукових дослідах маркіза де </a:t>
            </a:r>
            <a:r>
              <a:rPr lang="uk-UA" dirty="0" err="1"/>
              <a:t>ла</a:t>
            </a:r>
            <a:r>
              <a:rPr lang="uk-UA" dirty="0"/>
              <a:t> </a:t>
            </a:r>
            <a:r>
              <a:rPr lang="uk-UA" dirty="0" err="1"/>
              <a:t>Тайад-Еспінассу</a:t>
            </a:r>
            <a:r>
              <a:rPr lang="uk-UA" dirty="0"/>
              <a:t>.</a:t>
            </a:r>
          </a:p>
          <a:p>
            <a:r>
              <a:rPr lang="uk-UA" dirty="0" smtClean="0"/>
              <a:t> </a:t>
            </a:r>
            <a:r>
              <a:rPr lang="uk-UA" dirty="0"/>
              <a:t>Життя у </a:t>
            </a:r>
            <a:r>
              <a:rPr lang="uk-UA" dirty="0" err="1"/>
              <a:t>Грасі</a:t>
            </a:r>
            <a:r>
              <a:rPr lang="uk-UA" dirty="0"/>
              <a:t>.</a:t>
            </a:r>
          </a:p>
          <a:p>
            <a:r>
              <a:rPr lang="uk-UA" dirty="0" smtClean="0"/>
              <a:t> </a:t>
            </a:r>
            <a:r>
              <a:rPr lang="uk-UA" dirty="0"/>
              <a:t>Страта й загибель.</a:t>
            </a:r>
          </a:p>
        </p:txBody>
      </p:sp>
    </p:spTree>
    <p:extLst>
      <p:ext uri="{BB962C8B-B14F-4D97-AF65-F5344CB8AC3E}">
        <p14:creationId xmlns:p14="http://schemas.microsoft.com/office/powerpoint/2010/main" val="983794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r>
              <a:rPr lang="ru-RU" b="1" dirty="0" err="1">
                <a:effectLst>
                  <a:outerShdw blurRad="38100" dist="38100" dir="2700000" algn="tl">
                    <a:srgbClr val="000000">
                      <a:alpha val="43137"/>
                    </a:srgbClr>
                  </a:outerShdw>
                </a:effectLst>
                <a:latin typeface="Monotype Corsiva" panose="03010101010201010101" pitchFamily="66" charset="0"/>
              </a:rPr>
              <a:t>Духовний</a:t>
            </a:r>
            <a:r>
              <a:rPr lang="ru-RU" b="1" dirty="0">
                <a:effectLst>
                  <a:outerShdw blurRad="38100" dist="38100" dir="2700000" algn="tl">
                    <a:srgbClr val="000000">
                      <a:alpha val="43137"/>
                    </a:srgbClr>
                  </a:outerShdw>
                </a:effectLst>
                <a:latin typeface="Monotype Corsiva" panose="03010101010201010101" pitchFamily="66" charset="0"/>
              </a:rPr>
              <a:t> і </a:t>
            </a:r>
            <a:r>
              <a:rPr lang="ru-RU" b="1" dirty="0" err="1">
                <a:effectLst>
                  <a:outerShdw blurRad="38100" dist="38100" dir="2700000" algn="tl">
                    <a:srgbClr val="000000">
                      <a:alpha val="43137"/>
                    </a:srgbClr>
                  </a:outerShdw>
                </a:effectLst>
                <a:latin typeface="Monotype Corsiva" panose="03010101010201010101" pitchFamily="66" charset="0"/>
              </a:rPr>
              <a:t>творчий</a:t>
            </a:r>
            <a:r>
              <a:rPr lang="ru-RU" b="1" dirty="0">
                <a:effectLst>
                  <a:outerShdw blurRad="38100" dist="38100" dir="2700000" algn="tl">
                    <a:srgbClr val="000000">
                      <a:alpha val="43137"/>
                    </a:srgbClr>
                  </a:outerShdw>
                </a:effectLst>
                <a:latin typeface="Monotype Corsiva" panose="03010101010201010101" pitchFamily="66" charset="0"/>
              </a:rPr>
              <a:t> </a:t>
            </a:r>
            <a:r>
              <a:rPr lang="ru-RU" b="1" dirty="0" err="1">
                <a:effectLst>
                  <a:outerShdw blurRad="38100" dist="38100" dir="2700000" algn="tl">
                    <a:srgbClr val="000000">
                      <a:alpha val="43137"/>
                    </a:srgbClr>
                  </a:outerShdw>
                </a:effectLst>
                <a:latin typeface="Monotype Corsiva" panose="03010101010201010101" pitchFamily="66" charset="0"/>
              </a:rPr>
              <a:t>досвід</a:t>
            </a:r>
            <a:r>
              <a:rPr lang="ru-RU" b="1" dirty="0">
                <a:effectLst>
                  <a:outerShdw blurRad="38100" dist="38100" dir="2700000" algn="tl">
                    <a:srgbClr val="000000">
                      <a:alpha val="43137"/>
                    </a:srgbClr>
                  </a:outerShdw>
                </a:effectLst>
                <a:latin typeface="Monotype Corsiva" panose="03010101010201010101" pitchFamily="66" charset="0"/>
              </a:rPr>
              <a:t>, </a:t>
            </a:r>
            <a:br>
              <a:rPr lang="ru-RU" b="1" dirty="0">
                <a:effectLst>
                  <a:outerShdw blurRad="38100" dist="38100" dir="2700000" algn="tl">
                    <a:srgbClr val="000000">
                      <a:alpha val="43137"/>
                    </a:srgbClr>
                  </a:outerShdw>
                </a:effectLst>
                <a:latin typeface="Monotype Corsiva" panose="03010101010201010101" pitchFamily="66" charset="0"/>
              </a:rPr>
            </a:br>
            <a:r>
              <a:rPr lang="ru-RU" b="1" dirty="0" err="1">
                <a:effectLst>
                  <a:outerShdw blurRad="38100" dist="38100" dir="2700000" algn="tl">
                    <a:srgbClr val="000000">
                      <a:alpha val="43137"/>
                    </a:srgbClr>
                  </a:outerShdw>
                </a:effectLst>
                <a:latin typeface="Monotype Corsiva" panose="03010101010201010101" pitchFamily="66" charset="0"/>
              </a:rPr>
              <a:t>який</a:t>
            </a:r>
            <a:r>
              <a:rPr lang="ru-RU" b="1" dirty="0">
                <a:effectLst>
                  <a:outerShdw blurRad="38100" dist="38100" dir="2700000" algn="tl">
                    <a:srgbClr val="000000">
                      <a:alpha val="43137"/>
                    </a:srgbClr>
                  </a:outerShdw>
                </a:effectLst>
                <a:latin typeface="Monotype Corsiva" panose="03010101010201010101" pitchFamily="66" charset="0"/>
              </a:rPr>
              <a:t> </a:t>
            </a:r>
            <a:r>
              <a:rPr lang="ru-RU" b="1" dirty="0" err="1">
                <a:effectLst>
                  <a:outerShdw blurRad="38100" dist="38100" dir="2700000" algn="tl">
                    <a:srgbClr val="000000">
                      <a:alpha val="43137"/>
                    </a:srgbClr>
                  </a:outerShdw>
                </a:effectLst>
                <a:latin typeface="Monotype Corsiva" panose="03010101010201010101" pitchFamily="66" charset="0"/>
              </a:rPr>
              <a:t>він</a:t>
            </a:r>
            <a:r>
              <a:rPr lang="ru-RU" b="1" dirty="0">
                <a:effectLst>
                  <a:outerShdw blurRad="38100" dist="38100" dir="2700000" algn="tl">
                    <a:srgbClr val="000000">
                      <a:alpha val="43137"/>
                    </a:srgbClr>
                  </a:outerShdw>
                </a:effectLst>
                <a:latin typeface="Monotype Corsiva" panose="03010101010201010101" pitchFamily="66" charset="0"/>
              </a:rPr>
              <a:t> </a:t>
            </a:r>
            <a:r>
              <a:rPr lang="ru-RU" b="1" dirty="0" err="1">
                <a:effectLst>
                  <a:outerShdw blurRad="38100" dist="38100" dir="2700000" algn="tl">
                    <a:srgbClr val="000000">
                      <a:alpha val="43137"/>
                    </a:srgbClr>
                  </a:outerShdw>
                </a:effectLst>
                <a:latin typeface="Monotype Corsiva" panose="03010101010201010101" pitchFamily="66" charset="0"/>
              </a:rPr>
              <a:t>здобуває</a:t>
            </a:r>
            <a:r>
              <a:rPr lang="ru-RU" b="1" dirty="0">
                <a:effectLst>
                  <a:outerShdw blurRad="38100" dist="38100" dir="2700000" algn="tl">
                    <a:srgbClr val="000000">
                      <a:alpha val="43137"/>
                    </a:srgbClr>
                  </a:outerShdw>
                </a:effectLst>
                <a:latin typeface="Monotype Corsiva" panose="03010101010201010101" pitchFamily="66" charset="0"/>
              </a:rPr>
              <a:t> </a:t>
            </a:r>
          </a:p>
        </p:txBody>
      </p:sp>
      <p:sp>
        <p:nvSpPr>
          <p:cNvPr id="6" name="Объект 5"/>
          <p:cNvSpPr>
            <a:spLocks noGrp="1"/>
          </p:cNvSpPr>
          <p:nvPr>
            <p:ph idx="1"/>
          </p:nvPr>
        </p:nvSpPr>
        <p:spPr/>
        <p:txBody>
          <a:bodyPr>
            <a:normAutofit fontScale="77500" lnSpcReduction="20000"/>
          </a:bodyPr>
          <a:lstStyle/>
          <a:p>
            <a:r>
              <a:rPr lang="uk-UA" dirty="0"/>
              <a:t>Перший досвід відчуження; виявлення вродженої </a:t>
            </a:r>
            <a:r>
              <a:rPr lang="uk-UA" dirty="0" err="1"/>
              <a:t>маргінальності</a:t>
            </a:r>
            <a:r>
              <a:rPr lang="uk-UA" dirty="0"/>
              <a:t>, дивної несхожості зі звичайними людьми.</a:t>
            </a:r>
          </a:p>
          <a:p>
            <a:r>
              <a:rPr lang="uk-UA" dirty="0"/>
              <a:t>Перші зіткнення зі світом (вороже ставлення дітей до </a:t>
            </a:r>
            <a:r>
              <a:rPr lang="uk-UA" dirty="0" err="1"/>
              <a:t>Гренуя</a:t>
            </a:r>
            <a:r>
              <a:rPr lang="uk-UA" dirty="0"/>
              <a:t>); перші відкриття світу й мови, що відбуваються через єдиний канал сприйняття героя – його надзвичайний нюх.</a:t>
            </a:r>
          </a:p>
          <a:p>
            <a:r>
              <a:rPr lang="uk-UA" dirty="0"/>
              <a:t>Продовження боротьби за фізичне виживання; перше відкриття чудового аромату й перше вбивство дівчини.</a:t>
            </a:r>
          </a:p>
          <a:p>
            <a:r>
              <a:rPr lang="uk-UA" dirty="0"/>
              <a:t>Здобуття знань, опанування технологіями парфумного ремісництва, перші спроби самостійної творчості.</a:t>
            </a:r>
          </a:p>
          <a:p>
            <a:r>
              <a:rPr lang="uk-UA" dirty="0"/>
              <a:t>Відкриття “внутрішньої імперії”; мрії про боротьбу з огидними запахами світу та про створення досконалого аромату, за допомогою якого можна було б перетворити дійсність на царство гармонії й краси.</a:t>
            </a:r>
          </a:p>
          <a:p>
            <a:r>
              <a:rPr lang="uk-UA" dirty="0"/>
              <a:t>Загострення </a:t>
            </a:r>
            <a:r>
              <a:rPr lang="uk-UA" dirty="0" err="1"/>
              <a:t>взаємонерозуміння</a:t>
            </a:r>
            <a:r>
              <a:rPr lang="uk-UA" dirty="0"/>
              <a:t> зі світом; перші спроби створення та апробації людського запаху.</a:t>
            </a:r>
          </a:p>
          <a:p>
            <a:r>
              <a:rPr lang="uk-UA" dirty="0"/>
              <a:t>Подальше удосконалення майстерності, реалізація плану створення “божественного аромату” шляхом вбивства найвродливіших дівчат.</a:t>
            </a:r>
          </a:p>
          <a:p>
            <a:r>
              <a:rPr lang="uk-UA" dirty="0"/>
              <a:t>Тріумф і поразка </a:t>
            </a:r>
            <a:r>
              <a:rPr lang="uk-UA" dirty="0" err="1"/>
              <a:t>Гренуя</a:t>
            </a:r>
            <a:r>
              <a:rPr lang="uk-UA" dirty="0"/>
              <a:t>.</a:t>
            </a:r>
          </a:p>
        </p:txBody>
      </p:sp>
    </p:spTree>
    <p:extLst>
      <p:ext uri="{BB962C8B-B14F-4D97-AF65-F5344CB8AC3E}">
        <p14:creationId xmlns:p14="http://schemas.microsoft.com/office/powerpoint/2010/main" val="3088314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Text Box 4"/>
          <p:cNvSpPr txBox="1">
            <a:spLocks noChangeArrowheads="1"/>
          </p:cNvSpPr>
          <p:nvPr/>
        </p:nvSpPr>
        <p:spPr bwMode="auto">
          <a:xfrm>
            <a:off x="4847167" y="1844676"/>
            <a:ext cx="995594" cy="400110"/>
          </a:xfrm>
          <a:prstGeom prst="rect">
            <a:avLst/>
          </a:prstGeom>
          <a:noFill/>
          <a:ln w="9525">
            <a:noFill/>
            <a:miter lim="800000"/>
            <a:headEnd/>
            <a:tailEnd/>
          </a:ln>
        </p:spPr>
        <p:txBody>
          <a:bodyPr wrap="none">
            <a:spAutoFit/>
          </a:bodyPr>
          <a:lstStyle/>
          <a:p>
            <a:r>
              <a:rPr lang="uk-UA" sz="2000" b="1"/>
              <a:t>Запахи</a:t>
            </a:r>
            <a:endParaRPr lang="ru-RU" sz="2000" b="1"/>
          </a:p>
        </p:txBody>
      </p:sp>
      <p:sp>
        <p:nvSpPr>
          <p:cNvPr id="14339" name="Line 5"/>
          <p:cNvSpPr>
            <a:spLocks noChangeShapeType="1"/>
          </p:cNvSpPr>
          <p:nvPr/>
        </p:nvSpPr>
        <p:spPr bwMode="auto">
          <a:xfrm flipH="1">
            <a:off x="2159000" y="2205038"/>
            <a:ext cx="3361267" cy="647700"/>
          </a:xfrm>
          <a:prstGeom prst="line">
            <a:avLst/>
          </a:prstGeom>
          <a:noFill/>
          <a:ln w="9525">
            <a:solidFill>
              <a:schemeClr val="tx1"/>
            </a:solidFill>
            <a:round/>
            <a:headEnd/>
            <a:tailEnd type="triangle" w="med" len="med"/>
          </a:ln>
        </p:spPr>
        <p:txBody>
          <a:bodyPr/>
          <a:lstStyle/>
          <a:p>
            <a:endParaRPr lang="ru-RU"/>
          </a:p>
        </p:txBody>
      </p:sp>
      <p:sp>
        <p:nvSpPr>
          <p:cNvPr id="14340" name="Line 6"/>
          <p:cNvSpPr>
            <a:spLocks noChangeShapeType="1"/>
          </p:cNvSpPr>
          <p:nvPr/>
        </p:nvSpPr>
        <p:spPr bwMode="auto">
          <a:xfrm>
            <a:off x="5520267" y="2205038"/>
            <a:ext cx="3937000" cy="576262"/>
          </a:xfrm>
          <a:prstGeom prst="line">
            <a:avLst/>
          </a:prstGeom>
          <a:noFill/>
          <a:ln w="9525">
            <a:solidFill>
              <a:schemeClr val="tx1"/>
            </a:solidFill>
            <a:round/>
            <a:headEnd/>
            <a:tailEnd type="triangle" w="med" len="med"/>
          </a:ln>
        </p:spPr>
        <p:txBody>
          <a:bodyPr/>
          <a:lstStyle/>
          <a:p>
            <a:endParaRPr lang="ru-RU"/>
          </a:p>
        </p:txBody>
      </p:sp>
      <p:sp>
        <p:nvSpPr>
          <p:cNvPr id="14341" name="Line 7"/>
          <p:cNvSpPr>
            <a:spLocks noChangeShapeType="1"/>
          </p:cNvSpPr>
          <p:nvPr/>
        </p:nvSpPr>
        <p:spPr bwMode="auto">
          <a:xfrm>
            <a:off x="5520267" y="2205038"/>
            <a:ext cx="0" cy="647700"/>
          </a:xfrm>
          <a:prstGeom prst="line">
            <a:avLst/>
          </a:prstGeom>
          <a:noFill/>
          <a:ln w="9525">
            <a:solidFill>
              <a:schemeClr val="tx1"/>
            </a:solidFill>
            <a:round/>
            <a:headEnd/>
            <a:tailEnd type="triangle" w="med" len="med"/>
          </a:ln>
        </p:spPr>
        <p:txBody>
          <a:bodyPr/>
          <a:lstStyle/>
          <a:p>
            <a:endParaRPr lang="ru-RU"/>
          </a:p>
        </p:txBody>
      </p:sp>
      <p:sp>
        <p:nvSpPr>
          <p:cNvPr id="7176" name="Text Box 8"/>
          <p:cNvSpPr txBox="1">
            <a:spLocks noChangeArrowheads="1"/>
          </p:cNvSpPr>
          <p:nvPr/>
        </p:nvSpPr>
        <p:spPr bwMode="auto">
          <a:xfrm>
            <a:off x="980018" y="2800351"/>
            <a:ext cx="1150700" cy="369332"/>
          </a:xfrm>
          <a:prstGeom prst="rect">
            <a:avLst/>
          </a:prstGeom>
          <a:noFill/>
          <a:ln w="9525">
            <a:noFill/>
            <a:miter lim="800000"/>
            <a:headEnd/>
            <a:tailEnd/>
          </a:ln>
        </p:spPr>
        <p:txBody>
          <a:bodyPr wrap="none">
            <a:spAutoFit/>
          </a:bodyPr>
          <a:lstStyle/>
          <a:p>
            <a:r>
              <a:rPr lang="uk-UA" b="1"/>
              <a:t>смердючі</a:t>
            </a:r>
            <a:endParaRPr lang="ru-RU" b="1"/>
          </a:p>
        </p:txBody>
      </p:sp>
      <p:sp>
        <p:nvSpPr>
          <p:cNvPr id="7177" name="Text Box 9"/>
          <p:cNvSpPr txBox="1">
            <a:spLocks noChangeArrowheads="1"/>
          </p:cNvSpPr>
          <p:nvPr/>
        </p:nvSpPr>
        <p:spPr bwMode="auto">
          <a:xfrm>
            <a:off x="4656667" y="2781301"/>
            <a:ext cx="1364541" cy="369332"/>
          </a:xfrm>
          <a:prstGeom prst="rect">
            <a:avLst/>
          </a:prstGeom>
          <a:noFill/>
          <a:ln w="9525">
            <a:noFill/>
            <a:miter lim="800000"/>
            <a:headEnd/>
            <a:tailEnd/>
          </a:ln>
        </p:spPr>
        <p:txBody>
          <a:bodyPr wrap="none">
            <a:spAutoFit/>
          </a:bodyPr>
          <a:lstStyle/>
          <a:p>
            <a:r>
              <a:rPr lang="uk-UA" b="1"/>
              <a:t>нейтральні</a:t>
            </a:r>
            <a:endParaRPr lang="ru-RU" b="1"/>
          </a:p>
        </p:txBody>
      </p:sp>
      <p:sp>
        <p:nvSpPr>
          <p:cNvPr id="7178" name="Text Box 10"/>
          <p:cNvSpPr txBox="1">
            <a:spLocks noChangeArrowheads="1"/>
          </p:cNvSpPr>
          <p:nvPr/>
        </p:nvSpPr>
        <p:spPr bwMode="auto">
          <a:xfrm>
            <a:off x="8784167" y="2852738"/>
            <a:ext cx="1115242" cy="369332"/>
          </a:xfrm>
          <a:prstGeom prst="rect">
            <a:avLst/>
          </a:prstGeom>
          <a:noFill/>
          <a:ln w="9525">
            <a:noFill/>
            <a:miter lim="800000"/>
            <a:headEnd/>
            <a:tailEnd/>
          </a:ln>
        </p:spPr>
        <p:txBody>
          <a:bodyPr wrap="none">
            <a:spAutoFit/>
          </a:bodyPr>
          <a:lstStyle/>
          <a:p>
            <a:r>
              <a:rPr lang="uk-UA" b="1"/>
              <a:t>ароматні</a:t>
            </a:r>
            <a:endParaRPr lang="ru-RU" b="1"/>
          </a:p>
        </p:txBody>
      </p:sp>
      <p:sp>
        <p:nvSpPr>
          <p:cNvPr id="7179" name="Text Box 11"/>
          <p:cNvSpPr txBox="1">
            <a:spLocks noChangeArrowheads="1"/>
          </p:cNvSpPr>
          <p:nvPr/>
        </p:nvSpPr>
        <p:spPr bwMode="auto">
          <a:xfrm>
            <a:off x="8854018" y="3232150"/>
            <a:ext cx="1187441" cy="1754326"/>
          </a:xfrm>
          <a:prstGeom prst="rect">
            <a:avLst/>
          </a:prstGeom>
          <a:noFill/>
          <a:ln w="9525">
            <a:noFill/>
            <a:miter lim="800000"/>
            <a:headEnd/>
            <a:tailEnd/>
          </a:ln>
        </p:spPr>
        <p:txBody>
          <a:bodyPr wrap="none">
            <a:spAutoFit/>
          </a:bodyPr>
          <a:lstStyle/>
          <a:p>
            <a:r>
              <a:rPr lang="uk-UA"/>
              <a:t>любов</a:t>
            </a:r>
          </a:p>
          <a:p>
            <a:r>
              <a:rPr lang="uk-UA"/>
              <a:t>естетичне</a:t>
            </a:r>
          </a:p>
          <a:p>
            <a:r>
              <a:rPr lang="uk-UA"/>
              <a:t>приємне</a:t>
            </a:r>
          </a:p>
          <a:p>
            <a:r>
              <a:rPr lang="uk-UA"/>
              <a:t>досконале</a:t>
            </a:r>
          </a:p>
          <a:p>
            <a:r>
              <a:rPr lang="uk-UA"/>
              <a:t>духовне</a:t>
            </a:r>
          </a:p>
          <a:p>
            <a:r>
              <a:rPr lang="uk-UA"/>
              <a:t>моральне</a:t>
            </a:r>
            <a:endParaRPr lang="ru-RU"/>
          </a:p>
        </p:txBody>
      </p:sp>
      <p:sp>
        <p:nvSpPr>
          <p:cNvPr id="7180" name="Text Box 12"/>
          <p:cNvSpPr txBox="1">
            <a:spLocks noChangeArrowheads="1"/>
          </p:cNvSpPr>
          <p:nvPr/>
        </p:nvSpPr>
        <p:spPr bwMode="auto">
          <a:xfrm>
            <a:off x="4821767" y="3160713"/>
            <a:ext cx="1289327" cy="369332"/>
          </a:xfrm>
          <a:prstGeom prst="rect">
            <a:avLst/>
          </a:prstGeom>
          <a:noFill/>
          <a:ln w="9525">
            <a:noFill/>
            <a:miter lim="800000"/>
            <a:headEnd/>
            <a:tailEnd/>
          </a:ln>
        </p:spPr>
        <p:txBody>
          <a:bodyPr wrap="none">
            <a:spAutoFit/>
          </a:bodyPr>
          <a:lstStyle/>
          <a:p>
            <a:r>
              <a:rPr lang="uk-UA"/>
              <a:t>байдужість</a:t>
            </a:r>
            <a:endParaRPr lang="ru-RU"/>
          </a:p>
        </p:txBody>
      </p:sp>
      <p:sp>
        <p:nvSpPr>
          <p:cNvPr id="7181" name="Text Box 13"/>
          <p:cNvSpPr txBox="1">
            <a:spLocks noChangeArrowheads="1"/>
          </p:cNvSpPr>
          <p:nvPr/>
        </p:nvSpPr>
        <p:spPr bwMode="auto">
          <a:xfrm>
            <a:off x="884767" y="3232150"/>
            <a:ext cx="1410451" cy="1754326"/>
          </a:xfrm>
          <a:prstGeom prst="rect">
            <a:avLst/>
          </a:prstGeom>
          <a:noFill/>
          <a:ln w="9525">
            <a:noFill/>
            <a:miter lim="800000"/>
            <a:headEnd/>
            <a:tailEnd/>
          </a:ln>
        </p:spPr>
        <p:txBody>
          <a:bodyPr wrap="none">
            <a:spAutoFit/>
          </a:bodyPr>
          <a:lstStyle/>
          <a:p>
            <a:r>
              <a:rPr lang="uk-UA"/>
              <a:t>огида</a:t>
            </a:r>
          </a:p>
          <a:p>
            <a:r>
              <a:rPr lang="uk-UA"/>
              <a:t>неестетичне</a:t>
            </a:r>
          </a:p>
          <a:p>
            <a:r>
              <a:rPr lang="uk-UA"/>
              <a:t>неприємне</a:t>
            </a:r>
          </a:p>
          <a:p>
            <a:r>
              <a:rPr lang="uk-UA"/>
              <a:t>недосконале</a:t>
            </a:r>
          </a:p>
          <a:p>
            <a:r>
              <a:rPr lang="uk-UA"/>
              <a:t>бездуховне</a:t>
            </a:r>
          </a:p>
          <a:p>
            <a:r>
              <a:rPr lang="uk-UA"/>
              <a:t>аморальне</a:t>
            </a:r>
            <a:endParaRPr lang="ru-RU"/>
          </a:p>
        </p:txBody>
      </p:sp>
      <p:sp>
        <p:nvSpPr>
          <p:cNvPr id="7182" name="Text Box 14"/>
          <p:cNvSpPr txBox="1">
            <a:spLocks noChangeArrowheads="1"/>
          </p:cNvSpPr>
          <p:nvPr/>
        </p:nvSpPr>
        <p:spPr bwMode="auto">
          <a:xfrm>
            <a:off x="980017" y="5176838"/>
            <a:ext cx="7273273" cy="646331"/>
          </a:xfrm>
          <a:prstGeom prst="rect">
            <a:avLst/>
          </a:prstGeom>
          <a:noFill/>
          <a:ln w="9525">
            <a:noFill/>
            <a:miter lim="800000"/>
            <a:headEnd/>
            <a:tailEnd/>
          </a:ln>
        </p:spPr>
        <p:txBody>
          <a:bodyPr wrap="none">
            <a:spAutoFit/>
          </a:bodyPr>
          <a:lstStyle/>
          <a:p>
            <a:r>
              <a:rPr lang="uk-UA"/>
              <a:t>Завдання до схеми: з кожного середовища, в яке потрапляє Гренуй,</a:t>
            </a:r>
          </a:p>
          <a:p>
            <a:r>
              <a:rPr lang="uk-UA"/>
              <a:t>виберіть домінуючі запахи і запишіть їх в одну з трьох колонок таблиці.</a:t>
            </a:r>
            <a:endParaRPr lang="ru-RU"/>
          </a:p>
        </p:txBody>
      </p:sp>
      <p:sp>
        <p:nvSpPr>
          <p:cNvPr id="7183" name="Text Box 15"/>
          <p:cNvSpPr txBox="1">
            <a:spLocks noChangeArrowheads="1"/>
          </p:cNvSpPr>
          <p:nvPr/>
        </p:nvSpPr>
        <p:spPr bwMode="auto">
          <a:xfrm>
            <a:off x="4724400" y="3808414"/>
            <a:ext cx="1796133" cy="923330"/>
          </a:xfrm>
          <a:prstGeom prst="rect">
            <a:avLst/>
          </a:prstGeom>
          <a:noFill/>
          <a:ln w="9525">
            <a:noFill/>
            <a:miter lim="800000"/>
            <a:headEnd/>
            <a:tailEnd/>
          </a:ln>
        </p:spPr>
        <p:txBody>
          <a:bodyPr wrap="none">
            <a:spAutoFit/>
          </a:bodyPr>
          <a:lstStyle/>
          <a:p>
            <a:r>
              <a:rPr lang="uk-UA"/>
              <a:t>мораль не пахне</a:t>
            </a:r>
          </a:p>
          <a:p>
            <a:endParaRPr lang="uk-UA"/>
          </a:p>
          <a:p>
            <a:r>
              <a:rPr lang="uk-UA"/>
              <a:t>крах перемоги</a:t>
            </a:r>
            <a:endParaRPr lang="ru-RU"/>
          </a:p>
        </p:txBody>
      </p:sp>
      <p:sp>
        <p:nvSpPr>
          <p:cNvPr id="14350" name="Line 16"/>
          <p:cNvSpPr>
            <a:spLocks noChangeShapeType="1"/>
          </p:cNvSpPr>
          <p:nvPr/>
        </p:nvSpPr>
        <p:spPr bwMode="auto">
          <a:xfrm>
            <a:off x="6000751" y="4149725"/>
            <a:ext cx="0" cy="287338"/>
          </a:xfrm>
          <a:prstGeom prst="line">
            <a:avLst/>
          </a:prstGeom>
          <a:noFill/>
          <a:ln w="9525">
            <a:solidFill>
              <a:schemeClr val="tx1"/>
            </a:solidFill>
            <a:round/>
            <a:headEnd/>
            <a:tailEnd type="triangle" w="med" len="med"/>
          </a:ln>
        </p:spPr>
        <p:txBody>
          <a:bodyPr/>
          <a:lstStyle/>
          <a:p>
            <a:endParaRPr lang="ru-RU"/>
          </a:p>
        </p:txBody>
      </p:sp>
      <p:sp>
        <p:nvSpPr>
          <p:cNvPr id="3" name="TextBox 2"/>
          <p:cNvSpPr txBox="1"/>
          <p:nvPr/>
        </p:nvSpPr>
        <p:spPr>
          <a:xfrm>
            <a:off x="2960915" y="707570"/>
            <a:ext cx="6662057" cy="830997"/>
          </a:xfrm>
          <a:prstGeom prst="rect">
            <a:avLst/>
          </a:prstGeom>
          <a:noFill/>
        </p:spPr>
        <p:txBody>
          <a:bodyPr wrap="square" rtlCol="0">
            <a:spAutoFit/>
          </a:bodyPr>
          <a:lstStyle/>
          <a:p>
            <a:r>
              <a:rPr lang="uk-UA" sz="4800" b="1" dirty="0" smtClean="0">
                <a:solidFill>
                  <a:schemeClr val="accent1">
                    <a:lumMod val="75000"/>
                  </a:schemeClr>
                </a:solidFill>
                <a:effectLst>
                  <a:outerShdw blurRad="38100" dist="38100" dir="2700000" algn="tl">
                    <a:srgbClr val="000000">
                      <a:alpha val="43137"/>
                    </a:srgbClr>
                  </a:outerShdw>
                </a:effectLst>
                <a:latin typeface="Monotype Corsiva" panose="03010101010201010101" pitchFamily="66" charset="0"/>
              </a:rPr>
              <a:t>Класифікація запахів</a:t>
            </a:r>
            <a:endParaRPr lang="uk-UA" sz="4800" b="1" dirty="0">
              <a:solidFill>
                <a:schemeClr val="accent1">
                  <a:lumMod val="75000"/>
                </a:schemeClr>
              </a:solidFill>
              <a:effectLst>
                <a:outerShdw blurRad="38100" dist="38100" dir="2700000" algn="tl">
                  <a:srgbClr val="000000">
                    <a:alpha val="43137"/>
                  </a:srgbClr>
                </a:outerShdw>
              </a:effectLst>
              <a:latin typeface="Monotype Corsiva" panose="03010101010201010101" pitchFamily="66" charset="0"/>
            </a:endParaRPr>
          </a:p>
        </p:txBody>
      </p:sp>
    </p:spTree>
    <p:extLst>
      <p:ext uri="{BB962C8B-B14F-4D97-AF65-F5344CB8AC3E}">
        <p14:creationId xmlns:p14="http://schemas.microsoft.com/office/powerpoint/2010/main" val="3916779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72"/>
                                        </p:tgtEl>
                                        <p:attrNameLst>
                                          <p:attrName>style.visibility</p:attrName>
                                        </p:attrNameLst>
                                      </p:cBhvr>
                                      <p:to>
                                        <p:strVal val="visible"/>
                                      </p:to>
                                    </p:set>
                                    <p:animEffect transition="in" filter="fade">
                                      <p:cBhvr>
                                        <p:cTn id="7" dur="2000"/>
                                        <p:tgtEl>
                                          <p:spTgt spid="717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176"/>
                                        </p:tgtEl>
                                        <p:attrNameLst>
                                          <p:attrName>style.visibility</p:attrName>
                                        </p:attrNameLst>
                                      </p:cBhvr>
                                      <p:to>
                                        <p:strVal val="visible"/>
                                      </p:to>
                                    </p:set>
                                    <p:animEffect transition="in" filter="fade">
                                      <p:cBhvr>
                                        <p:cTn id="12" dur="2000"/>
                                        <p:tgtEl>
                                          <p:spTgt spid="717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177"/>
                                        </p:tgtEl>
                                        <p:attrNameLst>
                                          <p:attrName>style.visibility</p:attrName>
                                        </p:attrNameLst>
                                      </p:cBhvr>
                                      <p:to>
                                        <p:strVal val="visible"/>
                                      </p:to>
                                    </p:set>
                                    <p:animEffect transition="in" filter="fade">
                                      <p:cBhvr>
                                        <p:cTn id="17" dur="2000"/>
                                        <p:tgtEl>
                                          <p:spTgt spid="717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178"/>
                                        </p:tgtEl>
                                        <p:attrNameLst>
                                          <p:attrName>style.visibility</p:attrName>
                                        </p:attrNameLst>
                                      </p:cBhvr>
                                      <p:to>
                                        <p:strVal val="visible"/>
                                      </p:to>
                                    </p:set>
                                    <p:animEffect transition="in" filter="fade">
                                      <p:cBhvr>
                                        <p:cTn id="22" dur="2000"/>
                                        <p:tgtEl>
                                          <p:spTgt spid="7178"/>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7182"/>
                                        </p:tgtEl>
                                        <p:attrNameLst>
                                          <p:attrName>style.visibility</p:attrName>
                                        </p:attrNameLst>
                                      </p:cBhvr>
                                      <p:to>
                                        <p:strVal val="visible"/>
                                      </p:to>
                                    </p:set>
                                    <p:animEffect transition="in" filter="fade">
                                      <p:cBhvr>
                                        <p:cTn id="27" dur="1000"/>
                                        <p:tgtEl>
                                          <p:spTgt spid="7182"/>
                                        </p:tgtEl>
                                      </p:cBhvr>
                                    </p:animEffect>
                                    <p:anim calcmode="lin" valueType="num">
                                      <p:cBhvr>
                                        <p:cTn id="28" dur="1000" fill="hold"/>
                                        <p:tgtEl>
                                          <p:spTgt spid="7182"/>
                                        </p:tgtEl>
                                        <p:attrNameLst>
                                          <p:attrName>ppt_x</p:attrName>
                                        </p:attrNameLst>
                                      </p:cBhvr>
                                      <p:tavLst>
                                        <p:tav tm="0">
                                          <p:val>
                                            <p:strVal val="#ppt_x"/>
                                          </p:val>
                                        </p:tav>
                                        <p:tav tm="100000">
                                          <p:val>
                                            <p:strVal val="#ppt_x"/>
                                          </p:val>
                                        </p:tav>
                                      </p:tavLst>
                                    </p:anim>
                                    <p:anim calcmode="lin" valueType="num">
                                      <p:cBhvr>
                                        <p:cTn id="29" dur="1000" fill="hold"/>
                                        <p:tgtEl>
                                          <p:spTgt spid="718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7181"/>
                                        </p:tgtEl>
                                        <p:attrNameLst>
                                          <p:attrName>style.visibility</p:attrName>
                                        </p:attrNameLst>
                                      </p:cBhvr>
                                      <p:to>
                                        <p:strVal val="visible"/>
                                      </p:to>
                                    </p:set>
                                    <p:animEffect transition="in" filter="blinds(horizontal)">
                                      <p:cBhvr>
                                        <p:cTn id="34" dur="500"/>
                                        <p:tgtEl>
                                          <p:spTgt spid="7181"/>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7180"/>
                                        </p:tgtEl>
                                        <p:attrNameLst>
                                          <p:attrName>style.visibility</p:attrName>
                                        </p:attrNameLst>
                                      </p:cBhvr>
                                      <p:to>
                                        <p:strVal val="visible"/>
                                      </p:to>
                                    </p:set>
                                    <p:animEffect transition="in" filter="fade">
                                      <p:cBhvr>
                                        <p:cTn id="39" dur="1000"/>
                                        <p:tgtEl>
                                          <p:spTgt spid="7180"/>
                                        </p:tgtEl>
                                      </p:cBhvr>
                                    </p:animEffect>
                                    <p:anim calcmode="lin" valueType="num">
                                      <p:cBhvr>
                                        <p:cTn id="40" dur="1000" fill="hold"/>
                                        <p:tgtEl>
                                          <p:spTgt spid="7180"/>
                                        </p:tgtEl>
                                        <p:attrNameLst>
                                          <p:attrName>ppt_x</p:attrName>
                                        </p:attrNameLst>
                                      </p:cBhvr>
                                      <p:tavLst>
                                        <p:tav tm="0">
                                          <p:val>
                                            <p:strVal val="#ppt_x"/>
                                          </p:val>
                                        </p:tav>
                                        <p:tav tm="100000">
                                          <p:val>
                                            <p:strVal val="#ppt_x"/>
                                          </p:val>
                                        </p:tav>
                                      </p:tavLst>
                                    </p:anim>
                                    <p:anim calcmode="lin" valueType="num">
                                      <p:cBhvr>
                                        <p:cTn id="41" dur="1000" fill="hold"/>
                                        <p:tgtEl>
                                          <p:spTgt spid="7180"/>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8" presetClass="entr" presetSubtype="12" fill="hold" grpId="0" nodeType="clickEffect">
                                  <p:stCondLst>
                                    <p:cond delay="0"/>
                                  </p:stCondLst>
                                  <p:childTnLst>
                                    <p:set>
                                      <p:cBhvr>
                                        <p:cTn id="45" dur="1" fill="hold">
                                          <p:stCondLst>
                                            <p:cond delay="0"/>
                                          </p:stCondLst>
                                        </p:cTn>
                                        <p:tgtEl>
                                          <p:spTgt spid="7179"/>
                                        </p:tgtEl>
                                        <p:attrNameLst>
                                          <p:attrName>style.visibility</p:attrName>
                                        </p:attrNameLst>
                                      </p:cBhvr>
                                      <p:to>
                                        <p:strVal val="visible"/>
                                      </p:to>
                                    </p:set>
                                    <p:animEffect transition="in" filter="strips(downLeft)">
                                      <p:cBhvr>
                                        <p:cTn id="46" dur="500"/>
                                        <p:tgtEl>
                                          <p:spTgt spid="7179"/>
                                        </p:tgtEl>
                                      </p:cBhvr>
                                    </p:animEffect>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grpId="0" nodeType="clickEffect">
                                  <p:stCondLst>
                                    <p:cond delay="0"/>
                                  </p:stCondLst>
                                  <p:childTnLst>
                                    <p:set>
                                      <p:cBhvr>
                                        <p:cTn id="50" dur="1" fill="hold">
                                          <p:stCondLst>
                                            <p:cond delay="0"/>
                                          </p:stCondLst>
                                        </p:cTn>
                                        <p:tgtEl>
                                          <p:spTgt spid="7183"/>
                                        </p:tgtEl>
                                        <p:attrNameLst>
                                          <p:attrName>style.visibility</p:attrName>
                                        </p:attrNameLst>
                                      </p:cBhvr>
                                      <p:to>
                                        <p:strVal val="visible"/>
                                      </p:to>
                                    </p:set>
                                    <p:animEffect transition="in" filter="blinds(horizontal)">
                                      <p:cBhvr>
                                        <p:cTn id="51" dur="500"/>
                                        <p:tgtEl>
                                          <p:spTgt spid="71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2" grpId="0"/>
      <p:bldP spid="7176" grpId="0"/>
      <p:bldP spid="7177" grpId="0"/>
      <p:bldP spid="7178" grpId="0"/>
      <p:bldP spid="7179" grpId="0"/>
      <p:bldP spid="7180" grpId="0"/>
      <p:bldP spid="7181" grpId="0"/>
      <p:bldP spid="7182" grpId="0"/>
      <p:bldP spid="718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pic>
        <p:nvPicPr>
          <p:cNvPr id="4" name="Парфюмер- История одного убийцы (2006) Трейлер. HD.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276600" y="1943100"/>
            <a:ext cx="5638800" cy="4229100"/>
          </a:xfrm>
        </p:spPr>
      </p:pic>
    </p:spTree>
    <p:extLst>
      <p:ext uri="{BB962C8B-B14F-4D97-AF65-F5344CB8AC3E}">
        <p14:creationId xmlns:p14="http://schemas.microsoft.com/office/powerpoint/2010/main" val="82369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35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612118" y="2590131"/>
            <a:ext cx="4114800" cy="1828800"/>
          </a:xfrm>
        </p:spPr>
        <p:txBody>
          <a:bodyPr>
            <a:noAutofit/>
          </a:bodyPr>
          <a:lstStyle/>
          <a:p>
            <a:r>
              <a:rPr lang="uk-UA" sz="8000" dirty="0" smtClean="0">
                <a:latin typeface="Mistral" panose="03090702030407020403" pitchFamily="66" charset="0"/>
                <a:cs typeface="DilleniaUPC" panose="02020603050405020304" pitchFamily="18" charset="-34"/>
              </a:rPr>
              <a:t>Дякую за увагу!</a:t>
            </a:r>
            <a:endParaRPr lang="uk-UA" sz="8000" dirty="0">
              <a:latin typeface="Mistral" panose="03090702030407020403" pitchFamily="66" charset="0"/>
              <a:cs typeface="DilleniaUPC" panose="02020603050405020304" pitchFamily="18" charset="-34"/>
            </a:endParaRPr>
          </a:p>
        </p:txBody>
      </p:sp>
      <p:pic>
        <p:nvPicPr>
          <p:cNvPr id="10" name="Рисунок 9"/>
          <p:cNvPicPr>
            <a:picLocks noGrp="1" noChangeAspect="1"/>
          </p:cNvPicPr>
          <p:nvPr>
            <p:ph type="pic" idx="1"/>
          </p:nvPr>
        </p:nvPicPr>
        <p:blipFill>
          <a:blip r:embed="rId2">
            <a:extLst>
              <a:ext uri="{28A0092B-C50C-407E-A947-70E740481C1C}">
                <a14:useLocalDpi xmlns:a14="http://schemas.microsoft.com/office/drawing/2010/main" val="0"/>
              </a:ext>
            </a:extLst>
          </a:blip>
          <a:srcRect l="13667" r="13667"/>
          <a:stretch>
            <a:fillRect/>
          </a:stretch>
        </p:blipFill>
        <p:spPr>
          <a:xfrm>
            <a:off x="5849938" y="639763"/>
            <a:ext cx="5943600" cy="5943600"/>
          </a:xfrm>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9485" y="-141515"/>
            <a:ext cx="1172029" cy="1117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4223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9485" y="-2495"/>
            <a:ext cx="10189029" cy="1202417"/>
          </a:xfrm>
        </p:spPr>
        <p:txBody>
          <a:bodyPr>
            <a:normAutofit/>
          </a:bodyPr>
          <a:lstStyle/>
          <a:p>
            <a:r>
              <a:rPr lang="uk-UA" sz="6600" b="1" dirty="0" smtClean="0">
                <a:effectLst>
                  <a:outerShdw blurRad="38100" dist="38100" dir="2700000" algn="tl">
                    <a:srgbClr val="000000">
                      <a:alpha val="43137"/>
                    </a:srgbClr>
                  </a:outerShdw>
                </a:effectLst>
                <a:latin typeface="Monotype Corsiva" panose="03010101010201010101" pitchFamily="66" charset="0"/>
                <a:cs typeface="DilleniaUPC" panose="02020603050405020304" pitchFamily="18" charset="-34"/>
              </a:rPr>
              <a:t>Біографія</a:t>
            </a:r>
            <a:endParaRPr lang="uk-UA" sz="6600" b="1" dirty="0">
              <a:effectLst>
                <a:outerShdw blurRad="38100" dist="38100" dir="2700000" algn="tl">
                  <a:srgbClr val="000000">
                    <a:alpha val="43137"/>
                  </a:srgbClr>
                </a:outerShdw>
              </a:effectLst>
              <a:latin typeface="Monotype Corsiva" panose="03010101010201010101" pitchFamily="66" charset="0"/>
              <a:cs typeface="DilleniaUPC" panose="02020603050405020304" pitchFamily="18" charset="-34"/>
            </a:endParaRPr>
          </a:p>
        </p:txBody>
      </p:sp>
      <p:sp>
        <p:nvSpPr>
          <p:cNvPr id="3" name="Объект 2"/>
          <p:cNvSpPr>
            <a:spLocks noGrp="1"/>
          </p:cNvSpPr>
          <p:nvPr>
            <p:ph idx="1"/>
          </p:nvPr>
        </p:nvSpPr>
        <p:spPr>
          <a:xfrm>
            <a:off x="87087" y="1621971"/>
            <a:ext cx="4212770" cy="4604658"/>
          </a:xfrm>
        </p:spPr>
        <p:txBody>
          <a:bodyPr>
            <a:normAutofit/>
          </a:bodyPr>
          <a:lstStyle/>
          <a:p>
            <a:pPr marL="0" indent="0">
              <a:buNone/>
            </a:pPr>
            <a:r>
              <a:rPr lang="ru-RU" sz="3600" dirty="0" err="1"/>
              <a:t>Патрік</a:t>
            </a:r>
            <a:r>
              <a:rPr lang="ru-RU" sz="3600" dirty="0"/>
              <a:t> </a:t>
            </a:r>
            <a:r>
              <a:rPr lang="ru-RU" sz="3600" dirty="0" err="1"/>
              <a:t>Зюскінд</a:t>
            </a:r>
            <a:r>
              <a:rPr lang="ru-RU" sz="3600" dirty="0"/>
              <a:t> </a:t>
            </a:r>
            <a:r>
              <a:rPr lang="ru-RU" sz="3600" dirty="0" err="1"/>
              <a:t>народився</a:t>
            </a:r>
            <a:r>
              <a:rPr lang="ru-RU" sz="3600" dirty="0"/>
              <a:t> </a:t>
            </a:r>
            <a:r>
              <a:rPr lang="ru-RU" sz="3600" dirty="0" smtClean="0"/>
              <a:t>             26 </a:t>
            </a:r>
            <a:r>
              <a:rPr lang="ru-RU" sz="3600" dirty="0" err="1"/>
              <a:t>березня</a:t>
            </a:r>
            <a:r>
              <a:rPr lang="ru-RU" sz="3600" dirty="0"/>
              <a:t> 1949 року в </a:t>
            </a:r>
            <a:r>
              <a:rPr lang="ru-RU" sz="3600" dirty="0" err="1"/>
              <a:t>Амбасі</a:t>
            </a:r>
            <a:r>
              <a:rPr lang="ru-RU" sz="3600" dirty="0"/>
              <a:t> </a:t>
            </a:r>
            <a:r>
              <a:rPr lang="ru-RU" sz="3600" dirty="0" err="1"/>
              <a:t>біля</a:t>
            </a:r>
            <a:r>
              <a:rPr lang="ru-RU" sz="3600" dirty="0"/>
              <a:t> </a:t>
            </a:r>
            <a:r>
              <a:rPr lang="ru-RU" sz="3600" dirty="0" err="1"/>
              <a:t>Штарнберзького</a:t>
            </a:r>
            <a:r>
              <a:rPr lang="ru-RU" sz="3600" dirty="0"/>
              <a:t> озера в </a:t>
            </a:r>
            <a:r>
              <a:rPr lang="ru-RU" sz="3600" dirty="0" err="1"/>
              <a:t>Німеччині</a:t>
            </a:r>
            <a:r>
              <a:rPr lang="ru-RU" sz="3600" dirty="0"/>
              <a:t>. </a:t>
            </a:r>
            <a:endParaRPr lang="uk-UA" sz="3600"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03914" y="598714"/>
            <a:ext cx="7615485" cy="571161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20158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type="body" sz="half" idx="2"/>
          </p:nvPr>
        </p:nvSpPr>
        <p:spPr>
          <a:xfrm>
            <a:off x="370115" y="940252"/>
            <a:ext cx="4517570" cy="4999267"/>
          </a:xfrm>
        </p:spPr>
        <p:txBody>
          <a:bodyPr>
            <a:normAutofit lnSpcReduction="10000"/>
          </a:bodyPr>
          <a:lstStyle/>
          <a:p>
            <a:r>
              <a:rPr lang="uk-UA" sz="3600" dirty="0"/>
              <a:t>Разом з режисером Гельмутом </a:t>
            </a:r>
            <a:r>
              <a:rPr lang="uk-UA" sz="3600" dirty="0" err="1"/>
              <a:t>Дітлем</a:t>
            </a:r>
            <a:r>
              <a:rPr lang="uk-UA" sz="3600" dirty="0"/>
              <a:t> було написано сценарії до двох успішних телевізійних фільмів «Кір Рояль і Монако </a:t>
            </a:r>
            <a:r>
              <a:rPr lang="uk-UA" sz="3600" dirty="0" err="1"/>
              <a:t>Франц</a:t>
            </a:r>
            <a:r>
              <a:rPr lang="uk-UA" sz="3600" dirty="0" smtClean="0"/>
              <a:t>» (1982) </a:t>
            </a:r>
            <a:r>
              <a:rPr lang="uk-UA" sz="3600" dirty="0"/>
              <a:t>і «Россіні, або Питання хто з ким спав</a:t>
            </a:r>
            <a:r>
              <a:rPr lang="uk-UA" sz="3600" dirty="0" smtClean="0"/>
              <a:t>».(1986)</a:t>
            </a:r>
            <a:endParaRPr lang="uk-UA" sz="36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87604" y="624565"/>
            <a:ext cx="3349356" cy="43189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9770" y="2246537"/>
            <a:ext cx="3008661" cy="40256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100000">
                        <a14:foregroundMark x1="41800" y1="47800" x2="48800" y2="32200"/>
                        <a14:foregroundMark x1="24600" y1="46800" x2="27400" y2="53200"/>
                        <a14:foregroundMark x1="26000" y1="41400" x2="33000" y2="35200"/>
                        <a14:backgroundMark x1="57400" y1="60000" x2="57400" y2="60000"/>
                        <a14:backgroundMark x1="35400" y1="58400" x2="35400" y2="58400"/>
                        <a14:backgroundMark x1="39200" y1="58000" x2="39200" y2="58000"/>
                        <a14:backgroundMark x1="23800" y1="51600" x2="24800" y2="52200"/>
                        <a14:backgroundMark x1="81600" y1="41600" x2="76200" y2="49400"/>
                        <a14:backgroundMark x1="74200" y1="57600" x2="73600" y2="62800"/>
                        <a14:backgroundMark x1="74200" y1="53800" x2="73000" y2="59200"/>
                        <a14:backgroundMark x1="79400" y1="48400" x2="73400" y2="53600"/>
                      </a14:backgroundRemoval>
                    </a14:imgEffect>
                  </a14:imgLayer>
                </a14:imgProps>
              </a:ext>
              <a:ext uri="{28A0092B-C50C-407E-A947-70E740481C1C}">
                <a14:useLocalDpi xmlns:a14="http://schemas.microsoft.com/office/drawing/2010/main" val="0"/>
              </a:ext>
            </a:extLst>
          </a:blip>
          <a:srcRect/>
          <a:stretch>
            <a:fillRect/>
          </a:stretch>
        </p:blipFill>
        <p:spPr bwMode="auto">
          <a:xfrm>
            <a:off x="5031684" y="-500744"/>
            <a:ext cx="2881993" cy="28819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Рисунок 8"/>
          <p:cNvSpPr>
            <a:spLocks noGrp="1"/>
          </p:cNvSpPr>
          <p:nvPr>
            <p:ph type="pic" idx="1"/>
          </p:nvPr>
        </p:nvSpPr>
        <p:spPr/>
      </p:sp>
      <p:pic>
        <p:nvPicPr>
          <p:cNvPr id="3080" name="Picture 8"/>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40167" y1="60197" x2="87833" y2="41118"/>
                        <a14:foregroundMark x1="93833" y1="12171" x2="833" y2="20395"/>
                        <a14:foregroundMark x1="16167" y1="3289" x2="5500" y2="13158"/>
                        <a14:foregroundMark x1="10333" y1="86513" x2="76833" y2="60855"/>
                        <a14:foregroundMark x1="85500" y1="58553" x2="94333" y2="68092"/>
                        <a14:foregroundMark x1="83500" y1="62171" x2="52833" y2="72697"/>
                        <a14:foregroundMark x1="54833" y1="79276" x2="29000" y2="96382"/>
                        <a14:foregroundMark x1="67000" y1="67434" x2="41667" y2="87500"/>
                        <a14:foregroundMark x1="42333" y1="87171" x2="4667" y2="82237"/>
                        <a14:foregroundMark x1="33833" y1="28947" x2="35500" y2="92763"/>
                        <a14:foregroundMark x1="47167" y1="26645" x2="89167" y2="5263"/>
                        <a14:foregroundMark x1="97833" y1="7566" x2="55500" y2="11513"/>
                        <a14:foregroundMark x1="2500" y1="5592" x2="2500" y2="5592"/>
                        <a14:foregroundMark x1="2500" y1="15461" x2="500" y2="6908"/>
                        <a14:foregroundMark x1="60167" y1="58553" x2="88333" y2="57237"/>
                        <a14:foregroundMark x1="70000" y1="58882" x2="19500" y2="91118"/>
                        <a14:foregroundMark x1="35167" y1="88487" x2="16167" y2="85855"/>
                        <a14:foregroundMark x1="14500" y1="9868" x2="14500" y2="9868"/>
                        <a14:foregroundMark x1="17167" y1="88816" x2="17667" y2="89803"/>
                        <a14:foregroundMark x1="97167" y1="24013" x2="99000" y2="7237"/>
                        <a14:backgroundMark x1="1000" y1="17763" x2="1000" y2="17763"/>
                        <a14:backgroundMark x1="667" y1="26974" x2="333" y2="6250"/>
                      </a14:backgroundRemoval>
                    </a14:imgEffect>
                  </a14:imgLayer>
                </a14:imgProps>
              </a:ext>
              <a:ext uri="{28A0092B-C50C-407E-A947-70E740481C1C}">
                <a14:useLocalDpi xmlns:a14="http://schemas.microsoft.com/office/drawing/2010/main" val="0"/>
              </a:ext>
            </a:extLst>
          </a:blip>
          <a:srcRect/>
          <a:stretch>
            <a:fillRect/>
          </a:stretch>
        </p:blipFill>
        <p:spPr bwMode="auto">
          <a:xfrm>
            <a:off x="9046029" y="5294165"/>
            <a:ext cx="2852862" cy="1445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7632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Объект 8"/>
          <p:cNvSpPr>
            <a:spLocks noGrp="1"/>
          </p:cNvSpPr>
          <p:nvPr>
            <p:ph idx="1"/>
          </p:nvPr>
        </p:nvSpPr>
        <p:spPr>
          <a:xfrm>
            <a:off x="304801" y="239486"/>
            <a:ext cx="5453742" cy="6204857"/>
          </a:xfrm>
        </p:spPr>
        <p:txBody>
          <a:bodyPr>
            <a:noAutofit/>
          </a:bodyPr>
          <a:lstStyle/>
          <a:p>
            <a:pPr marL="0" indent="0">
              <a:buNone/>
            </a:pPr>
            <a:r>
              <a:rPr lang="uk-UA" sz="3200" dirty="0"/>
              <a:t>Перший успіх на театральній сцені прийшов з написанням </a:t>
            </a:r>
            <a:r>
              <a:rPr lang="uk-UA" sz="3200" b="1" dirty="0"/>
              <a:t>«Контрабаса» </a:t>
            </a:r>
            <a:r>
              <a:rPr lang="uk-UA" sz="3200" dirty="0"/>
              <a:t>(1980). Через п'ять років (1985) з романом </a:t>
            </a:r>
            <a:r>
              <a:rPr lang="uk-UA" sz="3200" b="1" dirty="0"/>
              <a:t>«</a:t>
            </a:r>
            <a:r>
              <a:rPr lang="uk-UA" sz="3200" b="1" dirty="0" smtClean="0"/>
              <a:t>Парфумер» </a:t>
            </a:r>
            <a:r>
              <a:rPr lang="uk-UA" sz="3200" dirty="0" smtClean="0"/>
              <a:t>до </a:t>
            </a:r>
            <a:r>
              <a:rPr lang="uk-UA" sz="3200" dirty="0" err="1"/>
              <a:t>Зюскінда</a:t>
            </a:r>
            <a:r>
              <a:rPr lang="uk-UA" sz="3200" dirty="0"/>
              <a:t> приходить світова слава. Після виходу роману «Парфумер. Історія одного вбивці», що був перекладений 33.мовами й більше восьми років тримався в списку </a:t>
            </a:r>
            <a:r>
              <a:rPr lang="uk-UA" sz="3200" dirty="0" smtClean="0"/>
              <a:t>бестселерів.</a:t>
            </a:r>
            <a:endParaRPr lang="uk-UA" sz="32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87542" y="163286"/>
            <a:ext cx="2844913" cy="44551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0130" y="2111829"/>
            <a:ext cx="3020983" cy="4205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58918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70114" y="402770"/>
            <a:ext cx="5464629" cy="5769429"/>
          </a:xfrm>
        </p:spPr>
        <p:txBody>
          <a:bodyPr>
            <a:noAutofit/>
          </a:bodyPr>
          <a:lstStyle/>
          <a:p>
            <a:pPr marL="0" indent="0">
              <a:buNone/>
            </a:pPr>
            <a:r>
              <a:rPr lang="uk-UA" sz="3200" dirty="0"/>
              <a:t>Услід за феноменальним успіхом роману «Парфумер» з'являються нові, не менш значні книги </a:t>
            </a:r>
            <a:r>
              <a:rPr lang="uk-UA" sz="3200" b="1" dirty="0"/>
              <a:t>«Голубка. Три історії і одне спостереження» </a:t>
            </a:r>
            <a:r>
              <a:rPr lang="uk-UA" sz="3200" dirty="0"/>
              <a:t>(1987) і </a:t>
            </a:r>
            <a:r>
              <a:rPr lang="uk-UA" sz="3200" b="1" dirty="0"/>
              <a:t>«Історія пана </a:t>
            </a:r>
            <a:r>
              <a:rPr lang="uk-UA" sz="3200" b="1" dirty="0" err="1"/>
              <a:t>Зоммера</a:t>
            </a:r>
            <a:r>
              <a:rPr lang="uk-UA" sz="3200" b="1" dirty="0"/>
              <a:t>» </a:t>
            </a:r>
            <a:r>
              <a:rPr lang="uk-UA" sz="3200" dirty="0"/>
              <a:t>(1991). Поступово </a:t>
            </a:r>
            <a:r>
              <a:rPr lang="uk-UA" sz="3200" dirty="0" err="1"/>
              <a:t>Патрік</a:t>
            </a:r>
            <a:r>
              <a:rPr lang="uk-UA" sz="3200" dirty="0"/>
              <a:t> </a:t>
            </a:r>
            <a:r>
              <a:rPr lang="uk-UA" sz="3200" dirty="0" err="1"/>
              <a:t>Зюскінд</a:t>
            </a:r>
            <a:r>
              <a:rPr lang="uk-UA" sz="3200" dirty="0"/>
              <a:t> стає відомим драматургом, прозаїком та автором сценаріїв. </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4743" y="1247836"/>
            <a:ext cx="3248025" cy="51720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26334" y="274864"/>
            <a:ext cx="2576233" cy="3981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90439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61257" y="674914"/>
            <a:ext cx="5834743" cy="5497287"/>
          </a:xfrm>
        </p:spPr>
        <p:txBody>
          <a:bodyPr/>
          <a:lstStyle/>
          <a:p>
            <a:endParaRPr lang="uk-UA" sz="2800" dirty="0"/>
          </a:p>
          <a:p>
            <a:pPr marL="0" indent="0">
              <a:buNone/>
            </a:pPr>
            <a:r>
              <a:rPr lang="uk-UA" sz="2800" dirty="0" err="1"/>
              <a:t>Зюскінд</a:t>
            </a:r>
            <a:r>
              <a:rPr lang="uk-UA" sz="2800" dirty="0"/>
              <a:t> майже не дає інтерв’ю, не виступає на публіці і відхилив декілька нагород, які йому були присуджені за досягнення в області літератури. Він навіть не з’явився на світову презентацію екранізації його роману «Запахи» 7 вересня 2006 в Мюнхені. До того ж, майже немає зображень з </a:t>
            </a:r>
            <a:r>
              <a:rPr lang="uk-UA" sz="2800" dirty="0" err="1"/>
              <a:t>Зюскіндом</a:t>
            </a:r>
            <a:r>
              <a:rPr lang="uk-UA" sz="2800" dirty="0"/>
              <a:t> (офіційно в цілому світі є тільки три фотографії </a:t>
            </a:r>
            <a:r>
              <a:rPr lang="uk-UA" sz="2800" dirty="0" err="1"/>
              <a:t>Зюскінда</a:t>
            </a:r>
            <a:r>
              <a:rPr lang="uk-UA" sz="2800" dirty="0"/>
              <a:t>).</a:t>
            </a:r>
          </a:p>
          <a:p>
            <a:endParaRPr lang="uk-UA" dirty="0"/>
          </a:p>
        </p:txBody>
      </p:sp>
      <p:pic>
        <p:nvPicPr>
          <p:cNvPr id="614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1953" t="429" r="11953" b="-715"/>
          <a:stretch/>
        </p:blipFill>
        <p:spPr bwMode="auto">
          <a:xfrm>
            <a:off x="9231085" y="402769"/>
            <a:ext cx="2841171" cy="28656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0301" y="187776"/>
            <a:ext cx="2857500" cy="39814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14756" y="3421517"/>
            <a:ext cx="2857500" cy="1714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037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39487" y="348342"/>
            <a:ext cx="11952514" cy="3850822"/>
          </a:xfrm>
        </p:spPr>
        <p:txBody>
          <a:bodyPr>
            <a:normAutofit/>
          </a:bodyPr>
          <a:lstStyle/>
          <a:p>
            <a:pPr marL="0" indent="0">
              <a:buNone/>
            </a:pPr>
            <a:r>
              <a:rPr lang="uk-UA" sz="2800" dirty="0"/>
              <a:t>Щодо свого найуспішнішого роману «Парфумер» </a:t>
            </a:r>
            <a:r>
              <a:rPr lang="uk-UA" sz="2800" dirty="0" err="1"/>
              <a:t>Зюскінд</a:t>
            </a:r>
            <a:r>
              <a:rPr lang="uk-UA" sz="2800" dirty="0"/>
              <a:t> також продемонстрував своє ставлення. «</a:t>
            </a:r>
            <a:r>
              <a:rPr lang="uk-UA" sz="2800" dirty="0">
                <a:latin typeface="Monotype Corsiva" panose="03010101010201010101" pitchFamily="66" charset="0"/>
              </a:rPr>
              <a:t>Написати такий роман жахливо. Я не думаю, що зроблю це ще раз</a:t>
            </a:r>
            <a:r>
              <a:rPr lang="uk-UA" sz="2800" dirty="0"/>
              <a:t>»,— зізнався він у 1985 році. Його скромність і </a:t>
            </a:r>
            <a:r>
              <a:rPr lang="uk-UA" sz="2800" dirty="0" err="1"/>
              <a:t>потайність</a:t>
            </a:r>
            <a:r>
              <a:rPr lang="uk-UA" sz="2800" dirty="0"/>
              <a:t> мають свої принципи.</a:t>
            </a: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2571" y="1959427"/>
            <a:ext cx="9056913" cy="452845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79026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007428" y="1273628"/>
            <a:ext cx="6618515" cy="4278086"/>
          </a:xfrm>
        </p:spPr>
        <p:style>
          <a:lnRef idx="0">
            <a:schemeClr val="accent1"/>
          </a:lnRef>
          <a:fillRef idx="3">
            <a:schemeClr val="accent1"/>
          </a:fillRef>
          <a:effectRef idx="3">
            <a:schemeClr val="accent1"/>
          </a:effectRef>
          <a:fontRef idx="minor">
            <a:schemeClr val="lt1"/>
          </a:fontRef>
        </p:style>
        <p:txBody>
          <a:bodyPr>
            <a:noAutofit/>
          </a:bodyPr>
          <a:lstStyle/>
          <a:p>
            <a:pPr marL="0" indent="0">
              <a:buNone/>
            </a:pPr>
            <a:r>
              <a:rPr lang="uk-UA" sz="3600" dirty="0"/>
              <a:t>Через свій потаємний стиль життя, постійні відхилення пропозицій інтерв'ю й офіційних заяв щодо його творчості в літературному процесі преса називає його «Фантомом німецької розважальної літератури».</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286" y="417804"/>
            <a:ext cx="4002542" cy="56543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23129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lstStyle/>
          <a:p>
            <a:r>
              <a:rPr lang="uk-UA" dirty="0" smtClean="0"/>
              <a:t>Парфумер. Історія одного </a:t>
            </a:r>
            <a:r>
              <a:rPr lang="uk-UA" dirty="0" err="1" smtClean="0"/>
              <a:t>вбиці</a:t>
            </a:r>
            <a:endParaRPr lang="uk-UA" dirty="0"/>
          </a:p>
        </p:txBody>
      </p:sp>
      <p:sp>
        <p:nvSpPr>
          <p:cNvPr id="5" name="Текст 4"/>
          <p:cNvSpPr>
            <a:spLocks noGrp="1"/>
          </p:cNvSpPr>
          <p:nvPr>
            <p:ph type="body" idx="1"/>
          </p:nvPr>
        </p:nvSpPr>
        <p:spPr/>
        <p:txBody>
          <a:bodyPr/>
          <a:lstStyle/>
          <a:p>
            <a:endParaRPr lang="uk-UA"/>
          </a:p>
        </p:txBody>
      </p:sp>
    </p:spTree>
    <p:extLst>
      <p:ext uri="{BB962C8B-B14F-4D97-AF65-F5344CB8AC3E}">
        <p14:creationId xmlns:p14="http://schemas.microsoft.com/office/powerpoint/2010/main" val="3264395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S103417393">
  <a:themeElements>
    <a:clrScheme name="PinkFloralBrocade">
      <a:dk1>
        <a:srgbClr val="323232"/>
      </a:dk1>
      <a:lt1>
        <a:sysClr val="window" lastClr="FFFFFF"/>
      </a:lt1>
      <a:dk2>
        <a:srgbClr val="000000"/>
      </a:dk2>
      <a:lt2>
        <a:srgbClr val="E8E3E7"/>
      </a:lt2>
      <a:accent1>
        <a:srgbClr val="852367"/>
      </a:accent1>
      <a:accent2>
        <a:srgbClr val="079097"/>
      </a:accent2>
      <a:accent3>
        <a:srgbClr val="D54658"/>
      </a:accent3>
      <a:accent4>
        <a:srgbClr val="EA8B4A"/>
      </a:accent4>
      <a:accent5>
        <a:srgbClr val="E3BB49"/>
      </a:accent5>
      <a:accent6>
        <a:srgbClr val="79AD5F"/>
      </a:accent6>
      <a:hlink>
        <a:srgbClr val="079097"/>
      </a:hlink>
      <a:folHlink>
        <a:srgbClr val="808080"/>
      </a:folHlink>
    </a:clrScheme>
    <a:fontScheme name="Times New Roma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PinkFloralBrocade_16x9_TP103417392.potx" id="{DCA8027B-4681-4C49-96F0-40A60F4D1F10}" vid="{1DB21E04-8E92-4BCC-8D0A-E5C8C0912BFE}"/>
    </a:ext>
  </a:extLst>
</a:theme>
</file>

<file path=ppt/theme/theme2.xml><?xml version="1.0" encoding="utf-8"?>
<a:theme xmlns:a="http://schemas.openxmlformats.org/drawingml/2006/main" name="Office Theme">
  <a:themeElements>
    <a:clrScheme name="PinkFloralBrocade">
      <a:dk1>
        <a:srgbClr val="323232"/>
      </a:dk1>
      <a:lt1>
        <a:sysClr val="window" lastClr="FFFFFF"/>
      </a:lt1>
      <a:dk2>
        <a:srgbClr val="000000"/>
      </a:dk2>
      <a:lt2>
        <a:srgbClr val="E8E3E7"/>
      </a:lt2>
      <a:accent1>
        <a:srgbClr val="852367"/>
      </a:accent1>
      <a:accent2>
        <a:srgbClr val="079097"/>
      </a:accent2>
      <a:accent3>
        <a:srgbClr val="D54658"/>
      </a:accent3>
      <a:accent4>
        <a:srgbClr val="EA8B4A"/>
      </a:accent4>
      <a:accent5>
        <a:srgbClr val="E3BB49"/>
      </a:accent5>
      <a:accent6>
        <a:srgbClr val="79AD5F"/>
      </a:accent6>
      <a:hlink>
        <a:srgbClr val="079097"/>
      </a:hlink>
      <a:folHlink>
        <a:srgbClr val="808080"/>
      </a:folHlink>
    </a:clrScheme>
    <a:fontScheme name="PinkFloralBrocad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PinkFloralBrocade">
      <a:dk1>
        <a:srgbClr val="323232"/>
      </a:dk1>
      <a:lt1>
        <a:sysClr val="window" lastClr="FFFFFF"/>
      </a:lt1>
      <a:dk2>
        <a:srgbClr val="000000"/>
      </a:dk2>
      <a:lt2>
        <a:srgbClr val="E8E3E7"/>
      </a:lt2>
      <a:accent1>
        <a:srgbClr val="852367"/>
      </a:accent1>
      <a:accent2>
        <a:srgbClr val="079097"/>
      </a:accent2>
      <a:accent3>
        <a:srgbClr val="D54658"/>
      </a:accent3>
      <a:accent4>
        <a:srgbClr val="EA8B4A"/>
      </a:accent4>
      <a:accent5>
        <a:srgbClr val="E3BB49"/>
      </a:accent5>
      <a:accent6>
        <a:srgbClr val="79AD5F"/>
      </a:accent6>
      <a:hlink>
        <a:srgbClr val="079097"/>
      </a:hlink>
      <a:folHlink>
        <a:srgbClr val="808080"/>
      </a:folHlink>
    </a:clrScheme>
    <a:fontScheme name="PinkFloralBrocad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2C30D95C-3EF8-44E8-B33B-528BD41806D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TS103417393</Template>
  <TotalTime>0</TotalTime>
  <Words>873</Words>
  <Application>Microsoft Office PowerPoint</Application>
  <PresentationFormat>Произвольный</PresentationFormat>
  <Paragraphs>94</Paragraphs>
  <Slides>18</Slides>
  <Notes>0</Notes>
  <HiddenSlides>0</HiddenSlides>
  <MMClips>1</MMClips>
  <ScaleCrop>false</ScaleCrop>
  <HeadingPairs>
    <vt:vector size="4" baseType="variant">
      <vt:variant>
        <vt:lpstr>Тема</vt:lpstr>
      </vt:variant>
      <vt:variant>
        <vt:i4>1</vt:i4>
      </vt:variant>
      <vt:variant>
        <vt:lpstr>Заголовки слайдов</vt:lpstr>
      </vt:variant>
      <vt:variant>
        <vt:i4>18</vt:i4>
      </vt:variant>
    </vt:vector>
  </HeadingPairs>
  <TitlesOfParts>
    <vt:vector size="19" baseType="lpstr">
      <vt:lpstr>TS103417393</vt:lpstr>
      <vt:lpstr>Патрік Зюскінд   Життєвий та творчий шлях</vt:lpstr>
      <vt:lpstr>Біографія</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Парфумер. Історія одного вбиці</vt:lpstr>
      <vt:lpstr>Особливості постмодерністської  літератури: </vt:lpstr>
      <vt:lpstr>Презентация PowerPoint</vt:lpstr>
      <vt:lpstr>Презентация PowerPoint</vt:lpstr>
      <vt:lpstr>Риси характеру героя </vt:lpstr>
      <vt:lpstr>Етапи життя Гренуя </vt:lpstr>
      <vt:lpstr>Духовний і творчий досвід,  який він здобуває </vt:lpstr>
      <vt:lpstr>Презентация PowerPoint</vt:lpstr>
      <vt:lpstr>Презентация PowerPoint</vt:lpstr>
      <vt:lpstr>Дякую за увагу!</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2014-03-30T12:14:40Z</dcterms:created>
  <dcterms:modified xsi:type="dcterms:W3CDTF">2014-04-02T20:09:48Z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TC034173939991</vt:lpwstr>
  </property>
</Properties>
</file>