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70" r:id="rId7"/>
    <p:sldId id="271" r:id="rId8"/>
    <p:sldId id="265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A0DC6-571E-4AD3-8A0C-14E7FC9E73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29847-C695-4B9B-9435-B8FC33AD6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FEA69-2522-4650-B0D5-04D8E44BBE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09FF1-49CF-4065-BAE1-0297A589D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1F91D-242C-486E-9572-80C5847C75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9BEF8-AEB7-4F1B-8C95-FE4AA9502A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01C4A-5CDA-40A4-B054-DEC98C7888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EDA01-B364-4082-BE4B-5A77456E45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34CDC-1A82-4D27-8AD9-11DFFBE3D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EE95A-A9C3-40C0-813F-1DC3778A05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BC74B-B56E-42E4-AB20-DF7A635325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18797-6200-49FD-9B56-7F878DCA23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3670300" cy="2879725"/>
          </a:xfrm>
        </p:spPr>
        <p:txBody>
          <a:bodyPr/>
          <a:lstStyle/>
          <a:p>
            <a:r>
              <a:rPr lang="ru-RU" sz="4000" b="1" i="1" dirty="0" smtClean="0">
                <a:latin typeface="Times New Roman" pitchFamily="18" charset="0"/>
              </a:rPr>
              <a:t>Михайло Булгаков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3504" y="5072074"/>
            <a:ext cx="3602036" cy="2257444"/>
          </a:xfrm>
        </p:spPr>
        <p:txBody>
          <a:bodyPr/>
          <a:lstStyle/>
          <a:p>
            <a:r>
              <a:rPr lang="ru-RU" sz="2000" i="1" dirty="0" smtClean="0">
                <a:latin typeface="Times New Roman" pitchFamily="18" charset="0"/>
              </a:rPr>
              <a:t>П</a:t>
            </a:r>
            <a:r>
              <a:rPr lang="uk-UA" sz="2000" i="1" dirty="0" err="1" smtClean="0">
                <a:latin typeface="Times New Roman" pitchFamily="18" charset="0"/>
              </a:rPr>
              <a:t>ідготувала</a:t>
            </a:r>
            <a:r>
              <a:rPr lang="uk-UA" sz="2000" i="1" dirty="0" smtClean="0">
                <a:latin typeface="Times New Roman" pitchFamily="18" charset="0"/>
              </a:rPr>
              <a:t>:</a:t>
            </a:r>
          </a:p>
          <a:p>
            <a:r>
              <a:rPr lang="uk-UA" sz="2000" i="1" dirty="0">
                <a:latin typeface="Times New Roman" pitchFamily="18" charset="0"/>
              </a:rPr>
              <a:t>у</a:t>
            </a:r>
            <a:r>
              <a:rPr lang="uk-UA" sz="2000" i="1" dirty="0" smtClean="0">
                <a:latin typeface="Times New Roman" pitchFamily="18" charset="0"/>
              </a:rPr>
              <a:t>чениця 11-Б класу</a:t>
            </a:r>
          </a:p>
          <a:p>
            <a:r>
              <a:rPr lang="uk-UA" sz="2000" i="1" dirty="0" smtClean="0">
                <a:latin typeface="Times New Roman" pitchFamily="18" charset="0"/>
              </a:rPr>
              <a:t>Іщенко Інна</a:t>
            </a:r>
            <a:endParaRPr lang="ru-RU" sz="2000" i="1" dirty="0">
              <a:latin typeface="Times New Roman" pitchFamily="18" charset="0"/>
            </a:endParaRPr>
          </a:p>
        </p:txBody>
      </p:sp>
      <p:pic>
        <p:nvPicPr>
          <p:cNvPr id="2053" name="Picture 5" descr="Картинка 5 из 15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3125787" cy="4032250"/>
          </a:xfrm>
          <a:prstGeom prst="rect">
            <a:avLst/>
          </a:prstGeom>
          <a:noFill/>
        </p:spPr>
      </p:pic>
      <p:pic>
        <p:nvPicPr>
          <p:cNvPr id="7" name="Рисунок 6" descr="image-of-animated-book-to-u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/>
          <a:lstStyle/>
          <a:p>
            <a:r>
              <a:rPr lang="uk-UA" dirty="0" smtClean="0"/>
              <a:t>      Твори      Булгакова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4857752" y="1500174"/>
            <a:ext cx="3352824" cy="434023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“Оповідання</a:t>
            </a:r>
            <a:r>
              <a:rPr lang="uk-UA" sz="6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молодого  </a:t>
            </a: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лікаря”</a:t>
            </a:r>
            <a:endParaRPr lang="uk-UA" sz="6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“Записки</a:t>
            </a:r>
            <a:r>
              <a:rPr lang="uk-UA" sz="6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манжетах”</a:t>
            </a:r>
            <a:endParaRPr lang="uk-UA" sz="6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“Ханський</a:t>
            </a:r>
            <a:r>
              <a:rPr lang="uk-UA" sz="6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вогонь”</a:t>
            </a:r>
            <a:endParaRPr lang="uk-UA" sz="6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“Червона</a:t>
            </a:r>
            <a:r>
              <a:rPr lang="uk-UA" sz="6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корона”</a:t>
            </a:r>
            <a:endParaRPr lang="uk-UA" sz="6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“Дияволіада”</a:t>
            </a:r>
            <a:endParaRPr lang="uk-UA" sz="6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“Біла</a:t>
            </a:r>
            <a:r>
              <a:rPr lang="uk-UA" sz="6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гвардія”</a:t>
            </a:r>
            <a:endParaRPr lang="uk-UA" sz="6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“Дні</a:t>
            </a:r>
            <a:r>
              <a:rPr lang="uk-UA" sz="6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Турбіних”</a:t>
            </a:r>
            <a:endParaRPr lang="uk-UA" sz="6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“Майстер</a:t>
            </a:r>
            <a:r>
              <a:rPr lang="uk-UA" sz="6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і  </a:t>
            </a: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Маргарита”</a:t>
            </a:r>
            <a:endParaRPr lang="uk-UA" sz="6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“Зойчина</a:t>
            </a:r>
            <a:r>
              <a:rPr lang="uk-UA" sz="6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квартира”</a:t>
            </a:r>
            <a:endParaRPr lang="ru-RU" sz="6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1233425076_9401061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1816532" cy="2933699"/>
          </a:xfrm>
          <a:prstGeom prst="rect">
            <a:avLst/>
          </a:prstGeom>
        </p:spPr>
      </p:pic>
      <p:pic>
        <p:nvPicPr>
          <p:cNvPr id="7" name="Рисунок 6" descr="1272455620_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714752"/>
            <a:ext cx="1428760" cy="1428760"/>
          </a:xfrm>
          <a:prstGeom prst="rect">
            <a:avLst/>
          </a:prstGeom>
        </p:spPr>
      </p:pic>
      <p:pic>
        <p:nvPicPr>
          <p:cNvPr id="8" name="Рисунок 7" descr="02001715.cover_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572008"/>
            <a:ext cx="1143008" cy="1793500"/>
          </a:xfrm>
          <a:prstGeom prst="rect">
            <a:avLst/>
          </a:prstGeom>
        </p:spPr>
      </p:pic>
      <p:pic>
        <p:nvPicPr>
          <p:cNvPr id="9" name="Рисунок 8" descr="1300031438_beg_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143116"/>
            <a:ext cx="1298216" cy="2214578"/>
          </a:xfrm>
          <a:prstGeom prst="rect">
            <a:avLst/>
          </a:prstGeom>
        </p:spPr>
      </p:pic>
      <p:pic>
        <p:nvPicPr>
          <p:cNvPr id="10" name="Рисунок 9" descr="2626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786322"/>
            <a:ext cx="1048756" cy="164305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uk-UA" i="1" dirty="0" smtClean="0"/>
              <a:t>Майстер і    Маргарита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143404" cy="4525963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“</a:t>
            </a:r>
            <a:r>
              <a:rPr lang="ru-RU" sz="18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Майстер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Маргарита</a:t>
            </a:r>
            <a:r>
              <a:rPr lang="en-US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багатоплановий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поліфонічний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роман 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Михайла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Булгакова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званий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іноді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фантастичним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сюжет 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зроблено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безліч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театральних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постановок </a:t>
            </a:r>
            <a:r>
              <a:rPr lang="ru-RU" sz="18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en-US" sz="1800" i="1" dirty="0" smtClean="0"/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декілька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фільмів</a:t>
            </a:r>
            <a:r>
              <a:rPr lang="uk-UA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8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романі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представлено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чергування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двох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сюжетних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ліній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8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першої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відбувається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 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Москві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тридцятих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років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XX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століття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друга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викладом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подій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Євангелія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тих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частин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стосуються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суду над 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Ісусом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Христом 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страти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8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1800" i="1" dirty="0"/>
              <a:t> </a:t>
            </a:r>
            <a:r>
              <a:rPr lang="uk-UA" sz="1800" i="1" dirty="0" smtClean="0"/>
              <a:t>     Роман складається з 37 частин</a:t>
            </a:r>
            <a:endParaRPr lang="ru-RU" sz="1800" i="1" dirty="0"/>
          </a:p>
        </p:txBody>
      </p:sp>
      <p:pic>
        <p:nvPicPr>
          <p:cNvPr id="5" name="Picture 5" descr="97591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143272" cy="4670004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428604"/>
            <a:ext cx="8229600" cy="1143000"/>
          </a:xfrm>
        </p:spPr>
        <p:txBody>
          <a:bodyPr/>
          <a:lstStyle/>
          <a:p>
            <a:r>
              <a:rPr lang="uk-UA" i="1" dirty="0"/>
              <a:t>В</a:t>
            </a:r>
            <a:r>
              <a:rPr lang="uk-UA" i="1" dirty="0" smtClean="0"/>
              <a:t>шанування    </a:t>
            </a:r>
            <a:r>
              <a:rPr lang="uk-UA" i="1" dirty="0" err="1" smtClean="0"/>
              <a:t>пам</a:t>
            </a:r>
            <a:r>
              <a:rPr lang="en-US" i="1" dirty="0" smtClean="0"/>
              <a:t>’</a:t>
            </a:r>
            <a:r>
              <a:rPr lang="uk-UA" i="1" dirty="0" smtClean="0"/>
              <a:t>яті</a:t>
            </a:r>
            <a:endParaRPr lang="ru-RU" i="1" dirty="0"/>
          </a:p>
        </p:txBody>
      </p:sp>
      <p:pic>
        <p:nvPicPr>
          <p:cNvPr id="6" name="Содержимое 5" descr="imagм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643050"/>
            <a:ext cx="2824161" cy="4243958"/>
          </a:xfrm>
        </p:spPr>
      </p:pic>
      <p:pic>
        <p:nvPicPr>
          <p:cNvPr id="5" name="Picture 6" descr="Файл:Bulgakov monument in Ki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3433879" cy="3969802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rukavishnikov_fagot_begemot_Моск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2173504" cy="2898006"/>
          </a:xfrm>
        </p:spPr>
      </p:pic>
      <p:pic>
        <p:nvPicPr>
          <p:cNvPr id="6" name="Рисунок 5" descr="bi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929066"/>
            <a:ext cx="3000396" cy="2250297"/>
          </a:xfrm>
          <a:prstGeom prst="rect">
            <a:avLst/>
          </a:prstGeom>
        </p:spPr>
      </p:pic>
      <p:pic>
        <p:nvPicPr>
          <p:cNvPr id="8" name="Рисунок 7" descr="post-40296-1208952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714356"/>
            <a:ext cx="2928926" cy="2797124"/>
          </a:xfrm>
          <a:prstGeom prst="rect">
            <a:avLst/>
          </a:prstGeom>
        </p:spPr>
      </p:pic>
      <p:pic>
        <p:nvPicPr>
          <p:cNvPr id="9" name="Рисунок 8" descr="RIAN_133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643314"/>
            <a:ext cx="2286016" cy="2848290"/>
          </a:xfrm>
          <a:prstGeom prst="rect">
            <a:avLst/>
          </a:prstGeom>
        </p:spPr>
      </p:pic>
      <p:pic>
        <p:nvPicPr>
          <p:cNvPr id="10" name="Рисунок 9" descr="34490480_0_1c45e_1cf0b135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1928802"/>
            <a:ext cx="1349891" cy="167480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92" y="1500174"/>
            <a:ext cx="8229600" cy="1143000"/>
          </a:xfrm>
        </p:spPr>
        <p:txBody>
          <a:bodyPr/>
          <a:lstStyle/>
          <a:p>
            <a:r>
              <a:rPr lang="uk-UA" sz="7500" i="1" dirty="0" smtClean="0"/>
              <a:t>ДЯКУЮ </a:t>
            </a:r>
            <a:r>
              <a:rPr lang="uk-UA" sz="8000" i="1" dirty="0" smtClean="0"/>
              <a:t/>
            </a:r>
            <a:br>
              <a:rPr lang="uk-UA" sz="8000" i="1" dirty="0" smtClean="0"/>
            </a:br>
            <a:endParaRPr lang="ru-RU" sz="8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28802"/>
            <a:ext cx="17805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500" i="1" dirty="0" smtClean="0"/>
              <a:t>ЗА</a:t>
            </a:r>
            <a:endParaRPr lang="ru-RU" sz="7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786190"/>
            <a:ext cx="363153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500" i="1" dirty="0" smtClean="0"/>
              <a:t>УВАГУ!</a:t>
            </a:r>
            <a:endParaRPr lang="ru-RU" sz="7500" dirty="0"/>
          </a:p>
        </p:txBody>
      </p:sp>
      <p:pic>
        <p:nvPicPr>
          <p:cNvPr id="9" name="Рисунок 8" descr="p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357166"/>
            <a:ext cx="1533525" cy="1409700"/>
          </a:xfrm>
          <a:prstGeom prst="rect">
            <a:avLst/>
          </a:prstGeom>
        </p:spPr>
      </p:pic>
      <p:pic>
        <p:nvPicPr>
          <p:cNvPr id="10" name="Рисунок 9" descr="daa26bb4cde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286256"/>
            <a:ext cx="762000" cy="228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765175"/>
            <a:ext cx="4038600" cy="543401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 i="1" dirty="0" smtClean="0">
                <a:latin typeface="Times New Roman" pitchFamily="18" charset="0"/>
              </a:rPr>
              <a:t>    Михайло Булгаков </a:t>
            </a:r>
            <a:r>
              <a:rPr lang="ru-RU" sz="2400" b="1" i="1" dirty="0" err="1" smtClean="0">
                <a:latin typeface="Times New Roman" pitchFamily="18" charset="0"/>
              </a:rPr>
              <a:t>народився</a:t>
            </a:r>
            <a:r>
              <a:rPr lang="ru-RU" sz="2400" b="1" i="1" dirty="0" smtClean="0">
                <a:latin typeface="Times New Roman" pitchFamily="18" charset="0"/>
              </a:rPr>
              <a:t> 3 </a:t>
            </a:r>
            <a:r>
              <a:rPr lang="ru-RU" sz="2400" b="1" i="1" dirty="0" err="1" smtClean="0">
                <a:latin typeface="Times New Roman" pitchFamily="18" charset="0"/>
              </a:rPr>
              <a:t>травня</a:t>
            </a:r>
            <a:r>
              <a:rPr lang="ru-RU" sz="2400" b="1" i="1" dirty="0" smtClean="0">
                <a:latin typeface="Times New Roman" pitchFamily="18" charset="0"/>
              </a:rPr>
              <a:t> 1891 року в </a:t>
            </a:r>
            <a:r>
              <a:rPr lang="ru-RU" sz="2400" b="1" i="1" dirty="0" err="1" smtClean="0">
                <a:latin typeface="Times New Roman" pitchFamily="18" charset="0"/>
              </a:rPr>
              <a:t>Києві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в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сім'ї</a:t>
            </a:r>
            <a:r>
              <a:rPr lang="ru-RU" sz="2400" b="1" i="1" dirty="0" smtClean="0">
                <a:latin typeface="Times New Roman" pitchFamily="18" charset="0"/>
              </a:rPr>
              <a:t> доцента </a:t>
            </a:r>
            <a:r>
              <a:rPr lang="ru-RU" sz="2400" b="1" i="1" dirty="0" err="1" smtClean="0">
                <a:latin typeface="Times New Roman" pitchFamily="18" charset="0"/>
              </a:rPr>
              <a:t>Київської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духовної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академії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Афанасія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Івановича</a:t>
            </a:r>
            <a:r>
              <a:rPr lang="ru-RU" sz="2400" b="1" i="1" dirty="0" smtClean="0">
                <a:latin typeface="Times New Roman" pitchFamily="18" charset="0"/>
              </a:rPr>
              <a:t> Булгакова </a:t>
            </a:r>
            <a:r>
              <a:rPr lang="ru-RU" sz="2400" b="1" i="1" dirty="0" err="1" smtClean="0">
                <a:latin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його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дружини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Варвари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Михайлівни</a:t>
            </a:r>
            <a:r>
              <a:rPr lang="ru-RU" sz="2400" b="1" i="1" dirty="0" smtClean="0">
                <a:latin typeface="Times New Roman" pitchFamily="18" charset="0"/>
              </a:rPr>
              <a:t> (у </a:t>
            </a:r>
            <a:r>
              <a:rPr lang="ru-RU" sz="2400" b="1" i="1" dirty="0" err="1" smtClean="0">
                <a:latin typeface="Times New Roman" pitchFamily="18" charset="0"/>
              </a:rPr>
              <a:t>дівоцтві</a:t>
            </a:r>
            <a:r>
              <a:rPr lang="ru-RU" sz="2400" b="1" i="1" dirty="0" smtClean="0">
                <a:latin typeface="Times New Roman" pitchFamily="18" charset="0"/>
              </a:rPr>
              <a:t> - </a:t>
            </a:r>
            <a:r>
              <a:rPr lang="ru-RU" sz="2400" b="1" i="1" dirty="0" err="1" smtClean="0">
                <a:latin typeface="Times New Roman" pitchFamily="18" charset="0"/>
              </a:rPr>
              <a:t>Покровської</a:t>
            </a:r>
            <a:r>
              <a:rPr lang="ru-RU" sz="2400" b="1" i="1" dirty="0" smtClean="0">
                <a:latin typeface="Times New Roman" pitchFamily="18" charset="0"/>
              </a:rPr>
              <a:t>). У </a:t>
            </a:r>
            <a:r>
              <a:rPr lang="ru-RU" sz="2400" b="1" i="1" dirty="0" err="1" smtClean="0">
                <a:latin typeface="Times New Roman" pitchFamily="18" charset="0"/>
              </a:rPr>
              <a:t>сім'ї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було</a:t>
            </a:r>
            <a:r>
              <a:rPr lang="ru-RU" sz="2400" b="1" i="1" dirty="0" smtClean="0">
                <a:latin typeface="Times New Roman" pitchFamily="18" charset="0"/>
              </a:rPr>
              <a:t> семеро </a:t>
            </a:r>
            <a:r>
              <a:rPr lang="ru-RU" sz="2400" b="1" i="1" dirty="0" err="1" smtClean="0">
                <a:latin typeface="Times New Roman" pitchFamily="18" charset="0"/>
              </a:rPr>
              <a:t>дітей</a:t>
            </a:r>
            <a:r>
              <a:rPr lang="ru-RU" sz="2400" b="1" i="1" dirty="0" smtClean="0">
                <a:latin typeface="Times New Roman" pitchFamily="18" charset="0"/>
              </a:rPr>
              <a:t>: Михайло, </a:t>
            </a:r>
            <a:r>
              <a:rPr lang="ru-RU" sz="2400" b="1" i="1" dirty="0" err="1" smtClean="0">
                <a:latin typeface="Times New Roman" pitchFamily="18" charset="0"/>
              </a:rPr>
              <a:t>Віра</a:t>
            </a:r>
            <a:r>
              <a:rPr lang="ru-RU" sz="2400" b="1" i="1" dirty="0" smtClean="0">
                <a:latin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</a:rPr>
              <a:t>Надія</a:t>
            </a:r>
            <a:r>
              <a:rPr lang="ru-RU" sz="2400" b="1" i="1" dirty="0" smtClean="0">
                <a:latin typeface="Times New Roman" pitchFamily="18" charset="0"/>
              </a:rPr>
              <a:t>, Варвара, </a:t>
            </a:r>
            <a:r>
              <a:rPr lang="ru-RU" sz="2400" b="1" i="1" dirty="0" err="1" smtClean="0">
                <a:latin typeface="Times New Roman" pitchFamily="18" charset="0"/>
              </a:rPr>
              <a:t>Микола</a:t>
            </a:r>
            <a:r>
              <a:rPr lang="ru-RU" sz="2400" b="1" i="1" dirty="0" smtClean="0">
                <a:latin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</a:rPr>
              <a:t>Іван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Олена</a:t>
            </a:r>
            <a:r>
              <a:rPr lang="ru-RU" sz="2400" b="1" i="1" dirty="0" smtClean="0">
                <a:latin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6" name="Picture 3" descr="Увеличит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000108"/>
            <a:ext cx="3515441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143248"/>
            <a:ext cx="5472122" cy="346092"/>
          </a:xfrm>
        </p:spPr>
        <p:txBody>
          <a:bodyPr>
            <a:noAutofit/>
          </a:bodyPr>
          <a:lstStyle/>
          <a:p>
            <a:r>
              <a:rPr lang="uk-UA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БУДИНОК В КИЄВІ, ДЕ НАРОДИВСЯ БУЛГАКОВ</a:t>
            </a:r>
            <a:endParaRPr lang="ru-RU" sz="105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Булгаков 0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04" y="3500438"/>
            <a:ext cx="2071702" cy="2880172"/>
          </a:xfrm>
          <a:prstGeom prst="snip2DiagRect">
            <a:avLst>
              <a:gd name="adj1" fmla="val 3011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Батьки       поета</a:t>
            </a:r>
            <a:endParaRPr lang="ru-RU" i="1" dirty="0"/>
          </a:p>
        </p:txBody>
      </p:sp>
      <p:pic>
        <p:nvPicPr>
          <p:cNvPr id="5" name="Содержимое 12" descr="батьк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2428892" cy="34814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13" descr="DrowCalendarRowImageHandler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3102581" cy="2482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5429264"/>
            <a:ext cx="360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Опанас Іванович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42913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Варвара Михайлівна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2357430"/>
            <a:ext cx="4038600" cy="328614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i="1" dirty="0" smtClean="0"/>
              <a:t>    У 1909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 Михайло Булгаков </a:t>
            </a:r>
            <a:r>
              <a:rPr lang="ru-RU" sz="2000" i="1" dirty="0" err="1" smtClean="0"/>
              <a:t>закінчив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київську</a:t>
            </a:r>
            <a:r>
              <a:rPr lang="ru-RU" sz="2000" i="1" dirty="0" smtClean="0"/>
              <a:t> Першу </a:t>
            </a:r>
            <a:r>
              <a:rPr lang="ru-RU" sz="2000" i="1" dirty="0" err="1" smtClean="0"/>
              <a:t>гімназію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вступив на </a:t>
            </a:r>
            <a:r>
              <a:rPr lang="ru-RU" sz="2000" i="1" dirty="0" err="1" smtClean="0"/>
              <a:t>медичний</a:t>
            </a:r>
            <a:r>
              <a:rPr lang="ru-RU" sz="2000" i="1" dirty="0" smtClean="0"/>
              <a:t> факультет </a:t>
            </a:r>
            <a:r>
              <a:rPr lang="ru-RU" sz="2000" i="1" dirty="0" err="1" smtClean="0"/>
              <a:t>Київського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університету</a:t>
            </a:r>
            <a:r>
              <a:rPr lang="ru-RU" sz="2000" i="1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 smtClean="0"/>
              <a:t>       У 1913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 Булгаков </a:t>
            </a:r>
            <a:r>
              <a:rPr lang="ru-RU" sz="2000" i="1" dirty="0" err="1" smtClean="0"/>
              <a:t>вступає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свій</a:t>
            </a:r>
            <a:r>
              <a:rPr lang="ru-RU" sz="2000" i="1" dirty="0" smtClean="0"/>
              <a:t> перший </a:t>
            </a:r>
            <a:r>
              <a:rPr lang="ru-RU" sz="2000" i="1" dirty="0" err="1" smtClean="0"/>
              <a:t>шлюб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Тетяною</a:t>
            </a:r>
            <a:r>
              <a:rPr lang="ru-RU" sz="2000" i="1" dirty="0" smtClean="0"/>
              <a:t> Лаппа.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076825" y="4221163"/>
            <a:ext cx="3095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 dirty="0"/>
              <a:t> </a:t>
            </a:r>
            <a:r>
              <a:rPr lang="ru-RU" i="1" dirty="0" smtClean="0"/>
              <a:t>Булгаков у 1910-х роках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навчання</a:t>
            </a:r>
            <a:r>
              <a:rPr lang="ru-RU" i="1" dirty="0" smtClean="0"/>
              <a:t> в </a:t>
            </a:r>
            <a:r>
              <a:rPr lang="ru-RU" i="1" dirty="0" err="1" smtClean="0"/>
              <a:t>Київському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університеті</a:t>
            </a:r>
            <a:r>
              <a:rPr lang="ru-RU" i="1" dirty="0" smtClean="0"/>
              <a:t>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1671106" cy="1691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D:\лаппа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43446"/>
            <a:ext cx="2157984" cy="1874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04" name="Picture 12" descr="http://img15.nnm.me/c/0/6/7/5/2ab9a2e33056f5d135da11db1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714356"/>
            <a:ext cx="2757475" cy="34685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56100" y="692150"/>
            <a:ext cx="4038600" cy="5649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</a:t>
            </a:r>
            <a:r>
              <a:rPr lang="ru-RU" sz="1900" b="1" i="1" dirty="0" err="1" smtClean="0">
                <a:latin typeface="Times New Roman" pitchFamily="18" charset="0"/>
              </a:rPr>
              <a:t>Наприкінці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вересня</a:t>
            </a:r>
            <a:r>
              <a:rPr lang="ru-RU" sz="1900" b="1" i="1" dirty="0" smtClean="0">
                <a:latin typeface="Times New Roman" pitchFamily="18" charset="0"/>
              </a:rPr>
              <a:t> 1921 Булгаков </a:t>
            </a:r>
            <a:r>
              <a:rPr lang="ru-RU" sz="1900" b="1" i="1" dirty="0" err="1" smtClean="0">
                <a:latin typeface="Times New Roman" pitchFamily="18" charset="0"/>
              </a:rPr>
              <a:t>переїхав</a:t>
            </a:r>
            <a:r>
              <a:rPr lang="ru-RU" sz="1900" b="1" i="1" dirty="0" smtClean="0">
                <a:latin typeface="Times New Roman" pitchFamily="18" charset="0"/>
              </a:rPr>
              <a:t> до </a:t>
            </a:r>
            <a:r>
              <a:rPr lang="ru-RU" sz="1900" b="1" i="1" dirty="0" err="1" smtClean="0">
                <a:latin typeface="Times New Roman" pitchFamily="18" charset="0"/>
              </a:rPr>
              <a:t>Москви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і</a:t>
            </a:r>
            <a:r>
              <a:rPr lang="ru-RU" sz="1900" b="1" i="1" dirty="0" smtClean="0">
                <a:latin typeface="Times New Roman" pitchFamily="18" charset="0"/>
              </a:rPr>
              <a:t> почав </a:t>
            </a:r>
            <a:r>
              <a:rPr lang="ru-RU" sz="1900" b="1" i="1" dirty="0" err="1" smtClean="0">
                <a:latin typeface="Times New Roman" pitchFamily="18" charset="0"/>
              </a:rPr>
              <a:t>співпрацювати</a:t>
            </a:r>
            <a:r>
              <a:rPr lang="ru-RU" sz="1900" b="1" i="1" dirty="0" smtClean="0">
                <a:latin typeface="Times New Roman" pitchFamily="18" charset="0"/>
              </a:rPr>
              <a:t> як </a:t>
            </a:r>
            <a:r>
              <a:rPr lang="ru-RU" sz="1900" b="1" i="1" dirty="0" err="1" smtClean="0">
                <a:latin typeface="Times New Roman" pitchFamily="18" charset="0"/>
              </a:rPr>
              <a:t>фейлетоніст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зі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столичними</a:t>
            </a:r>
            <a:r>
              <a:rPr lang="ru-RU" sz="1900" b="1" i="1" dirty="0" smtClean="0">
                <a:latin typeface="Times New Roman" pitchFamily="18" charset="0"/>
              </a:rPr>
              <a:t> газетами («Гудок», «</a:t>
            </a:r>
            <a:r>
              <a:rPr lang="ru-RU" sz="1900" b="1" i="1" dirty="0" err="1" smtClean="0">
                <a:latin typeface="Times New Roman" pitchFamily="18" charset="0"/>
              </a:rPr>
              <a:t>Робочий</a:t>
            </a:r>
            <a:r>
              <a:rPr lang="ru-RU" sz="1900" b="1" i="1" dirty="0" smtClean="0">
                <a:latin typeface="Times New Roman" pitchFamily="18" charset="0"/>
              </a:rPr>
              <a:t>») та журналами («</a:t>
            </a:r>
            <a:r>
              <a:rPr lang="ru-RU" sz="1900" b="1" i="1" dirty="0" err="1" smtClean="0">
                <a:latin typeface="Times New Roman" pitchFamily="18" charset="0"/>
              </a:rPr>
              <a:t>Медичний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працівник</a:t>
            </a:r>
            <a:r>
              <a:rPr lang="ru-RU" sz="1900" b="1" i="1" dirty="0" smtClean="0">
                <a:latin typeface="Times New Roman" pitchFamily="18" charset="0"/>
              </a:rPr>
              <a:t>», «</a:t>
            </a:r>
            <a:r>
              <a:rPr lang="ru-RU" sz="1900" b="1" i="1" dirty="0" err="1" smtClean="0">
                <a:latin typeface="Times New Roman" pitchFamily="18" charset="0"/>
              </a:rPr>
              <a:t>Росія</a:t>
            </a:r>
            <a:r>
              <a:rPr lang="ru-RU" sz="1900" b="1" i="1" dirty="0" smtClean="0">
                <a:latin typeface="Times New Roman" pitchFamily="18" charset="0"/>
              </a:rPr>
              <a:t>», «</a:t>
            </a:r>
            <a:r>
              <a:rPr lang="ru-RU" sz="1900" b="1" i="1" dirty="0" err="1" smtClean="0">
                <a:latin typeface="Times New Roman" pitchFamily="18" charset="0"/>
              </a:rPr>
              <a:t>Відродження</a:t>
            </a:r>
            <a:r>
              <a:rPr lang="ru-RU" sz="1900" b="1" i="1" dirty="0" smtClean="0">
                <a:latin typeface="Times New Roman" pitchFamily="18" charset="0"/>
              </a:rPr>
              <a:t>»). У </a:t>
            </a:r>
            <a:r>
              <a:rPr lang="ru-RU" sz="1900" b="1" i="1" dirty="0" err="1" smtClean="0">
                <a:latin typeface="Times New Roman" pitchFamily="18" charset="0"/>
              </a:rPr>
              <a:t>цей</a:t>
            </a:r>
            <a:r>
              <a:rPr lang="ru-RU" sz="1900" b="1" i="1" dirty="0" smtClean="0">
                <a:latin typeface="Times New Roman" pitchFamily="18" charset="0"/>
              </a:rPr>
              <a:t> же час </a:t>
            </a:r>
            <a:r>
              <a:rPr lang="ru-RU" sz="1900" b="1" i="1" dirty="0" err="1" smtClean="0">
                <a:latin typeface="Times New Roman" pitchFamily="18" charset="0"/>
              </a:rPr>
              <a:t>він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публікує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окремі</a:t>
            </a:r>
            <a:r>
              <a:rPr lang="ru-RU" sz="1900" b="1" i="1" dirty="0" smtClean="0">
                <a:latin typeface="Times New Roman" pitchFamily="18" charset="0"/>
              </a:rPr>
              <a:t> твори в </a:t>
            </a:r>
            <a:r>
              <a:rPr lang="ru-RU" sz="1900" b="1" i="1" dirty="0" err="1" smtClean="0">
                <a:latin typeface="Times New Roman" pitchFamily="18" charset="0"/>
              </a:rPr>
              <a:t>газеті</a:t>
            </a:r>
            <a:r>
              <a:rPr lang="ru-RU" sz="1900" b="1" i="1" dirty="0" smtClean="0">
                <a:latin typeface="Times New Roman" pitchFamily="18" charset="0"/>
              </a:rPr>
              <a:t> «</a:t>
            </a:r>
            <a:r>
              <a:rPr lang="ru-RU" sz="1900" b="1" i="1" dirty="0" err="1" smtClean="0">
                <a:latin typeface="Times New Roman" pitchFamily="18" charset="0"/>
              </a:rPr>
              <a:t>Напередодні</a:t>
            </a:r>
            <a:r>
              <a:rPr lang="ru-RU" sz="1900" b="1" i="1" dirty="0" smtClean="0">
                <a:latin typeface="Times New Roman" pitchFamily="18" charset="0"/>
              </a:rPr>
              <a:t>», </a:t>
            </a:r>
            <a:r>
              <a:rPr lang="ru-RU" sz="1900" b="1" i="1" dirty="0" err="1" smtClean="0">
                <a:latin typeface="Times New Roman" pitchFamily="18" charset="0"/>
              </a:rPr>
              <a:t>що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випускалася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в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Берліні</a:t>
            </a:r>
            <a:r>
              <a:rPr lang="ru-RU" sz="1900" b="1" i="1" dirty="0" smtClean="0">
                <a:latin typeface="Times New Roman" pitchFamily="18" charset="0"/>
              </a:rPr>
              <a:t>. З 1922 по 1926 </a:t>
            </a:r>
            <a:r>
              <a:rPr lang="ru-RU" sz="1900" b="1" i="1" dirty="0" err="1" smtClean="0">
                <a:latin typeface="Times New Roman" pitchFamily="18" charset="0"/>
              </a:rPr>
              <a:t>рік</a:t>
            </a:r>
            <a:r>
              <a:rPr lang="ru-RU" sz="1900" b="1" i="1" dirty="0" smtClean="0">
                <a:latin typeface="Times New Roman" pitchFamily="18" charset="0"/>
              </a:rPr>
              <a:t> у «Гудку» </a:t>
            </a:r>
            <a:r>
              <a:rPr lang="ru-RU" sz="1900" b="1" i="1" dirty="0" err="1" smtClean="0">
                <a:latin typeface="Times New Roman" pitchFamily="18" charset="0"/>
              </a:rPr>
              <a:t>надруковано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більше</a:t>
            </a:r>
            <a:r>
              <a:rPr lang="ru-RU" sz="1900" b="1" i="1" dirty="0" smtClean="0">
                <a:latin typeface="Times New Roman" pitchFamily="18" charset="0"/>
              </a:rPr>
              <a:t> 120 </a:t>
            </a:r>
            <a:r>
              <a:rPr lang="ru-RU" sz="1900" b="1" i="1" dirty="0" err="1" smtClean="0">
                <a:latin typeface="Times New Roman" pitchFamily="18" charset="0"/>
              </a:rPr>
              <a:t>репортажів</a:t>
            </a:r>
            <a:r>
              <a:rPr lang="ru-RU" sz="1900" b="1" i="1" dirty="0" smtClean="0">
                <a:latin typeface="Times New Roman" pitchFamily="18" charset="0"/>
              </a:rPr>
              <a:t>, </a:t>
            </a:r>
            <a:r>
              <a:rPr lang="ru-RU" sz="1900" b="1" i="1" dirty="0" err="1" smtClean="0">
                <a:latin typeface="Times New Roman" pitchFamily="18" charset="0"/>
              </a:rPr>
              <a:t>нарисів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і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фейлетонів</a:t>
            </a:r>
            <a:r>
              <a:rPr lang="ru-RU" sz="1900" b="1" i="1" dirty="0" smtClean="0">
                <a:latin typeface="Times New Roman" pitchFamily="18" charset="0"/>
              </a:rPr>
              <a:t> Булгакова.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i="1" dirty="0" smtClean="0">
                <a:latin typeface="Times New Roman" pitchFamily="18" charset="0"/>
              </a:rPr>
              <a:t>       У 1923 </a:t>
            </a:r>
            <a:r>
              <a:rPr lang="ru-RU" sz="1900" b="1" i="1" dirty="0" err="1" smtClean="0">
                <a:latin typeface="Times New Roman" pitchFamily="18" charset="0"/>
              </a:rPr>
              <a:t>році</a:t>
            </a:r>
            <a:r>
              <a:rPr lang="ru-RU" sz="1900" b="1" i="1" dirty="0" smtClean="0">
                <a:latin typeface="Times New Roman" pitchFamily="18" charset="0"/>
              </a:rPr>
              <a:t> Булгаков </a:t>
            </a:r>
            <a:r>
              <a:rPr lang="ru-RU" sz="1900" b="1" i="1" dirty="0" err="1" smtClean="0">
                <a:latin typeface="Times New Roman" pitchFamily="18" charset="0"/>
              </a:rPr>
              <a:t>вступає</a:t>
            </a:r>
            <a:r>
              <a:rPr lang="ru-RU" sz="1900" b="1" i="1" dirty="0" smtClean="0">
                <a:latin typeface="Times New Roman" pitchFamily="18" charset="0"/>
              </a:rPr>
              <a:t> у </a:t>
            </a:r>
            <a:r>
              <a:rPr lang="ru-RU" sz="1900" b="1" i="1" dirty="0" err="1" smtClean="0">
                <a:latin typeface="Times New Roman" pitchFamily="18" charset="0"/>
              </a:rPr>
              <a:t>Всеросійський</a:t>
            </a:r>
            <a:r>
              <a:rPr lang="ru-RU" sz="1900" b="1" i="1" dirty="0" smtClean="0">
                <a:latin typeface="Times New Roman" pitchFamily="18" charset="0"/>
              </a:rPr>
              <a:t> Союз </a:t>
            </a:r>
            <a:r>
              <a:rPr lang="ru-RU" sz="1900" b="1" i="1" dirty="0" err="1" smtClean="0">
                <a:latin typeface="Times New Roman" pitchFamily="18" charset="0"/>
              </a:rPr>
              <a:t>письменників</a:t>
            </a:r>
            <a:r>
              <a:rPr lang="ru-RU" sz="1900" b="1" i="1" dirty="0" smtClean="0">
                <a:latin typeface="Times New Roman" pitchFamily="18" charset="0"/>
              </a:rPr>
              <a:t>.</a:t>
            </a:r>
            <a:endParaRPr lang="ru-RU" sz="1900" b="1" i="1" dirty="0">
              <a:latin typeface="Times New Roman" pitchFamily="18" charset="0"/>
            </a:endParaRPr>
          </a:p>
        </p:txBody>
      </p:sp>
      <p:pic>
        <p:nvPicPr>
          <p:cNvPr id="12296" name="Picture 8" descr="Картинка 9 из 15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36613"/>
            <a:ext cx="2471738" cy="3671887"/>
          </a:xfrm>
          <a:prstGeom prst="rect">
            <a:avLst/>
          </a:prstGeom>
          <a:noFill/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4652963"/>
            <a:ext cx="3461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 dirty="0" smtClean="0">
                <a:latin typeface="Times New Roman" pitchFamily="18" charset="0"/>
              </a:rPr>
              <a:t>Михайло Булгаков. Фото 1926 </a:t>
            </a:r>
            <a:r>
              <a:rPr lang="ru-RU" b="1" i="1" dirty="0" err="1" smtClean="0">
                <a:latin typeface="Times New Roman" pitchFamily="18" charset="0"/>
              </a:rPr>
              <a:t>р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12299" name="Picture 11" descr="http://persons-journal.com/userfiles/Image/7-2007/bulga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929198"/>
            <a:ext cx="3571868" cy="13737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71435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/>
              <a:t>     На початку </a:t>
            </a:r>
            <a:r>
              <a:rPr lang="ru-RU" sz="1800" i="1" dirty="0" err="1" smtClean="0"/>
              <a:t>січня</a:t>
            </a:r>
            <a:r>
              <a:rPr lang="ru-RU" sz="1800" i="1" dirty="0" smtClean="0"/>
              <a:t> 1924 на </a:t>
            </a:r>
            <a:r>
              <a:rPr lang="ru-RU" sz="1800" i="1" dirty="0" err="1" smtClean="0"/>
              <a:t>вечорі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влаштованому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редакцією</a:t>
            </a:r>
            <a:r>
              <a:rPr lang="ru-RU" sz="1800" i="1" dirty="0" smtClean="0"/>
              <a:t> «</a:t>
            </a:r>
            <a:r>
              <a:rPr lang="ru-RU" sz="1800" i="1" dirty="0" err="1" smtClean="0"/>
              <a:t>Напередодні</a:t>
            </a:r>
            <a:r>
              <a:rPr lang="ru-RU" sz="1800" i="1" dirty="0" smtClean="0"/>
              <a:t>» </a:t>
            </a:r>
            <a:r>
              <a:rPr lang="ru-RU" sz="1800" i="1" dirty="0" err="1" smtClean="0"/>
              <a:t>на</a:t>
            </a:r>
            <a:r>
              <a:rPr lang="ru-RU" sz="1800" i="1" dirty="0" smtClean="0"/>
              <a:t> честь </a:t>
            </a:r>
            <a:r>
              <a:rPr lang="ru-RU" sz="1800" i="1" dirty="0" err="1" smtClean="0"/>
              <a:t>письменника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Олексія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Миколайовича</a:t>
            </a:r>
            <a:r>
              <a:rPr lang="ru-RU" sz="1800" i="1" dirty="0" smtClean="0"/>
              <a:t> Толстого, </a:t>
            </a:r>
            <a:r>
              <a:rPr lang="ru-RU" sz="1800" i="1" dirty="0" err="1" smtClean="0"/>
              <a:t>Білозерська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познайомилася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Булгаковим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Шлюб</a:t>
            </a:r>
            <a:r>
              <a:rPr lang="ru-RU" sz="1800" i="1" dirty="0" smtClean="0"/>
              <a:t> Булгакова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Білозерської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зареєстрований</a:t>
            </a:r>
            <a:r>
              <a:rPr lang="ru-RU" sz="1800" i="1" dirty="0" smtClean="0"/>
              <a:t> 30 </a:t>
            </a:r>
            <a:r>
              <a:rPr lang="ru-RU" sz="1800" i="1" dirty="0" err="1" smtClean="0"/>
              <a:t>квітня</a:t>
            </a:r>
            <a:r>
              <a:rPr lang="ru-RU" sz="1800" i="1" dirty="0" smtClean="0"/>
              <a:t> 1925 року . При </a:t>
            </a:r>
            <a:r>
              <a:rPr lang="ru-RU" sz="1800" i="1" dirty="0" err="1" smtClean="0"/>
              <a:t>ній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був</a:t>
            </a:r>
            <a:r>
              <a:rPr lang="ru-RU" sz="1800" i="1" dirty="0" smtClean="0"/>
              <a:t> завершений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опубліковано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присвячений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їй</a:t>
            </a:r>
            <a:r>
              <a:rPr lang="ru-RU" sz="1800" i="1" dirty="0" smtClean="0"/>
              <a:t> роман «</a:t>
            </a:r>
            <a:r>
              <a:rPr lang="ru-RU" sz="1800" i="1" dirty="0" err="1" smtClean="0"/>
              <a:t>Біла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гвардія</a:t>
            </a:r>
            <a:r>
              <a:rPr lang="ru-RU" sz="1800" i="1" dirty="0" smtClean="0"/>
              <a:t>». </a:t>
            </a:r>
            <a:r>
              <a:rPr lang="ru-RU" sz="1800" i="1" dirty="0" err="1" smtClean="0"/>
              <a:t>Білозерської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були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також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присвячені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повість</a:t>
            </a:r>
            <a:r>
              <a:rPr lang="ru-RU" sz="1800" i="1" dirty="0" smtClean="0"/>
              <a:t> «</a:t>
            </a:r>
            <a:r>
              <a:rPr lang="ru-RU" sz="1800" i="1" dirty="0" err="1" smtClean="0"/>
              <a:t>Собаче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серце</a:t>
            </a:r>
            <a:r>
              <a:rPr lang="ru-RU" sz="1800" i="1" dirty="0" smtClean="0"/>
              <a:t>»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п'єса</a:t>
            </a:r>
            <a:r>
              <a:rPr lang="ru-RU" sz="1800" i="1" dirty="0" smtClean="0"/>
              <a:t> «Кабала святош» («</a:t>
            </a:r>
            <a:r>
              <a:rPr lang="ru-RU" sz="1800" i="1" dirty="0" err="1" smtClean="0"/>
              <a:t>Мольєр</a:t>
            </a:r>
            <a:r>
              <a:rPr lang="ru-RU" sz="1800" i="1" dirty="0" smtClean="0"/>
              <a:t>»). У початку 1929 року </a:t>
            </a:r>
            <a:r>
              <a:rPr lang="ru-RU" sz="1800" i="1" dirty="0" err="1" smtClean="0"/>
              <a:t>почалися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складнощі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сімейному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житті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Розлучення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Білозерської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відбувся</a:t>
            </a:r>
            <a:r>
              <a:rPr lang="ru-RU" sz="1800" i="1" dirty="0" smtClean="0"/>
              <a:t> 3 </a:t>
            </a:r>
            <a:r>
              <a:rPr lang="ru-RU" sz="1800" i="1" dirty="0" err="1" smtClean="0"/>
              <a:t>жовтня</a:t>
            </a:r>
            <a:r>
              <a:rPr lang="ru-RU" sz="1800" i="1" dirty="0" smtClean="0"/>
              <a:t> 1932.</a:t>
            </a:r>
            <a:endParaRPr lang="ru-RU" sz="1800" i="1" dirty="0"/>
          </a:p>
        </p:txBody>
      </p:sp>
      <p:pic>
        <p:nvPicPr>
          <p:cNvPr id="5" name="Picture 5" descr="91-23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2294359" cy="3143272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3" descr="D:\белозерска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000504"/>
            <a:ext cx="1745714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700" i="1" dirty="0" smtClean="0"/>
              <a:t>28 лютого 1929 р. в </a:t>
            </a:r>
            <a:r>
              <a:rPr lang="ru-RU" sz="1700" i="1" dirty="0" err="1" smtClean="0"/>
              <a:t>московському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будинку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художників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Моісеєнко</a:t>
            </a:r>
            <a:r>
              <a:rPr lang="ru-RU" sz="1700" i="1" dirty="0" smtClean="0"/>
              <a:t>, </a:t>
            </a:r>
            <a:r>
              <a:rPr lang="ru-RU" sz="1700" i="1" dirty="0" err="1" smtClean="0"/>
              <a:t>Олена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Сергіївна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познайомилася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з</a:t>
            </a:r>
            <a:r>
              <a:rPr lang="ru-RU" sz="1700" i="1" dirty="0" smtClean="0"/>
              <a:t> уже </a:t>
            </a:r>
            <a:r>
              <a:rPr lang="ru-RU" sz="1700" i="1" dirty="0" err="1" smtClean="0"/>
              <a:t>відомим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тоді</a:t>
            </a:r>
            <a:r>
              <a:rPr lang="ru-RU" sz="1700" i="1" dirty="0" smtClean="0"/>
              <a:t> драматургом </a:t>
            </a:r>
            <a:r>
              <a:rPr lang="ru-RU" sz="1700" i="1" dirty="0" err="1" smtClean="0"/>
              <a:t>Михайлом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Опанасовичем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Булгаковим</a:t>
            </a:r>
            <a:r>
              <a:rPr lang="ru-RU" sz="1700" i="1" dirty="0" smtClean="0"/>
              <a:t>. </a:t>
            </a:r>
            <a:r>
              <a:rPr lang="ru-RU" sz="1700" i="1" dirty="0" err="1" smtClean="0"/>
              <a:t>Їхні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стосунки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розвивалися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стрімко</a:t>
            </a:r>
            <a:r>
              <a:rPr lang="ru-RU" sz="1700" i="1" dirty="0" smtClean="0"/>
              <a:t>. </a:t>
            </a:r>
            <a:r>
              <a:rPr lang="ru-RU" sz="1700" i="1" dirty="0" err="1" smtClean="0"/>
              <a:t>Олена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Сергіївна</a:t>
            </a:r>
            <a:r>
              <a:rPr lang="ru-RU" sz="1700" i="1" dirty="0" smtClean="0"/>
              <a:t> часто </a:t>
            </a:r>
            <a:r>
              <a:rPr lang="ru-RU" sz="1700" i="1" dirty="0" err="1" smtClean="0"/>
              <a:t>бувала</a:t>
            </a:r>
            <a:r>
              <a:rPr lang="ru-RU" sz="1700" i="1" dirty="0" smtClean="0"/>
              <a:t> в </a:t>
            </a:r>
            <a:r>
              <a:rPr lang="ru-RU" sz="1700" i="1" dirty="0" err="1" smtClean="0"/>
              <a:t>будинку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Булгакових</a:t>
            </a:r>
            <a:r>
              <a:rPr lang="ru-RU" sz="1700" i="1" dirty="0" smtClean="0"/>
              <a:t>, </a:t>
            </a:r>
            <a:r>
              <a:rPr lang="ru-RU" sz="1700" i="1" dirty="0" err="1" smtClean="0"/>
              <a:t>подружилася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з</a:t>
            </a:r>
            <a:r>
              <a:rPr lang="ru-RU" sz="1700" i="1" dirty="0" smtClean="0"/>
              <a:t> другою дружиною </a:t>
            </a:r>
            <a:r>
              <a:rPr lang="ru-RU" sz="1700" i="1" dirty="0" err="1" smtClean="0"/>
              <a:t>Михайла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Опанасовича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Любов'ю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Євгенівною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Білозерської</a:t>
            </a:r>
            <a:r>
              <a:rPr lang="ru-RU" sz="1700" i="1" dirty="0" smtClean="0"/>
              <a:t>. </a:t>
            </a:r>
          </a:p>
          <a:p>
            <a:pPr>
              <a:buNone/>
            </a:pPr>
            <a:r>
              <a:rPr lang="ru-RU" sz="1700" i="1" dirty="0" smtClean="0"/>
              <a:t>      В </a:t>
            </a:r>
            <a:r>
              <a:rPr lang="ru-RU" sz="1700" i="1" dirty="0" err="1" smtClean="0"/>
              <a:t>кінці</a:t>
            </a:r>
            <a:r>
              <a:rPr lang="ru-RU" sz="1700" i="1" dirty="0" smtClean="0"/>
              <a:t> 1930 </a:t>
            </a:r>
            <a:r>
              <a:rPr lang="ru-RU" sz="1700" i="1" dirty="0" err="1" smtClean="0"/>
              <a:t>або</a:t>
            </a:r>
            <a:r>
              <a:rPr lang="ru-RU" sz="1700" i="1" dirty="0" smtClean="0"/>
              <a:t> на початку 1931 року </a:t>
            </a:r>
            <a:r>
              <a:rPr lang="ru-RU" sz="1700" i="1" dirty="0" err="1" smtClean="0"/>
              <a:t>чоловік</a:t>
            </a:r>
            <a:r>
              <a:rPr lang="ru-RU" sz="1700" i="1" dirty="0" smtClean="0"/>
              <a:t> Олени </a:t>
            </a:r>
            <a:r>
              <a:rPr lang="ru-RU" sz="1700" i="1" dirty="0" err="1" smtClean="0"/>
              <a:t>Сергіївни</a:t>
            </a:r>
            <a:r>
              <a:rPr lang="ru-RU" sz="1700" i="1" dirty="0" smtClean="0"/>
              <a:t> - </a:t>
            </a:r>
            <a:r>
              <a:rPr lang="ru-RU" sz="1700" i="1" dirty="0" err="1" smtClean="0"/>
              <a:t>Євген</a:t>
            </a:r>
            <a:r>
              <a:rPr lang="ru-RU" sz="1700" i="1" dirty="0"/>
              <a:t> 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Шиловський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дізнався</a:t>
            </a:r>
            <a:r>
              <a:rPr lang="ru-RU" sz="1700" i="1" dirty="0" smtClean="0"/>
              <a:t> про </a:t>
            </a:r>
            <a:r>
              <a:rPr lang="ru-RU" sz="1700" i="1" dirty="0" err="1" smtClean="0"/>
              <a:t>її</a:t>
            </a:r>
            <a:r>
              <a:rPr lang="ru-RU" sz="1700" i="1" dirty="0"/>
              <a:t> </a:t>
            </a:r>
            <a:r>
              <a:rPr lang="ru-RU" sz="1700" i="1" dirty="0" err="1" smtClean="0"/>
              <a:t>любовний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зв'язкок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з</a:t>
            </a:r>
            <a:r>
              <a:rPr lang="ru-RU" sz="1700" i="1" dirty="0"/>
              <a:t> </a:t>
            </a:r>
            <a:r>
              <a:rPr lang="ru-RU" sz="1700" i="1" dirty="0" err="1" smtClean="0"/>
              <a:t>Булгаковим</a:t>
            </a:r>
            <a:r>
              <a:rPr lang="ru-RU" sz="1700" i="1" dirty="0" smtClean="0"/>
              <a:t>. </a:t>
            </a:r>
            <a:r>
              <a:rPr lang="ru-RU" sz="1700" i="1" dirty="0" err="1" smtClean="0"/>
              <a:t>Розрив</a:t>
            </a:r>
            <a:r>
              <a:rPr lang="ru-RU" sz="1700" i="1" dirty="0"/>
              <a:t> </a:t>
            </a:r>
            <a:r>
              <a:rPr lang="ru-RU" sz="1700" i="1" dirty="0" smtClean="0"/>
              <a:t>Олени </a:t>
            </a:r>
            <a:r>
              <a:rPr lang="ru-RU" sz="1700" i="1" dirty="0" err="1" smtClean="0"/>
              <a:t>Сергіївни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з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чоловіком</a:t>
            </a:r>
            <a:r>
              <a:rPr lang="ru-RU" sz="1700" i="1" dirty="0"/>
              <a:t> </a:t>
            </a:r>
            <a:r>
              <a:rPr lang="ru-RU" sz="1700" i="1" dirty="0" err="1" smtClean="0"/>
              <a:t>відбувся</a:t>
            </a:r>
            <a:r>
              <a:rPr lang="ru-RU" sz="1700" i="1" dirty="0" smtClean="0"/>
              <a:t>. 4 </a:t>
            </a:r>
            <a:r>
              <a:rPr lang="ru-RU" sz="1700" i="1" dirty="0" err="1" smtClean="0"/>
              <a:t>жовтня</a:t>
            </a:r>
            <a:r>
              <a:rPr lang="ru-RU" sz="1700" i="1" dirty="0" smtClean="0"/>
              <a:t> 1932 р. </a:t>
            </a:r>
            <a:r>
              <a:rPr lang="ru-RU" sz="1700" i="1" dirty="0" err="1" smtClean="0"/>
              <a:t>був</a:t>
            </a:r>
            <a:r>
              <a:rPr lang="ru-RU" sz="1700" i="1" dirty="0" smtClean="0"/>
              <a:t> </a:t>
            </a:r>
            <a:r>
              <a:rPr lang="ru-RU" sz="1700" i="1" dirty="0" err="1" smtClean="0"/>
              <a:t>укладений</a:t>
            </a:r>
            <a:r>
              <a:rPr lang="ru-RU" sz="1700" i="1" dirty="0" smtClean="0"/>
              <a:t>  </a:t>
            </a:r>
            <a:r>
              <a:rPr lang="ru-RU" sz="1700" i="1" dirty="0" err="1" smtClean="0"/>
              <a:t>шлюб</a:t>
            </a:r>
            <a:r>
              <a:rPr lang="ru-RU" sz="1700" i="1" dirty="0" smtClean="0"/>
              <a:t>  Олени</a:t>
            </a:r>
          </a:p>
          <a:p>
            <a:pPr>
              <a:buNone/>
            </a:pPr>
            <a:r>
              <a:rPr lang="ru-RU" sz="1700" i="1" dirty="0" smtClean="0"/>
              <a:t>     </a:t>
            </a:r>
            <a:r>
              <a:rPr lang="ru-RU" sz="1700" i="1" dirty="0" err="1" smtClean="0"/>
              <a:t>Сергіївни</a:t>
            </a:r>
            <a:r>
              <a:rPr lang="ru-RU" sz="1700" i="1" dirty="0" smtClean="0"/>
              <a:t> та </a:t>
            </a:r>
            <a:r>
              <a:rPr lang="ru-RU" sz="1700" i="1" dirty="0" err="1" smtClean="0"/>
              <a:t>Михайла</a:t>
            </a:r>
            <a:r>
              <a:rPr lang="ru-RU" sz="1700" i="1" dirty="0" smtClean="0"/>
              <a:t> </a:t>
            </a:r>
            <a:r>
              <a:rPr lang="ru-RU" sz="1700" i="1" dirty="0"/>
              <a:t>Б</a:t>
            </a:r>
            <a:r>
              <a:rPr lang="ru-RU" sz="1700" i="1" dirty="0" smtClean="0"/>
              <a:t>улгакова.</a:t>
            </a:r>
            <a:endParaRPr lang="ru-RU" sz="1700" i="1" dirty="0"/>
          </a:p>
        </p:txBody>
      </p:sp>
      <p:pic>
        <p:nvPicPr>
          <p:cNvPr id="5" name="Picture 8" descr="апрель 1935 года, Елена Сергеевна, М.А.Булгак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3548064" cy="2787765"/>
          </a:xfrm>
          <a:prstGeom prst="rect">
            <a:avLst/>
          </a:prstGeom>
          <a:noFill/>
        </p:spPr>
      </p:pic>
      <p:pic>
        <p:nvPicPr>
          <p:cNvPr id="6" name="Picture 4" descr="D:\шиловская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71480"/>
            <a:ext cx="2432639" cy="2773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76700"/>
            <a:ext cx="4038600" cy="5762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 i="1" dirty="0" err="1" smtClean="0">
                <a:latin typeface="Times New Roman" pitchFamily="18" charset="0"/>
              </a:rPr>
              <a:t>Лютий</a:t>
            </a:r>
            <a:r>
              <a:rPr lang="ru-RU" sz="1800" b="1" i="1" dirty="0" smtClean="0">
                <a:latin typeface="Times New Roman" pitchFamily="18" charset="0"/>
              </a:rPr>
              <a:t> 1940.</a:t>
            </a:r>
            <a:endParaRPr lang="ru-RU" sz="1800" b="1" i="1" dirty="0">
              <a:latin typeface="Times New Roman" pitchFamily="18" charset="0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836613"/>
            <a:ext cx="4038600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 smtClean="0">
                <a:latin typeface="Times New Roman" pitchFamily="18" charset="0"/>
              </a:rPr>
              <a:t>        У 1940 </a:t>
            </a:r>
            <a:r>
              <a:rPr lang="ru-RU" sz="2000" b="1" i="1" dirty="0" err="1" smtClean="0">
                <a:latin typeface="Times New Roman" pitchFamily="18" charset="0"/>
              </a:rPr>
              <a:t>році</a:t>
            </a:r>
            <a:r>
              <a:rPr lang="ru-RU" sz="2000" b="1" i="1" dirty="0" smtClean="0">
                <a:latin typeface="Times New Roman" pitchFamily="18" charset="0"/>
              </a:rPr>
              <a:t> стан </a:t>
            </a:r>
            <a:r>
              <a:rPr lang="ru-RU" sz="2000" b="1" i="1" dirty="0" err="1" smtClean="0">
                <a:latin typeface="Times New Roman" pitchFamily="18" charset="0"/>
              </a:rPr>
              <a:t>здоров'я</a:t>
            </a:r>
            <a:r>
              <a:rPr lang="ru-RU" sz="2000" b="1" i="1" dirty="0" smtClean="0">
                <a:latin typeface="Times New Roman" pitchFamily="18" charset="0"/>
              </a:rPr>
              <a:t> Булгакова </a:t>
            </a:r>
            <a:r>
              <a:rPr lang="ru-RU" sz="2000" b="1" i="1" dirty="0" err="1" smtClean="0">
                <a:latin typeface="Times New Roman" pitchFamily="18" charset="0"/>
              </a:rPr>
              <a:t>різко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погіршується</a:t>
            </a:r>
            <a:r>
              <a:rPr lang="ru-RU" sz="2000" b="1" i="1" dirty="0" smtClean="0">
                <a:latin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</a:rPr>
              <a:t>Лікарі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діагностують</a:t>
            </a:r>
            <a:r>
              <a:rPr lang="ru-RU" sz="2000" b="1" i="1" dirty="0" smtClean="0">
                <a:latin typeface="Times New Roman" pitchFamily="18" charset="0"/>
              </a:rPr>
              <a:t> у </a:t>
            </a:r>
            <a:r>
              <a:rPr lang="ru-RU" sz="2000" b="1" i="1" dirty="0" err="1" smtClean="0">
                <a:latin typeface="Times New Roman" pitchFamily="18" charset="0"/>
              </a:rPr>
              <a:t>нього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гіпертонічний</a:t>
            </a:r>
            <a:r>
              <a:rPr lang="ru-RU" sz="2000" b="1" i="1" dirty="0" smtClean="0">
                <a:latin typeface="Times New Roman" pitchFamily="18" charset="0"/>
              </a:rPr>
              <a:t> нефросклероз. </a:t>
            </a:r>
            <a:r>
              <a:rPr lang="ru-RU" sz="2000" b="1" i="1" dirty="0" err="1" smtClean="0">
                <a:latin typeface="Times New Roman" pitchFamily="18" charset="0"/>
              </a:rPr>
              <a:t>Письменник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починає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диктувати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Олені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Сергіївні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останні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варіанти</a:t>
            </a:r>
            <a:r>
              <a:rPr lang="ru-RU" sz="2000" b="1" i="1" dirty="0" smtClean="0">
                <a:latin typeface="Times New Roman" pitchFamily="18" charset="0"/>
              </a:rPr>
              <a:t> роману «</a:t>
            </a:r>
            <a:r>
              <a:rPr lang="ru-RU" sz="2000" b="1" i="1" dirty="0" err="1" smtClean="0">
                <a:latin typeface="Times New Roman" pitchFamily="18" charset="0"/>
              </a:rPr>
              <a:t>Майстер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</a:rPr>
              <a:t> Маргарита».</a:t>
            </a:r>
            <a:endParaRPr lang="ru-RU" sz="2000" b="1" i="1" dirty="0">
              <a:latin typeface="Times New Roman" pitchFamily="18" charset="0"/>
            </a:endParaRPr>
          </a:p>
        </p:txBody>
      </p:sp>
      <p:pic>
        <p:nvPicPr>
          <p:cNvPr id="25608" name="Picture 8" descr="февраль 1940 год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3333750" cy="2362200"/>
          </a:xfrm>
          <a:prstGeom prst="rect">
            <a:avLst/>
          </a:prstGeom>
          <a:noFill/>
        </p:spPr>
      </p:pic>
      <p:pic>
        <p:nvPicPr>
          <p:cNvPr id="7" name="Picture 9" descr="Файл:Первая публикация романа «Мастер и Маргарита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342902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6000768"/>
            <a:ext cx="3929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Перша </a:t>
            </a:r>
            <a:r>
              <a:rPr lang="ru-RU" sz="1400" i="1" dirty="0" err="1" smtClean="0"/>
              <a:t>публікація</a:t>
            </a:r>
            <a:r>
              <a:rPr lang="ru-RU" sz="1400" i="1" dirty="0"/>
              <a:t> </a:t>
            </a:r>
            <a:r>
              <a:rPr lang="ru-RU" sz="1400" i="1" dirty="0" smtClean="0"/>
              <a:t>роману «</a:t>
            </a:r>
            <a:r>
              <a:rPr lang="ru-RU" sz="1400" i="1" dirty="0" err="1" smtClean="0"/>
              <a:t>Майстер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endParaRPr lang="ru-RU" sz="1400" i="1" dirty="0" smtClean="0"/>
          </a:p>
          <a:p>
            <a:pPr algn="ctr"/>
            <a:r>
              <a:rPr lang="ru-RU" sz="1400" i="1" dirty="0" smtClean="0"/>
              <a:t>Маргарита »</a:t>
            </a:r>
            <a:endParaRPr lang="ru-RU" sz="1400" i="1" dirty="0"/>
          </a:p>
        </p:txBody>
      </p:sp>
      <p:pic>
        <p:nvPicPr>
          <p:cNvPr id="9" name="Рисунок 8" descr="quill_writing_on_book-anim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5000636"/>
            <a:ext cx="1428740" cy="1338253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uk-UA" i="1" dirty="0" smtClean="0"/>
              <a:t>Смерть       письменника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214422"/>
            <a:ext cx="4043362" cy="498317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900" b="1" i="1" dirty="0" smtClean="0">
                <a:latin typeface="Times New Roman" pitchFamily="18" charset="0"/>
              </a:rPr>
              <a:t>    З лютого 1940 р. </a:t>
            </a:r>
            <a:r>
              <a:rPr lang="ru-RU" sz="1900" b="1" i="1" dirty="0" err="1" smtClean="0">
                <a:latin typeface="Times New Roman" pitchFamily="18" charset="0"/>
              </a:rPr>
              <a:t>друзі</a:t>
            </a:r>
            <a:r>
              <a:rPr lang="ru-RU" sz="1900" b="1" i="1" dirty="0" smtClean="0">
                <a:latin typeface="Times New Roman" pitchFamily="18" charset="0"/>
              </a:rPr>
              <a:t> та </a:t>
            </a:r>
            <a:r>
              <a:rPr lang="ru-RU" sz="1900" b="1" i="1" dirty="0" err="1" smtClean="0">
                <a:latin typeface="Times New Roman" pitchFamily="18" charset="0"/>
              </a:rPr>
              <a:t>рідні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постійно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чергують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біля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ліжка</a:t>
            </a:r>
            <a:r>
              <a:rPr lang="ru-RU" sz="1900" b="1" i="1" dirty="0" smtClean="0">
                <a:latin typeface="Times New Roman" pitchFamily="18" charset="0"/>
              </a:rPr>
              <a:t> Булгакова, </a:t>
            </a:r>
            <a:r>
              <a:rPr lang="ru-RU" sz="1900" b="1" i="1" dirty="0" err="1" smtClean="0">
                <a:latin typeface="Times New Roman" pitchFamily="18" charset="0"/>
              </a:rPr>
              <a:t>який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страждає</a:t>
            </a:r>
            <a:r>
              <a:rPr lang="ru-RU" sz="1900" b="1" i="1" dirty="0" smtClean="0">
                <a:latin typeface="Times New Roman" pitchFamily="18" charset="0"/>
              </a:rPr>
              <a:t> хворобою </a:t>
            </a:r>
            <a:r>
              <a:rPr lang="ru-RU" sz="1900" b="1" i="1" dirty="0" err="1" smtClean="0">
                <a:latin typeface="Times New Roman" pitchFamily="18" charset="0"/>
              </a:rPr>
              <a:t>нирок</a:t>
            </a:r>
            <a:r>
              <a:rPr lang="ru-RU" sz="1900" b="1" i="1" dirty="0" smtClean="0">
                <a:latin typeface="Times New Roman" pitchFamily="18" charset="0"/>
              </a:rPr>
              <a:t>. 10 </a:t>
            </a:r>
            <a:r>
              <a:rPr lang="ru-RU" sz="1900" b="1" i="1" dirty="0" err="1" smtClean="0">
                <a:latin typeface="Times New Roman" pitchFamily="18" charset="0"/>
              </a:rPr>
              <a:t>березня</a:t>
            </a:r>
            <a:r>
              <a:rPr lang="ru-RU" sz="1900" b="1" i="1" dirty="0" smtClean="0">
                <a:latin typeface="Times New Roman" pitchFamily="18" charset="0"/>
              </a:rPr>
              <a:t> 1940 Михайло </a:t>
            </a:r>
            <a:r>
              <a:rPr lang="ru-RU" sz="1900" b="1" i="1" dirty="0" err="1" smtClean="0">
                <a:latin typeface="Times New Roman" pitchFamily="18" charset="0"/>
              </a:rPr>
              <a:t>Опанасович</a:t>
            </a:r>
            <a:r>
              <a:rPr lang="ru-RU" sz="1900" b="1" i="1" dirty="0" smtClean="0">
                <a:latin typeface="Times New Roman" pitchFamily="18" charset="0"/>
              </a:rPr>
              <a:t> Булгаков помер. 11 </a:t>
            </a:r>
            <a:r>
              <a:rPr lang="ru-RU" sz="1900" b="1" i="1" dirty="0" err="1" smtClean="0">
                <a:latin typeface="Times New Roman" pitchFamily="18" charset="0"/>
              </a:rPr>
              <a:t>березня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відбулася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громадянська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панахида</a:t>
            </a:r>
            <a:r>
              <a:rPr lang="ru-RU" sz="1900" b="1" i="1" dirty="0" smtClean="0">
                <a:latin typeface="Times New Roman" pitchFamily="18" charset="0"/>
              </a:rPr>
              <a:t> в </a:t>
            </a:r>
            <a:r>
              <a:rPr lang="ru-RU" sz="1900" b="1" i="1" dirty="0" err="1" smtClean="0">
                <a:latin typeface="Times New Roman" pitchFamily="18" charset="0"/>
              </a:rPr>
              <a:t>будівлі</a:t>
            </a:r>
            <a:r>
              <a:rPr lang="ru-RU" sz="1900" b="1" i="1" dirty="0" smtClean="0">
                <a:latin typeface="Times New Roman" pitchFamily="18" charset="0"/>
              </a:rPr>
              <a:t> Союзу </a:t>
            </a:r>
            <a:r>
              <a:rPr lang="ru-RU" sz="1900" b="1" i="1" dirty="0" err="1" smtClean="0">
                <a:latin typeface="Times New Roman" pitchFamily="18" charset="0"/>
              </a:rPr>
              <a:t>Радянських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письменників</a:t>
            </a:r>
            <a:r>
              <a:rPr lang="ru-RU" sz="1900" b="1" i="1" dirty="0" smtClean="0">
                <a:latin typeface="Times New Roman" pitchFamily="18" charset="0"/>
              </a:rPr>
              <a:t>. Перед </a:t>
            </a:r>
            <a:r>
              <a:rPr lang="ru-RU" sz="1900" b="1" i="1" dirty="0" err="1" smtClean="0">
                <a:latin typeface="Times New Roman" pitchFamily="18" charset="0"/>
              </a:rPr>
              <a:t>панахидою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московський</a:t>
            </a:r>
            <a:r>
              <a:rPr lang="ru-RU" sz="1900" b="1" i="1" dirty="0" smtClean="0">
                <a:latin typeface="Times New Roman" pitchFamily="18" charset="0"/>
              </a:rPr>
              <a:t> скульптор С. Д. Меркуров </a:t>
            </a:r>
            <a:r>
              <a:rPr lang="ru-RU" sz="1900" b="1" i="1" dirty="0" err="1" smtClean="0">
                <a:latin typeface="Times New Roman" pitchFamily="18" charset="0"/>
              </a:rPr>
              <a:t>знімає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з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обличчя</a:t>
            </a:r>
            <a:r>
              <a:rPr lang="ru-RU" sz="1900" b="1" i="1" dirty="0" smtClean="0">
                <a:latin typeface="Times New Roman" pitchFamily="18" charset="0"/>
              </a:rPr>
              <a:t> Булгакова </a:t>
            </a:r>
            <a:r>
              <a:rPr lang="ru-RU" sz="1900" b="1" i="1" dirty="0" err="1" smtClean="0">
                <a:latin typeface="Times New Roman" pitchFamily="18" charset="0"/>
              </a:rPr>
              <a:t>посмертну</a:t>
            </a:r>
            <a:r>
              <a:rPr lang="ru-RU" sz="1900" b="1" i="1" dirty="0" smtClean="0">
                <a:latin typeface="Times New Roman" pitchFamily="18" charset="0"/>
              </a:rPr>
              <a:t> маску.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i="1" dirty="0" smtClean="0">
                <a:latin typeface="Times New Roman" pitchFamily="18" charset="0"/>
              </a:rPr>
              <a:t>      </a:t>
            </a:r>
            <a:r>
              <a:rPr lang="ru-RU" sz="1900" b="1" i="1" dirty="0" err="1" smtClean="0">
                <a:latin typeface="Times New Roman" pitchFamily="18" charset="0"/>
              </a:rPr>
              <a:t>Похований</a:t>
            </a:r>
            <a:r>
              <a:rPr lang="ru-RU" sz="1900" b="1" i="1" dirty="0" smtClean="0">
                <a:latin typeface="Times New Roman" pitchFamily="18" charset="0"/>
              </a:rPr>
              <a:t> Булгаков на </a:t>
            </a:r>
            <a:r>
              <a:rPr lang="ru-RU" sz="1900" b="1" i="1" dirty="0" err="1" smtClean="0">
                <a:latin typeface="Times New Roman" pitchFamily="18" charset="0"/>
              </a:rPr>
              <a:t>Новодівичому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кладовищі</a:t>
            </a:r>
            <a:r>
              <a:rPr lang="ru-RU" sz="1900" b="1" i="1" dirty="0" smtClean="0">
                <a:latin typeface="Times New Roman" pitchFamily="18" charset="0"/>
              </a:rPr>
              <a:t>. На </a:t>
            </a:r>
            <a:r>
              <a:rPr lang="ru-RU" sz="1900" b="1" i="1" dirty="0" err="1" smtClean="0">
                <a:latin typeface="Times New Roman" pitchFamily="18" charset="0"/>
              </a:rPr>
              <a:t>його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могилі</a:t>
            </a:r>
            <a:r>
              <a:rPr lang="ru-RU" sz="1900" b="1" i="1" dirty="0" smtClean="0">
                <a:latin typeface="Times New Roman" pitchFamily="18" charset="0"/>
              </a:rPr>
              <a:t>, за </a:t>
            </a:r>
            <a:r>
              <a:rPr lang="ru-RU" sz="1900" b="1" i="1" dirty="0" err="1" smtClean="0">
                <a:latin typeface="Times New Roman" pitchFamily="18" charset="0"/>
              </a:rPr>
              <a:t>клопотанням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його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дружини</a:t>
            </a:r>
            <a:r>
              <a:rPr lang="ru-RU" sz="1900" b="1" i="1" dirty="0" smtClean="0">
                <a:latin typeface="Times New Roman" pitchFamily="18" charset="0"/>
              </a:rPr>
              <a:t> Є. С. </a:t>
            </a:r>
            <a:r>
              <a:rPr lang="ru-RU" sz="1900" b="1" i="1" dirty="0" err="1" smtClean="0">
                <a:latin typeface="Times New Roman" pitchFamily="18" charset="0"/>
              </a:rPr>
              <a:t>Булгакової</a:t>
            </a:r>
            <a:r>
              <a:rPr lang="ru-RU" sz="1900" b="1" i="1" dirty="0" smtClean="0">
                <a:latin typeface="Times New Roman" pitchFamily="18" charset="0"/>
              </a:rPr>
              <a:t>, </a:t>
            </a:r>
            <a:r>
              <a:rPr lang="ru-RU" sz="1900" b="1" i="1" dirty="0" err="1" smtClean="0">
                <a:latin typeface="Times New Roman" pitchFamily="18" charset="0"/>
              </a:rPr>
              <a:t>був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встановлений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камінь</a:t>
            </a:r>
            <a:r>
              <a:rPr lang="ru-RU" sz="1900" b="1" i="1" dirty="0" smtClean="0">
                <a:latin typeface="Times New Roman" pitchFamily="18" charset="0"/>
              </a:rPr>
              <a:t>, прозваний «Голгофа», </a:t>
            </a:r>
            <a:r>
              <a:rPr lang="ru-RU" sz="1900" b="1" i="1" dirty="0" err="1" smtClean="0">
                <a:latin typeface="Times New Roman" pitchFamily="18" charset="0"/>
              </a:rPr>
              <a:t>який</a:t>
            </a:r>
            <a:r>
              <a:rPr lang="ru-RU" sz="1900" b="1" i="1" dirty="0" smtClean="0">
                <a:latin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</a:rPr>
              <a:t>раніше</a:t>
            </a:r>
            <a:r>
              <a:rPr lang="ru-RU" sz="1900" b="1" i="1" dirty="0" smtClean="0">
                <a:latin typeface="Times New Roman" pitchFamily="18" charset="0"/>
              </a:rPr>
              <a:t> лежав на </a:t>
            </a:r>
            <a:r>
              <a:rPr lang="ru-RU" sz="1900" b="1" i="1" dirty="0" err="1" smtClean="0">
                <a:latin typeface="Times New Roman" pitchFamily="18" charset="0"/>
              </a:rPr>
              <a:t>могилі</a:t>
            </a:r>
            <a:r>
              <a:rPr lang="ru-RU" sz="1900" b="1" i="1" dirty="0" smtClean="0">
                <a:latin typeface="Times New Roman" pitchFamily="18" charset="0"/>
              </a:rPr>
              <a:t> М. В. Гоголя.</a:t>
            </a:r>
            <a:endParaRPr lang="ru-RU" sz="1900" dirty="0"/>
          </a:p>
        </p:txBody>
      </p:sp>
      <p:pic>
        <p:nvPicPr>
          <p:cNvPr id="7" name="Содержимое 3" descr="mogila_bulgako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357298"/>
            <a:ext cx="3430338" cy="244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85786" y="4500570"/>
            <a:ext cx="3643338" cy="42860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МОГИЛА ПИСЬМЕННИКА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505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Михайло Булгаков</vt:lpstr>
      <vt:lpstr>БУДИНОК В КИЄВІ, ДЕ НАРОДИВСЯ БУЛГАКОВ</vt:lpstr>
      <vt:lpstr>Батьки       поета</vt:lpstr>
      <vt:lpstr>Слайд 4</vt:lpstr>
      <vt:lpstr>Слайд 5</vt:lpstr>
      <vt:lpstr>Слайд 6</vt:lpstr>
      <vt:lpstr>Слайд 7</vt:lpstr>
      <vt:lpstr>Слайд 8</vt:lpstr>
      <vt:lpstr>Смерть       письменника</vt:lpstr>
      <vt:lpstr>      Твори      Булгакова</vt:lpstr>
      <vt:lpstr>“Майстер і    Маргарита”</vt:lpstr>
      <vt:lpstr>Вшанування    пам’яті</vt:lpstr>
      <vt:lpstr>Слайд 13</vt:lpstr>
      <vt:lpstr>ДЯКУЮ  </vt:lpstr>
    </vt:vector>
  </TitlesOfParts>
  <Company>ряхус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Афанасьевич Булгаков </dc:title>
  <dc:creator>ряхус</dc:creator>
  <cp:lastModifiedBy>Elli 2.0 special for GeniEwgen)</cp:lastModifiedBy>
  <cp:revision>14</cp:revision>
  <dcterms:created xsi:type="dcterms:W3CDTF">2009-11-18T10:46:46Z</dcterms:created>
  <dcterms:modified xsi:type="dcterms:W3CDTF">2013-09-30T19:44:51Z</dcterms:modified>
</cp:coreProperties>
</file>