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CF85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01.04.2014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01.04.2014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01.04.2014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01.04.2014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01.04.2014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01.04.2014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01.04.2014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29000" b="-29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01.04.2014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00234" y="1785926"/>
            <a:ext cx="6643766" cy="1470025"/>
          </a:xfrm>
          <a:solidFill>
            <a:srgbClr val="BCF85A">
              <a:alpha val="35000"/>
            </a:srgbClr>
          </a:solidFill>
          <a:scene3d>
            <a:camera prst="orthographicFront"/>
            <a:lightRig rig="threePt" dir="t"/>
          </a:scene3d>
          <a:sp3d extrusionH="76200" contourW="12700" prstMaterial="matte">
            <a:bevelT/>
            <a:bevelB/>
            <a:extrusionClr>
              <a:schemeClr val="accent3">
                <a:lumMod val="50000"/>
              </a:schemeClr>
            </a:extrusionClr>
            <a:contourClr>
              <a:srgbClr val="92D050"/>
            </a:contourClr>
          </a:sp3d>
        </p:spPr>
        <p:txBody>
          <a:bodyPr>
            <a:normAutofit/>
          </a:bodyPr>
          <a:lstStyle/>
          <a:p>
            <a:r>
              <a:rPr lang="en-GB" sz="6000" b="1" dirty="0" smtClean="0">
                <a:latin typeface="Centaur" pitchFamily="18" charset="0"/>
              </a:rPr>
              <a:t>Jerome David Salinger</a:t>
            </a:r>
            <a:endParaRPr lang="ru-RU" sz="6000" dirty="0"/>
          </a:p>
        </p:txBody>
      </p:sp>
      <p:sp>
        <p:nvSpPr>
          <p:cNvPr id="4" name="TextBox 3"/>
          <p:cNvSpPr txBox="1"/>
          <p:nvPr/>
        </p:nvSpPr>
        <p:spPr>
          <a:xfrm>
            <a:off x="5429224" y="3429000"/>
            <a:ext cx="3714776" cy="523220"/>
          </a:xfrm>
          <a:prstGeom prst="rect">
            <a:avLst/>
          </a:prstGeom>
          <a:solidFill>
            <a:srgbClr val="BCF85A">
              <a:alpha val="35000"/>
            </a:srgbClr>
          </a:solidFill>
          <a:scene3d>
            <a:camera prst="orthographicFront"/>
            <a:lightRig rig="threePt" dir="t"/>
          </a:scene3d>
          <a:sp3d>
            <a:bevelT/>
            <a:bevelB/>
          </a:sp3d>
        </p:spPr>
        <p:txBody>
          <a:bodyPr wrap="square" rtlCol="0">
            <a:spAutoFit/>
          </a:bodyPr>
          <a:lstStyle/>
          <a:p>
            <a:r>
              <a:rPr lang="en-GB" sz="2800" dirty="0" smtClean="0">
                <a:latin typeface="Centaur" pitchFamily="18" charset="0"/>
              </a:rPr>
              <a:t>By </a:t>
            </a:r>
            <a:r>
              <a:rPr lang="en-GB" sz="2800" dirty="0" err="1" smtClean="0">
                <a:latin typeface="Centaur" pitchFamily="18" charset="0"/>
              </a:rPr>
              <a:t>Natali</a:t>
            </a:r>
            <a:r>
              <a:rPr lang="en-GB" sz="2800" dirty="0" smtClean="0">
                <a:latin typeface="Centaur" pitchFamily="18" charset="0"/>
              </a:rPr>
              <a:t> </a:t>
            </a:r>
            <a:r>
              <a:rPr lang="en-GB" sz="2800" dirty="0" err="1" smtClean="0">
                <a:latin typeface="Centaur" pitchFamily="18" charset="0"/>
              </a:rPr>
              <a:t>Burgelya</a:t>
            </a:r>
            <a:endParaRPr lang="ru-RU"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500042"/>
            <a:ext cx="4572032" cy="5786478"/>
          </a:xfrm>
          <a:solidFill>
            <a:srgbClr val="BCF85A">
              <a:alpha val="35000"/>
            </a:srgbClr>
          </a:solidFill>
          <a:scene3d>
            <a:camera prst="orthographicFront"/>
            <a:lightRig rig="threePt" dir="t"/>
          </a:scene3d>
          <a:sp3d>
            <a:bevelT/>
            <a:bevelB/>
          </a:sp3d>
        </p:spPr>
        <p:txBody>
          <a:bodyPr>
            <a:noAutofit/>
          </a:bodyPr>
          <a:lstStyle/>
          <a:p>
            <a:r>
              <a:rPr lang="en-US" sz="5400" b="1" dirty="0" smtClean="0">
                <a:latin typeface="Centaur" pitchFamily="18" charset="0"/>
              </a:rPr>
              <a:t>Jerome David Salinger </a:t>
            </a:r>
          </a:p>
          <a:p>
            <a:r>
              <a:rPr lang="en-US" sz="3600" b="1" dirty="0" smtClean="0">
                <a:latin typeface="Centaur" pitchFamily="18" charset="0"/>
              </a:rPr>
              <a:t>(January 1, 1919 – January 27, 2010) was an American writer, best known for his 1951 novel ”The Catcher in the Rye”.</a:t>
            </a:r>
            <a:endParaRPr lang="ru-RU" sz="3600" b="1" dirty="0"/>
          </a:p>
        </p:txBody>
      </p:sp>
      <p:pic>
        <p:nvPicPr>
          <p:cNvPr id="4" name="Рисунок 3" descr="la-et-jc-reclusive-author-jd-salinger-to-be-fo-001.jpg"/>
          <p:cNvPicPr>
            <a:picLocks noChangeAspect="1"/>
          </p:cNvPicPr>
          <p:nvPr/>
        </p:nvPicPr>
        <p:blipFill>
          <a:blip r:embed="rId2" cstate="print"/>
          <a:stretch>
            <a:fillRect/>
          </a:stretch>
        </p:blipFill>
        <p:spPr>
          <a:xfrm>
            <a:off x="4922151" y="0"/>
            <a:ext cx="4221849" cy="426244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Salinger.jpg"/>
          <p:cNvPicPr>
            <a:picLocks noGrp="1" noChangeAspect="1"/>
          </p:cNvPicPr>
          <p:nvPr>
            <p:ph idx="1"/>
          </p:nvPr>
        </p:nvPicPr>
        <p:blipFill>
          <a:blip r:embed="rId2" cstate="print"/>
          <a:stretch>
            <a:fillRect/>
          </a:stretch>
        </p:blipFill>
        <p:spPr>
          <a:xfrm>
            <a:off x="4071934" y="285728"/>
            <a:ext cx="4384098" cy="4185466"/>
          </a:xfrm>
        </p:spPr>
      </p:pic>
      <p:sp>
        <p:nvSpPr>
          <p:cNvPr id="5" name="TextBox 4"/>
          <p:cNvSpPr txBox="1"/>
          <p:nvPr/>
        </p:nvSpPr>
        <p:spPr>
          <a:xfrm>
            <a:off x="928662" y="4643446"/>
            <a:ext cx="8215338" cy="1938992"/>
          </a:xfrm>
          <a:prstGeom prst="rect">
            <a:avLst/>
          </a:prstGeom>
          <a:solidFill>
            <a:srgbClr val="BCF85A">
              <a:alpha val="35000"/>
            </a:srgbClr>
          </a:solidFill>
          <a:scene3d>
            <a:camera prst="orthographicFront"/>
            <a:lightRig rig="threePt" dir="t"/>
          </a:scene3d>
          <a:sp3d>
            <a:bevelT/>
            <a:bevelB/>
          </a:sp3d>
        </p:spPr>
        <p:txBody>
          <a:bodyPr wrap="square" rtlCol="0">
            <a:spAutoFit/>
          </a:bodyPr>
          <a:lstStyle/>
          <a:p>
            <a:r>
              <a:rPr lang="en-US" sz="2000" b="1" dirty="0" smtClean="0">
                <a:latin typeface="Centaur" pitchFamily="18" charset="0"/>
              </a:rPr>
              <a:t>Salinger was born and raised in Manhattan, New York City. He began writing short stories while in secondary school. He went to work in Austria in 1936, but left two years later, just before Germany took Austria over.</a:t>
            </a:r>
            <a:br>
              <a:rPr lang="en-US" sz="2000" b="1" dirty="0" smtClean="0">
                <a:latin typeface="Centaur" pitchFamily="18" charset="0"/>
              </a:rPr>
            </a:br>
            <a:r>
              <a:rPr lang="en-US" sz="2000" b="1" dirty="0" smtClean="0">
                <a:latin typeface="Centaur" pitchFamily="18" charset="0"/>
              </a:rPr>
              <a:t>He published several stories in the early 1940s before serving in World War II. In 1948 he published the story "A Perfect Day for </a:t>
            </a:r>
            <a:r>
              <a:rPr lang="en-US" sz="2000" b="1" dirty="0" err="1" smtClean="0">
                <a:latin typeface="Centaur" pitchFamily="18" charset="0"/>
              </a:rPr>
              <a:t>Bananafish</a:t>
            </a:r>
            <a:r>
              <a:rPr lang="en-US" sz="2000" b="1" dirty="0" smtClean="0">
                <a:latin typeface="Centaur" pitchFamily="18" charset="0"/>
              </a:rPr>
              <a:t>" in The New Yorker magazine, which also published most of his following work.</a:t>
            </a:r>
            <a:endParaRPr lang="ru-RU" sz="20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86446" y="642918"/>
            <a:ext cx="3357554" cy="4786322"/>
          </a:xfrm>
          <a:solidFill>
            <a:srgbClr val="BCF85A">
              <a:alpha val="35000"/>
            </a:srgbClr>
          </a:solidFill>
          <a:scene3d>
            <a:camera prst="orthographicFront"/>
            <a:lightRig rig="threePt" dir="t"/>
          </a:scene3d>
          <a:sp3d>
            <a:bevelT/>
            <a:bevelB/>
          </a:sp3d>
        </p:spPr>
        <p:txBody>
          <a:bodyPr>
            <a:noAutofit/>
          </a:bodyPr>
          <a:lstStyle/>
          <a:p>
            <a:pPr algn="l"/>
            <a:r>
              <a:rPr lang="en-US" sz="2400" b="1" dirty="0" smtClean="0">
                <a:latin typeface="Centaur" pitchFamily="18" charset="0"/>
              </a:rPr>
              <a:t>In 1951, Salinger's first novel, The Catcher in the Rye, was published. It became an immediate popular success.</a:t>
            </a:r>
            <a:br>
              <a:rPr lang="en-US" sz="2400" b="1" dirty="0" smtClean="0">
                <a:latin typeface="Centaur" pitchFamily="18" charset="0"/>
              </a:rPr>
            </a:br>
            <a:r>
              <a:rPr lang="en-US" sz="2400" b="1" dirty="0" smtClean="0">
                <a:latin typeface="Centaur" pitchFamily="18" charset="0"/>
              </a:rPr>
              <a:t>Salinger died at his home in Cornish, New Hampshire of natural causes on January 27, 2010.</a:t>
            </a:r>
            <a:endParaRPr lang="ru-RU" sz="2400" b="1" dirty="0"/>
          </a:p>
        </p:txBody>
      </p:sp>
      <p:pic>
        <p:nvPicPr>
          <p:cNvPr id="4" name="Содержимое 3" descr="jd-salinger.jpg"/>
          <p:cNvPicPr>
            <a:picLocks noGrp="1" noChangeAspect="1"/>
          </p:cNvPicPr>
          <p:nvPr>
            <p:ph idx="1"/>
          </p:nvPr>
        </p:nvPicPr>
        <p:blipFill>
          <a:blip r:embed="rId2" cstate="print"/>
          <a:stretch>
            <a:fillRect/>
          </a:stretch>
        </p:blipFill>
        <p:spPr>
          <a:xfrm>
            <a:off x="285720" y="785794"/>
            <a:ext cx="5381462" cy="4093977"/>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4000504"/>
            <a:ext cx="8229600" cy="2686056"/>
          </a:xfrm>
          <a:solidFill>
            <a:srgbClr val="BCF85A">
              <a:alpha val="45000"/>
            </a:srgbClr>
          </a:solidFill>
          <a:scene3d>
            <a:camera prst="orthographicFront"/>
            <a:lightRig rig="threePt" dir="t"/>
          </a:scene3d>
          <a:sp3d>
            <a:bevelT/>
            <a:bevelB/>
          </a:sp3d>
        </p:spPr>
        <p:txBody>
          <a:bodyPr/>
          <a:lstStyle/>
          <a:p>
            <a:r>
              <a:rPr lang="en-US" dirty="0" smtClean="0">
                <a:latin typeface="Centaur" pitchFamily="18" charset="0"/>
              </a:rPr>
              <a:t>Salinger did not like publicity: He never published an original work after 1965 and was never interviewed after 1980. In fact, he told his agent to burn any mail that fans sent him</a:t>
            </a:r>
            <a:r>
              <a:rPr lang="en-US" dirty="0" smtClean="0">
                <a:latin typeface="Centaur" pitchFamily="18" charset="0"/>
              </a:rPr>
              <a:t>.</a:t>
            </a:r>
            <a:r>
              <a:rPr lang="ru-RU" dirty="0" smtClean="0">
                <a:latin typeface="Centaur" pitchFamily="18" charset="0"/>
              </a:rPr>
              <a:t> </a:t>
            </a:r>
            <a:r>
              <a:rPr lang="en-US" dirty="0" smtClean="0">
                <a:latin typeface="Centaur" pitchFamily="18" charset="0"/>
              </a:rPr>
              <a:t>He </a:t>
            </a:r>
            <a:r>
              <a:rPr lang="en-US" dirty="0" smtClean="0">
                <a:latin typeface="Centaur" pitchFamily="18" charset="0"/>
              </a:rPr>
              <a:t>also did not want his photograph on the jacket of his books.</a:t>
            </a:r>
            <a:endParaRPr lang="ru-RU" dirty="0"/>
          </a:p>
        </p:txBody>
      </p:sp>
      <p:pic>
        <p:nvPicPr>
          <p:cNvPr id="4" name="Рисунок 3" descr="selindzher_dzherom_devid1_4_660x490.jpg"/>
          <p:cNvPicPr>
            <a:picLocks noChangeAspect="1"/>
          </p:cNvPicPr>
          <p:nvPr/>
        </p:nvPicPr>
        <p:blipFill>
          <a:blip r:embed="rId2" cstate="print"/>
          <a:stretch>
            <a:fillRect/>
          </a:stretch>
        </p:blipFill>
        <p:spPr>
          <a:xfrm>
            <a:off x="3643306" y="142852"/>
            <a:ext cx="4918995" cy="3651981"/>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183948_20100202114517_8796d8a50b9edea91d0fe62096cb017b_312.jpg"/>
          <p:cNvPicPr>
            <a:picLocks noChangeAspect="1"/>
          </p:cNvPicPr>
          <p:nvPr/>
        </p:nvPicPr>
        <p:blipFill>
          <a:blip r:embed="rId2" cstate="print"/>
          <a:stretch>
            <a:fillRect/>
          </a:stretch>
        </p:blipFill>
        <p:spPr>
          <a:xfrm>
            <a:off x="0" y="428604"/>
            <a:ext cx="5881718" cy="4411289"/>
          </a:xfrm>
          <a:prstGeom prst="rect">
            <a:avLst/>
          </a:prstGeom>
        </p:spPr>
      </p:pic>
      <p:sp>
        <p:nvSpPr>
          <p:cNvPr id="3" name="Содержимое 2"/>
          <p:cNvSpPr>
            <a:spLocks noGrp="1"/>
          </p:cNvSpPr>
          <p:nvPr>
            <p:ph idx="1"/>
          </p:nvPr>
        </p:nvSpPr>
        <p:spPr>
          <a:xfrm>
            <a:off x="4857752" y="214290"/>
            <a:ext cx="4071966" cy="6643710"/>
          </a:xfrm>
          <a:solidFill>
            <a:srgbClr val="BCF85A">
              <a:alpha val="35000"/>
            </a:srgbClr>
          </a:solidFill>
          <a:scene3d>
            <a:camera prst="orthographicFront"/>
            <a:lightRig rig="threePt" dir="t"/>
          </a:scene3d>
          <a:sp3d>
            <a:bevelT/>
            <a:bevelB/>
          </a:sp3d>
        </p:spPr>
        <p:txBody>
          <a:bodyPr>
            <a:normAutofit fontScale="70000" lnSpcReduction="20000"/>
          </a:bodyPr>
          <a:lstStyle/>
          <a:p>
            <a:r>
              <a:rPr lang="en-US" b="1" dirty="0" smtClean="0">
                <a:latin typeface="Centaur" pitchFamily="18" charset="0"/>
              </a:rPr>
              <a:t>On November 28, 2013, scans of three unpublished Salinger stories were uploaded to the Internet. It was done by a user of What.CD, an invite-only </a:t>
            </a:r>
            <a:r>
              <a:rPr lang="en-US" b="1" dirty="0" err="1" smtClean="0">
                <a:latin typeface="Centaur" pitchFamily="18" charset="0"/>
              </a:rPr>
              <a:t>BitTorrent</a:t>
            </a:r>
            <a:r>
              <a:rPr lang="en-US" b="1" dirty="0" smtClean="0">
                <a:latin typeface="Centaur" pitchFamily="18" charset="0"/>
              </a:rPr>
              <a:t> tracker site. The file was quickly removed by administrators of the site. It is not currently clear how the unpublished material was uploaded, as the original sources came from two different locations (the University of Texas and Princeton). This shows that the works may have been obtained on separate occasions and then put together. Salinger's unpublished works quickly spread over to open </a:t>
            </a:r>
            <a:r>
              <a:rPr lang="en-US" b="1" dirty="0" err="1" smtClean="0">
                <a:latin typeface="Centaur" pitchFamily="18" charset="0"/>
              </a:rPr>
              <a:t>BitTorrent</a:t>
            </a:r>
            <a:r>
              <a:rPr lang="en-US" b="1" dirty="0" smtClean="0">
                <a:latin typeface="Centaur" pitchFamily="18" charset="0"/>
              </a:rPr>
              <a:t> sites like The Pirate Bay and image-sharing sites such as </a:t>
            </a:r>
            <a:r>
              <a:rPr lang="en-US" b="1" dirty="0" err="1" smtClean="0">
                <a:latin typeface="Centaur" pitchFamily="18" charset="0"/>
              </a:rPr>
              <a:t>Imgur</a:t>
            </a:r>
            <a:r>
              <a:rPr lang="en-US" b="1" dirty="0" smtClean="0">
                <a:latin typeface="Centaur" pitchFamily="18" charset="0"/>
              </a:rPr>
              <a:t>.</a:t>
            </a:r>
            <a:br>
              <a:rPr lang="en-US" b="1" dirty="0" smtClean="0">
                <a:latin typeface="Centaur" pitchFamily="18" charset="0"/>
              </a:rPr>
            </a:br>
            <a:r>
              <a:rPr lang="en-US" b="1" dirty="0" smtClean="0">
                <a:latin typeface="Centaur" pitchFamily="18" charset="0"/>
              </a:rPr>
              <a:t>Despite </a:t>
            </a:r>
            <a:r>
              <a:rPr lang="en-US" b="1" dirty="0" err="1" smtClean="0">
                <a:latin typeface="Centaur" pitchFamily="18" charset="0"/>
              </a:rPr>
              <a:t>What.CD's</a:t>
            </a:r>
            <a:r>
              <a:rPr lang="en-US" b="1" dirty="0" smtClean="0">
                <a:latin typeface="Centaur" pitchFamily="18" charset="0"/>
              </a:rPr>
              <a:t> quick response, Salinger's unpublished writings will forever be available on the internet.</a:t>
            </a:r>
            <a:endParaRPr lang="ru-RU"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714876" y="285728"/>
            <a:ext cx="4257676" cy="6126163"/>
          </a:xfrm>
          <a:solidFill>
            <a:srgbClr val="BCF85A">
              <a:alpha val="35000"/>
            </a:srgbClr>
          </a:solidFill>
          <a:scene3d>
            <a:camera prst="orthographicFront"/>
            <a:lightRig rig="threePt" dir="t"/>
          </a:scene3d>
          <a:sp3d>
            <a:bevelT/>
            <a:bevelB/>
          </a:sp3d>
        </p:spPr>
        <p:txBody>
          <a:bodyPr>
            <a:normAutofit fontScale="92500" lnSpcReduction="10000"/>
          </a:bodyPr>
          <a:lstStyle/>
          <a:p>
            <a:r>
              <a:rPr lang="en-US" b="1" dirty="0" smtClean="0">
                <a:latin typeface="Centaur" pitchFamily="18" charset="0"/>
              </a:rPr>
              <a:t>Unpublished stories</a:t>
            </a:r>
            <a:br>
              <a:rPr lang="en-US" b="1" dirty="0" smtClean="0">
                <a:latin typeface="Centaur" pitchFamily="18" charset="0"/>
              </a:rPr>
            </a:br>
            <a:r>
              <a:rPr lang="en-US" b="1" dirty="0" smtClean="0">
                <a:latin typeface="Centaur" pitchFamily="18" charset="0"/>
              </a:rPr>
              <a:t>"Mrs. </a:t>
            </a:r>
            <a:r>
              <a:rPr lang="en-US" b="1" dirty="0" err="1" smtClean="0">
                <a:latin typeface="Centaur" pitchFamily="18" charset="0"/>
              </a:rPr>
              <a:t>Hincher</a:t>
            </a:r>
            <a:r>
              <a:rPr lang="en-US" b="1" dirty="0" smtClean="0">
                <a:latin typeface="Centaur" pitchFamily="18" charset="0"/>
              </a:rPr>
              <a:t>" (1942)</a:t>
            </a:r>
            <a:br>
              <a:rPr lang="en-US" b="1" dirty="0" smtClean="0">
                <a:latin typeface="Centaur" pitchFamily="18" charset="0"/>
              </a:rPr>
            </a:br>
            <a:r>
              <a:rPr lang="en-US" b="1" dirty="0" smtClean="0">
                <a:latin typeface="Centaur" pitchFamily="18" charset="0"/>
              </a:rPr>
              <a:t>"The Last and Best of the Peter Pans" (1942)</a:t>
            </a:r>
            <a:br>
              <a:rPr lang="en-US" b="1" dirty="0" smtClean="0">
                <a:latin typeface="Centaur" pitchFamily="18" charset="0"/>
              </a:rPr>
            </a:br>
            <a:r>
              <a:rPr lang="en-US" b="1" dirty="0" smtClean="0">
                <a:latin typeface="Centaur" pitchFamily="18" charset="0"/>
              </a:rPr>
              <a:t>"The Children's Echelon" (1944)</a:t>
            </a:r>
            <a:br>
              <a:rPr lang="en-US" b="1" dirty="0" smtClean="0">
                <a:latin typeface="Centaur" pitchFamily="18" charset="0"/>
              </a:rPr>
            </a:br>
            <a:r>
              <a:rPr lang="en-US" b="1" dirty="0" smtClean="0">
                <a:latin typeface="Centaur" pitchFamily="18" charset="0"/>
              </a:rPr>
              <a:t>"Two Lonely Men" (1944)</a:t>
            </a:r>
            <a:br>
              <a:rPr lang="en-US" b="1" dirty="0" smtClean="0">
                <a:latin typeface="Centaur" pitchFamily="18" charset="0"/>
              </a:rPr>
            </a:br>
            <a:r>
              <a:rPr lang="en-US" b="1" dirty="0" smtClean="0">
                <a:latin typeface="Centaur" pitchFamily="18" charset="0"/>
              </a:rPr>
              <a:t>"The Magic Foxhole" (1944)</a:t>
            </a:r>
            <a:br>
              <a:rPr lang="en-US" b="1" dirty="0" smtClean="0">
                <a:latin typeface="Centaur" pitchFamily="18" charset="0"/>
              </a:rPr>
            </a:br>
            <a:r>
              <a:rPr lang="en-US" b="1" dirty="0" smtClean="0">
                <a:latin typeface="Centaur" pitchFamily="18" charset="0"/>
              </a:rPr>
              <a:t>"Birthday Boy" (1946)</a:t>
            </a:r>
            <a:br>
              <a:rPr lang="en-US" b="1" dirty="0" smtClean="0">
                <a:latin typeface="Centaur" pitchFamily="18" charset="0"/>
              </a:rPr>
            </a:br>
            <a:r>
              <a:rPr lang="en-US" b="1" dirty="0" smtClean="0">
                <a:latin typeface="Centaur" pitchFamily="18" charset="0"/>
              </a:rPr>
              <a:t>"The Ocean Full of Bowling Balls" (1947)</a:t>
            </a:r>
            <a:br>
              <a:rPr lang="en-US" b="1" dirty="0" smtClean="0">
                <a:latin typeface="Centaur" pitchFamily="18" charset="0"/>
              </a:rPr>
            </a:br>
            <a:r>
              <a:rPr lang="en-US" b="1" dirty="0" smtClean="0">
                <a:latin typeface="Centaur" pitchFamily="18" charset="0"/>
              </a:rPr>
              <a:t>"Paula" (1948)</a:t>
            </a:r>
            <a:endParaRPr lang="ru-RU" b="1" dirty="0"/>
          </a:p>
        </p:txBody>
      </p:sp>
      <p:pic>
        <p:nvPicPr>
          <p:cNvPr id="4" name="Рисунок 3" descr="77068.jpg"/>
          <p:cNvPicPr>
            <a:picLocks noChangeAspect="1"/>
          </p:cNvPicPr>
          <p:nvPr/>
        </p:nvPicPr>
        <p:blipFill>
          <a:blip r:embed="rId2" cstate="print"/>
          <a:stretch>
            <a:fillRect/>
          </a:stretch>
        </p:blipFill>
        <p:spPr>
          <a:xfrm>
            <a:off x="0" y="0"/>
            <a:ext cx="2419616" cy="3501939"/>
          </a:xfrm>
          <a:prstGeom prst="rect">
            <a:avLst/>
          </a:prstGeom>
        </p:spPr>
      </p:pic>
      <p:pic>
        <p:nvPicPr>
          <p:cNvPr id="5" name="Рисунок 4" descr="s1_5_94962_066_6.jpg"/>
          <p:cNvPicPr>
            <a:picLocks noChangeAspect="1"/>
          </p:cNvPicPr>
          <p:nvPr/>
        </p:nvPicPr>
        <p:blipFill>
          <a:blip r:embed="rId3" cstate="print"/>
          <a:stretch>
            <a:fillRect/>
          </a:stretch>
        </p:blipFill>
        <p:spPr>
          <a:xfrm>
            <a:off x="2786050" y="3335386"/>
            <a:ext cx="2233613" cy="352261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4714876" cy="6786610"/>
          </a:xfrm>
          <a:solidFill>
            <a:srgbClr val="BCF85A">
              <a:alpha val="35000"/>
            </a:srgbClr>
          </a:solidFill>
        </p:spPr>
        <p:txBody>
          <a:bodyPr>
            <a:normAutofit fontScale="77500" lnSpcReduction="20000"/>
          </a:bodyPr>
          <a:lstStyle/>
          <a:p>
            <a:r>
              <a:rPr lang="en-US" sz="7700" b="1" dirty="0" smtClean="0">
                <a:latin typeface="Centaur" pitchFamily="18" charset="0"/>
              </a:rPr>
              <a:t>Books</a:t>
            </a:r>
            <a:r>
              <a:rPr lang="en-US" dirty="0" smtClean="0">
                <a:latin typeface="Centaur" pitchFamily="18" charset="0"/>
              </a:rPr>
              <a:t/>
            </a:r>
            <a:br>
              <a:rPr lang="en-US" dirty="0" smtClean="0">
                <a:latin typeface="Centaur" pitchFamily="18" charset="0"/>
              </a:rPr>
            </a:br>
            <a:r>
              <a:rPr lang="en-US" sz="2600" b="1" dirty="0" smtClean="0">
                <a:latin typeface="Centaur" pitchFamily="18" charset="0"/>
              </a:rPr>
              <a:t>The Catcher in the Rye (1951)</a:t>
            </a:r>
            <a:br>
              <a:rPr lang="en-US" sz="2600" b="1" dirty="0" smtClean="0">
                <a:latin typeface="Centaur" pitchFamily="18" charset="0"/>
              </a:rPr>
            </a:br>
            <a:r>
              <a:rPr lang="en-US" sz="2600" b="1" dirty="0" smtClean="0">
                <a:latin typeface="Centaur" pitchFamily="18" charset="0"/>
              </a:rPr>
              <a:t>Nine Stories (1953)</a:t>
            </a:r>
            <a:br>
              <a:rPr lang="en-US" sz="2600" b="1" dirty="0" smtClean="0">
                <a:latin typeface="Centaur" pitchFamily="18" charset="0"/>
              </a:rPr>
            </a:br>
            <a:r>
              <a:rPr lang="en-US" sz="2600" b="1" dirty="0" smtClean="0">
                <a:latin typeface="Centaur" pitchFamily="18" charset="0"/>
              </a:rPr>
              <a:t>"A Perfect Day for </a:t>
            </a:r>
            <a:r>
              <a:rPr lang="en-US" sz="2600" b="1" dirty="0" err="1" smtClean="0">
                <a:latin typeface="Centaur" pitchFamily="18" charset="0"/>
              </a:rPr>
              <a:t>Bananafish</a:t>
            </a:r>
            <a:r>
              <a:rPr lang="en-US" sz="2600" b="1" dirty="0" smtClean="0">
                <a:latin typeface="Centaur" pitchFamily="18" charset="0"/>
              </a:rPr>
              <a:t>" (1948)</a:t>
            </a:r>
            <a:br>
              <a:rPr lang="en-US" sz="2600" b="1" dirty="0" smtClean="0">
                <a:latin typeface="Centaur" pitchFamily="18" charset="0"/>
              </a:rPr>
            </a:br>
            <a:r>
              <a:rPr lang="en-US" sz="2600" b="1" dirty="0" smtClean="0">
                <a:latin typeface="Centaur" pitchFamily="18" charset="0"/>
              </a:rPr>
              <a:t>"Uncle </a:t>
            </a:r>
            <a:r>
              <a:rPr lang="en-US" sz="2600" b="1" dirty="0" err="1" smtClean="0">
                <a:latin typeface="Centaur" pitchFamily="18" charset="0"/>
              </a:rPr>
              <a:t>Wiggily</a:t>
            </a:r>
            <a:r>
              <a:rPr lang="en-US" sz="2600" b="1" dirty="0" smtClean="0">
                <a:latin typeface="Centaur" pitchFamily="18" charset="0"/>
              </a:rPr>
              <a:t> in Connecticut" (1948)</a:t>
            </a:r>
            <a:br>
              <a:rPr lang="en-US" sz="2600" b="1" dirty="0" smtClean="0">
                <a:latin typeface="Centaur" pitchFamily="18" charset="0"/>
              </a:rPr>
            </a:br>
            <a:r>
              <a:rPr lang="en-US" sz="2600" b="1" dirty="0" smtClean="0">
                <a:latin typeface="Centaur" pitchFamily="18" charset="0"/>
              </a:rPr>
              <a:t>"Just Before the War with the Eskimos" (1948)</a:t>
            </a:r>
            <a:br>
              <a:rPr lang="en-US" sz="2600" b="1" dirty="0" smtClean="0">
                <a:latin typeface="Centaur" pitchFamily="18" charset="0"/>
              </a:rPr>
            </a:br>
            <a:r>
              <a:rPr lang="en-US" sz="2600" b="1" dirty="0" smtClean="0">
                <a:latin typeface="Centaur" pitchFamily="18" charset="0"/>
              </a:rPr>
              <a:t>"The Laughing Man" (1949)</a:t>
            </a:r>
            <a:br>
              <a:rPr lang="en-US" sz="2600" b="1" dirty="0" smtClean="0">
                <a:latin typeface="Centaur" pitchFamily="18" charset="0"/>
              </a:rPr>
            </a:br>
            <a:r>
              <a:rPr lang="en-US" sz="2600" b="1" dirty="0" smtClean="0">
                <a:latin typeface="Centaur" pitchFamily="18" charset="0"/>
              </a:rPr>
              <a:t>"Down at the Dinghy" (1949)</a:t>
            </a:r>
            <a:br>
              <a:rPr lang="en-US" sz="2600" b="1" dirty="0" smtClean="0">
                <a:latin typeface="Centaur" pitchFamily="18" charset="0"/>
              </a:rPr>
            </a:br>
            <a:r>
              <a:rPr lang="en-US" sz="2600" b="1" dirty="0" smtClean="0">
                <a:latin typeface="Centaur" pitchFamily="18" charset="0"/>
              </a:rPr>
              <a:t>"For </a:t>
            </a:r>
            <a:r>
              <a:rPr lang="en-US" sz="2600" b="1" dirty="0" err="1" smtClean="0">
                <a:latin typeface="Centaur" pitchFamily="18" charset="0"/>
              </a:rPr>
              <a:t>Esmé</a:t>
            </a:r>
            <a:r>
              <a:rPr lang="en-US" sz="2600" b="1" dirty="0" smtClean="0">
                <a:latin typeface="Centaur" pitchFamily="18" charset="0"/>
              </a:rPr>
              <a:t>—with Love and Squalor" (1950)</a:t>
            </a:r>
            <a:br>
              <a:rPr lang="en-US" sz="2600" b="1" dirty="0" smtClean="0">
                <a:latin typeface="Centaur" pitchFamily="18" charset="0"/>
              </a:rPr>
            </a:br>
            <a:r>
              <a:rPr lang="en-US" sz="2600" b="1" dirty="0" smtClean="0">
                <a:latin typeface="Centaur" pitchFamily="18" charset="0"/>
              </a:rPr>
              <a:t>"Pretty Mouth and Green My Eyes" (1951)</a:t>
            </a:r>
            <a:br>
              <a:rPr lang="en-US" sz="2600" b="1" dirty="0" smtClean="0">
                <a:latin typeface="Centaur" pitchFamily="18" charset="0"/>
              </a:rPr>
            </a:br>
            <a:r>
              <a:rPr lang="en-US" sz="2600" b="1" dirty="0" smtClean="0">
                <a:latin typeface="Centaur" pitchFamily="18" charset="0"/>
              </a:rPr>
              <a:t>"De Daumier-Smith's Blue Period" (1952)</a:t>
            </a:r>
            <a:br>
              <a:rPr lang="en-US" sz="2600" b="1" dirty="0" smtClean="0">
                <a:latin typeface="Centaur" pitchFamily="18" charset="0"/>
              </a:rPr>
            </a:br>
            <a:r>
              <a:rPr lang="en-US" sz="2600" b="1" dirty="0" smtClean="0">
                <a:latin typeface="Centaur" pitchFamily="18" charset="0"/>
              </a:rPr>
              <a:t>"Teddy" (1953)</a:t>
            </a:r>
            <a:br>
              <a:rPr lang="en-US" sz="2600" b="1" dirty="0" smtClean="0">
                <a:latin typeface="Centaur" pitchFamily="18" charset="0"/>
              </a:rPr>
            </a:br>
            <a:r>
              <a:rPr lang="en-US" sz="2600" b="1" dirty="0" err="1" smtClean="0">
                <a:latin typeface="Centaur" pitchFamily="18" charset="0"/>
              </a:rPr>
              <a:t>Franny</a:t>
            </a:r>
            <a:r>
              <a:rPr lang="en-US" sz="2600" b="1" dirty="0" smtClean="0">
                <a:latin typeface="Centaur" pitchFamily="18" charset="0"/>
              </a:rPr>
              <a:t> and </a:t>
            </a:r>
            <a:r>
              <a:rPr lang="en-US" sz="2600" b="1" dirty="0" err="1" smtClean="0">
                <a:latin typeface="Centaur" pitchFamily="18" charset="0"/>
              </a:rPr>
              <a:t>Zooey</a:t>
            </a:r>
            <a:r>
              <a:rPr lang="en-US" sz="2600" b="1" dirty="0" smtClean="0">
                <a:latin typeface="Centaur" pitchFamily="18" charset="0"/>
              </a:rPr>
              <a:t> (1961)</a:t>
            </a:r>
            <a:br>
              <a:rPr lang="en-US" sz="2600" b="1" dirty="0" smtClean="0">
                <a:latin typeface="Centaur" pitchFamily="18" charset="0"/>
              </a:rPr>
            </a:br>
            <a:r>
              <a:rPr lang="en-US" sz="2600" b="1" dirty="0" smtClean="0">
                <a:latin typeface="Centaur" pitchFamily="18" charset="0"/>
              </a:rPr>
              <a:t>"</a:t>
            </a:r>
            <a:r>
              <a:rPr lang="en-US" sz="2600" b="1" dirty="0" err="1" smtClean="0">
                <a:latin typeface="Centaur" pitchFamily="18" charset="0"/>
              </a:rPr>
              <a:t>Franny</a:t>
            </a:r>
            <a:r>
              <a:rPr lang="en-US" sz="2600" b="1" dirty="0" smtClean="0">
                <a:latin typeface="Centaur" pitchFamily="18" charset="0"/>
              </a:rPr>
              <a:t>" (1955)</a:t>
            </a:r>
            <a:br>
              <a:rPr lang="en-US" sz="2600" b="1" dirty="0" smtClean="0">
                <a:latin typeface="Centaur" pitchFamily="18" charset="0"/>
              </a:rPr>
            </a:br>
            <a:r>
              <a:rPr lang="en-US" sz="2600" b="1" dirty="0" smtClean="0">
                <a:latin typeface="Centaur" pitchFamily="18" charset="0"/>
              </a:rPr>
              <a:t>"</a:t>
            </a:r>
            <a:r>
              <a:rPr lang="en-US" sz="2600" b="1" dirty="0" err="1" smtClean="0">
                <a:latin typeface="Centaur" pitchFamily="18" charset="0"/>
              </a:rPr>
              <a:t>Zooey</a:t>
            </a:r>
            <a:r>
              <a:rPr lang="en-US" sz="2600" b="1" dirty="0" smtClean="0">
                <a:latin typeface="Centaur" pitchFamily="18" charset="0"/>
              </a:rPr>
              <a:t>" (1957)</a:t>
            </a:r>
            <a:br>
              <a:rPr lang="en-US" sz="2600" b="1" dirty="0" smtClean="0">
                <a:latin typeface="Centaur" pitchFamily="18" charset="0"/>
              </a:rPr>
            </a:br>
            <a:r>
              <a:rPr lang="en-US" sz="2600" b="1" dirty="0" smtClean="0">
                <a:latin typeface="Centaur" pitchFamily="18" charset="0"/>
              </a:rPr>
              <a:t>Raise High the Roof Beam, Carpenters and Seymour: An Introduction (1963)</a:t>
            </a:r>
            <a:br>
              <a:rPr lang="en-US" sz="2600" b="1" dirty="0" smtClean="0">
                <a:latin typeface="Centaur" pitchFamily="18" charset="0"/>
              </a:rPr>
            </a:br>
            <a:r>
              <a:rPr lang="en-US" sz="2600" b="1" dirty="0" smtClean="0">
                <a:latin typeface="Centaur" pitchFamily="18" charset="0"/>
              </a:rPr>
              <a:t>"Raise High the Roof-Beam, Carpenters" (1955)</a:t>
            </a:r>
            <a:br>
              <a:rPr lang="en-US" sz="2600" b="1" dirty="0" smtClean="0">
                <a:latin typeface="Centaur" pitchFamily="18" charset="0"/>
              </a:rPr>
            </a:br>
            <a:r>
              <a:rPr lang="en-US" sz="2600" b="1" dirty="0" smtClean="0">
                <a:latin typeface="Centaur" pitchFamily="18" charset="0"/>
              </a:rPr>
              <a:t>"Seymour: An Introduction" (1959)</a:t>
            </a:r>
            <a:endParaRPr lang="ru-RU" sz="2600" b="1" dirty="0"/>
          </a:p>
        </p:txBody>
      </p:sp>
      <p:pic>
        <p:nvPicPr>
          <p:cNvPr id="4" name="Рисунок 3" descr="3aa6fa88-f695-495b-92ee-4e8a7b281994-1.jpg"/>
          <p:cNvPicPr>
            <a:picLocks noChangeAspect="1"/>
          </p:cNvPicPr>
          <p:nvPr/>
        </p:nvPicPr>
        <p:blipFill>
          <a:blip r:embed="rId2" cstate="print"/>
          <a:stretch>
            <a:fillRect/>
          </a:stretch>
        </p:blipFill>
        <p:spPr>
          <a:xfrm>
            <a:off x="6667500" y="0"/>
            <a:ext cx="2476500" cy="3990975"/>
          </a:xfrm>
          <a:prstGeom prst="rect">
            <a:avLst/>
          </a:prstGeom>
        </p:spPr>
      </p:pic>
      <p:pic>
        <p:nvPicPr>
          <p:cNvPr id="5" name="Рисунок 4" descr="3DA2035B-096C-4AFB-8426-B52237482B55_mw800_s.jpg"/>
          <p:cNvPicPr>
            <a:picLocks noChangeAspect="1"/>
          </p:cNvPicPr>
          <p:nvPr/>
        </p:nvPicPr>
        <p:blipFill>
          <a:blip r:embed="rId3" cstate="print"/>
          <a:stretch>
            <a:fillRect/>
          </a:stretch>
        </p:blipFill>
        <p:spPr>
          <a:xfrm>
            <a:off x="4429124" y="2989656"/>
            <a:ext cx="2515996" cy="3868344"/>
          </a:xfrm>
          <a:prstGeom prst="rect">
            <a:avLst/>
          </a:prstGeom>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241</Words>
  <Application>Microsoft Office PowerPoint</Application>
  <PresentationFormat>Экран (4:3)</PresentationFormat>
  <Paragraphs>10</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Jerome David Salinger</vt:lpstr>
      <vt:lpstr>Слайд 2</vt:lpstr>
      <vt:lpstr>Слайд 3</vt:lpstr>
      <vt:lpstr>In 1951, Salinger's first novel, The Catcher in the Rye, was published. It became an immediate popular success. Salinger died at his home in Cornish, New Hampshire of natural causes on January 27, 2010.</vt:lpstr>
      <vt:lpstr>Слайд 5</vt:lpstr>
      <vt:lpstr>Слайд 6</vt:lpstr>
      <vt:lpstr>Слайд 7</vt:lpstr>
      <vt:lpstr>Слайд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Jerome David Salinger</dc:title>
  <cp:lastModifiedBy>User</cp:lastModifiedBy>
  <cp:revision>7</cp:revision>
  <dcterms:modified xsi:type="dcterms:W3CDTF">2014-04-01T04:08:30Z</dcterms:modified>
</cp:coreProperties>
</file>