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81" r:id="rId13"/>
    <p:sldId id="282" r:id="rId14"/>
    <p:sldId id="280" r:id="rId15"/>
    <p:sldId id="283" r:id="rId16"/>
    <p:sldId id="267" r:id="rId17"/>
    <p:sldId id="268" r:id="rId18"/>
    <p:sldId id="269" r:id="rId19"/>
    <p:sldId id="270" r:id="rId20"/>
    <p:sldId id="271" r:id="rId21"/>
    <p:sldId id="273" r:id="rId22"/>
    <p:sldId id="275" r:id="rId23"/>
    <p:sldId id="276" r:id="rId24"/>
    <p:sldId id="277" r:id="rId25"/>
    <p:sldId id="279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DA9C"/>
    <a:srgbClr val="D3C35D"/>
    <a:srgbClr val="FCBB04"/>
    <a:srgbClr val="2D1C30"/>
    <a:srgbClr val="3B253F"/>
    <a:srgbClr val="4A1B1A"/>
    <a:srgbClr val="1334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rgbClr val="E4DA9C"/>
            </a:solidFill>
          </a:ln>
          <a:solidFill>
            <a:srgbClr val="E4DA9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429684" cy="1470025"/>
          </a:xfrm>
        </p:spPr>
        <p:txBody>
          <a:bodyPr/>
          <a:lstStyle/>
          <a:p>
            <a:r>
              <a:rPr lang="uk-UA" b="0" dirty="0" err="1" smtClean="0"/>
              <a:t>“Срібна</a:t>
            </a:r>
            <a:r>
              <a:rPr lang="uk-UA" b="0" dirty="0" smtClean="0"/>
              <a:t> </a:t>
            </a:r>
            <a:r>
              <a:rPr lang="uk-UA" b="0" dirty="0" err="1" smtClean="0"/>
              <a:t>доба”</a:t>
            </a:r>
            <a:r>
              <a:rPr lang="uk-UA" b="0" dirty="0" smtClean="0"/>
              <a:t> російської поезії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3581400"/>
            <a:ext cx="7143800" cy="1704988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Презентацію</a:t>
            </a:r>
            <a:r>
              <a:rPr lang="ru-RU" dirty="0" smtClean="0"/>
              <a:t> </a:t>
            </a:r>
            <a:r>
              <a:rPr lang="ru-RU" dirty="0" err="1" smtClean="0"/>
              <a:t>підготували</a:t>
            </a:r>
            <a:r>
              <a:rPr lang="ru-RU" dirty="0" smtClean="0"/>
              <a:t> :</a:t>
            </a:r>
          </a:p>
          <a:p>
            <a:r>
              <a:rPr lang="uk-UA" dirty="0" smtClean="0"/>
              <a:t>учні 11- Б класу</a:t>
            </a:r>
            <a:endParaRPr lang="ru-RU" dirty="0" smtClean="0"/>
          </a:p>
          <a:p>
            <a:r>
              <a:rPr lang="ru-RU" dirty="0" smtClean="0"/>
              <a:t>ХЗОШ І-ІІІ </a:t>
            </a:r>
            <a:r>
              <a:rPr lang="ru-RU" dirty="0" err="1" smtClean="0"/>
              <a:t>ступенів</a:t>
            </a:r>
            <a:r>
              <a:rPr lang="ru-RU" dirty="0" smtClean="0"/>
              <a:t> № 124</a:t>
            </a:r>
          </a:p>
          <a:p>
            <a:r>
              <a:rPr lang="uk-UA" dirty="0" smtClean="0"/>
              <a:t>Остапенко Анастасія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Стрижакова</a:t>
            </a:r>
            <a:r>
              <a:rPr lang="uk-UA" dirty="0" smtClean="0"/>
              <a:t> Яна</a:t>
            </a:r>
          </a:p>
          <a:p>
            <a:r>
              <a:rPr lang="uk-UA" dirty="0" err="1" smtClean="0"/>
              <a:t>Капустян</a:t>
            </a:r>
            <a:r>
              <a:rPr lang="uk-UA" dirty="0" smtClean="0"/>
              <a:t> Ілля</a:t>
            </a:r>
          </a:p>
          <a:p>
            <a:r>
              <a:rPr lang="uk-UA" dirty="0" smtClean="0"/>
              <a:t>Яно Ірина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6952808"/>
      </p:ext>
    </p:extLst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4281518" cy="576899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символістів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 </a:t>
            </a:r>
            <a:r>
              <a:rPr lang="ru-RU" dirty="0" err="1" smtClean="0"/>
              <a:t>об'єднували</a:t>
            </a:r>
            <a:r>
              <a:rPr lang="ru-RU" dirty="0" smtClean="0"/>
              <a:t> </a:t>
            </a:r>
            <a:r>
              <a:rPr lang="ru-RU" dirty="0" err="1" smtClean="0"/>
              <a:t>настрої</a:t>
            </a:r>
            <a:r>
              <a:rPr lang="ru-RU" dirty="0" smtClean="0"/>
              <a:t> </a:t>
            </a:r>
            <a:r>
              <a:rPr lang="ru-RU" dirty="0" err="1" smtClean="0"/>
              <a:t>заперечення</a:t>
            </a:r>
            <a:r>
              <a:rPr lang="ru-RU" dirty="0" smtClean="0"/>
              <a:t> </a:t>
            </a:r>
            <a:r>
              <a:rPr lang="ru-RU" dirty="0" err="1" smtClean="0"/>
              <a:t>матеріалістичної</a:t>
            </a:r>
            <a:r>
              <a:rPr lang="ru-RU" dirty="0" smtClean="0"/>
              <a:t> </a:t>
            </a:r>
            <a:r>
              <a:rPr lang="ru-RU" dirty="0" err="1" smtClean="0"/>
              <a:t>філософії</a:t>
            </a:r>
            <a:r>
              <a:rPr lang="ru-RU" dirty="0" smtClean="0"/>
              <a:t> та </a:t>
            </a:r>
            <a:r>
              <a:rPr lang="ru-RU" dirty="0" err="1" smtClean="0"/>
              <a:t>естетики</a:t>
            </a:r>
            <a:r>
              <a:rPr lang="ru-RU" dirty="0" smtClean="0"/>
              <a:t>, </a:t>
            </a:r>
            <a:r>
              <a:rPr lang="ru-RU" dirty="0" err="1" smtClean="0"/>
              <a:t>недовіри</a:t>
            </a:r>
            <a:r>
              <a:rPr lang="ru-RU" dirty="0" smtClean="0"/>
              <a:t> до </a:t>
            </a:r>
            <a:r>
              <a:rPr lang="ru-RU" dirty="0" err="1" smtClean="0"/>
              <a:t>раціонально-логічного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осмислення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як </a:t>
            </a:r>
            <a:r>
              <a:rPr lang="ru-RU" dirty="0" err="1" smtClean="0"/>
              <a:t>найвищої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митця</a:t>
            </a:r>
            <a:r>
              <a:rPr lang="ru-RU" dirty="0" smtClean="0"/>
              <a:t> </a:t>
            </a:r>
            <a:r>
              <a:rPr lang="ru-RU" dirty="0" err="1" smtClean="0"/>
              <a:t>як</a:t>
            </a:r>
            <a:r>
              <a:rPr lang="ru-RU" dirty="0" smtClean="0"/>
              <a:t> </a:t>
            </a:r>
            <a:r>
              <a:rPr lang="ru-RU" dirty="0" err="1" smtClean="0"/>
              <a:t>творця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та пророка,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майбутньому</a:t>
            </a:r>
            <a:r>
              <a:rPr lang="ru-RU" dirty="0" smtClean="0"/>
              <a:t> «</a:t>
            </a:r>
            <a:r>
              <a:rPr lang="ru-RU" dirty="0" err="1" smtClean="0"/>
              <a:t>перетворенню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»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символістів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характерний</a:t>
            </a:r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містичного</a:t>
            </a:r>
            <a:r>
              <a:rPr lang="ru-RU" dirty="0" smtClean="0"/>
              <a:t> синтезу </a:t>
            </a:r>
            <a:r>
              <a:rPr lang="ru-RU" dirty="0" err="1" smtClean="0"/>
              <a:t>життя</a:t>
            </a:r>
            <a:r>
              <a:rPr lang="ru-RU" dirty="0" smtClean="0"/>
              <a:t> та </a:t>
            </a:r>
            <a:r>
              <a:rPr lang="ru-RU" dirty="0" err="1" smtClean="0"/>
              <a:t>творчості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b3215106ad2d55595f2cccd4fcd1699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071546"/>
            <a:ext cx="4495800" cy="337530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31844"/>
          </a:xfrm>
        </p:spPr>
        <p:txBody>
          <a:bodyPr/>
          <a:lstStyle/>
          <a:p>
            <a:r>
              <a:rPr lang="uk-UA" dirty="0" smtClean="0"/>
              <a:t>Акмеїзм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4714876" cy="578647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err="1" smtClean="0"/>
              <a:t>Акмеїзм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зародився</a:t>
            </a:r>
            <a:r>
              <a:rPr lang="ru-RU" dirty="0" smtClean="0"/>
              <a:t> в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1910 р. як </a:t>
            </a:r>
            <a:r>
              <a:rPr lang="ru-RU" dirty="0" err="1" smtClean="0"/>
              <a:t>альтернативний</a:t>
            </a:r>
            <a:r>
              <a:rPr lang="ru-RU" dirty="0" smtClean="0"/>
              <a:t> </a:t>
            </a:r>
            <a:r>
              <a:rPr lang="ru-RU" dirty="0" err="1" smtClean="0"/>
              <a:t>символізмові</a:t>
            </a:r>
            <a:r>
              <a:rPr lang="ru-RU" dirty="0" smtClean="0"/>
              <a:t> в момент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розколу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uk-UA" dirty="0" smtClean="0"/>
              <a:t>Прихильники акмеїзму називали себе </a:t>
            </a:r>
            <a:r>
              <a:rPr lang="uk-UA" dirty="0" err="1" smtClean="0"/>
              <a:t>“адамістами”</a:t>
            </a:r>
            <a:r>
              <a:rPr lang="uk-UA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Назва</a:t>
            </a:r>
            <a:r>
              <a:rPr lang="ru-RU" dirty="0" smtClean="0"/>
              <a:t>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біблійної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Адама.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акмеїсти</a:t>
            </a:r>
            <a:r>
              <a:rPr lang="ru-RU" dirty="0" smtClean="0"/>
              <a:t> </a:t>
            </a:r>
            <a:r>
              <a:rPr lang="ru-RU" dirty="0" err="1" smtClean="0"/>
              <a:t>об'єдналися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спілки</a:t>
            </a:r>
            <a:r>
              <a:rPr lang="ru-RU" dirty="0" smtClean="0"/>
              <a:t> "Цех </a:t>
            </a:r>
            <a:r>
              <a:rPr lang="ru-RU" dirty="0" err="1" smtClean="0"/>
              <a:t>поетів</a:t>
            </a:r>
            <a:r>
              <a:rPr lang="ru-RU" dirty="0" smtClean="0"/>
              <a:t>" (1911—1914 </a:t>
            </a:r>
            <a:r>
              <a:rPr lang="en-US" dirty="0" smtClean="0"/>
              <a:t>pp.). </a:t>
            </a:r>
            <a:r>
              <a:rPr lang="ru-RU" dirty="0" smtClean="0"/>
              <a:t>Вони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друкований</a:t>
            </a:r>
            <a:r>
              <a:rPr lang="ru-RU" dirty="0" smtClean="0"/>
              <a:t> орган — журнал "</a:t>
            </a:r>
            <a:r>
              <a:rPr lang="ru-RU" dirty="0" err="1" smtClean="0"/>
              <a:t>Гіперборей</a:t>
            </a:r>
            <a:r>
              <a:rPr lang="ru-RU" dirty="0" smtClean="0"/>
              <a:t>", редактором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М. </a:t>
            </a:r>
            <a:r>
              <a:rPr lang="ru-RU" dirty="0" err="1" smtClean="0"/>
              <a:t>Лозинський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103120854_2278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357298"/>
            <a:ext cx="4038600" cy="304483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785794"/>
            <a:ext cx="3995766" cy="534036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У 1912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"Цеху </a:t>
            </a:r>
            <a:r>
              <a:rPr lang="ru-RU" dirty="0" err="1" smtClean="0"/>
              <a:t>поетів</a:t>
            </a:r>
            <a:r>
              <a:rPr lang="ru-RU" dirty="0" smtClean="0"/>
              <a:t>" </a:t>
            </a:r>
            <a:r>
              <a:rPr lang="ru-RU" dirty="0" err="1" smtClean="0"/>
              <a:t>виникла</a:t>
            </a:r>
            <a:r>
              <a:rPr lang="ru-RU" dirty="0" smtClean="0"/>
              <a:t> нова </a:t>
            </a:r>
            <a:r>
              <a:rPr lang="ru-RU" dirty="0" err="1" smtClean="0"/>
              <a:t>поетична</a:t>
            </a:r>
            <a:r>
              <a:rPr lang="ru-RU" dirty="0" smtClean="0"/>
              <a:t> </a:t>
            </a:r>
            <a:r>
              <a:rPr lang="ru-RU" dirty="0" err="1" smtClean="0"/>
              <a:t>течія</a:t>
            </a:r>
            <a:r>
              <a:rPr lang="ru-RU" dirty="0" smtClean="0"/>
              <a:t>. </a:t>
            </a:r>
            <a:r>
              <a:rPr lang="ru-RU" dirty="0" err="1" smtClean="0"/>
              <a:t>Акмеїсти</a:t>
            </a:r>
            <a:r>
              <a:rPr lang="ru-RU" dirty="0" smtClean="0"/>
              <a:t> </a:t>
            </a:r>
            <a:r>
              <a:rPr lang="ru-RU" dirty="0" err="1" smtClean="0"/>
              <a:t>видавали</a:t>
            </a:r>
            <a:r>
              <a:rPr lang="ru-RU" dirty="0" smtClean="0"/>
              <a:t> журнал "Аполлон" (1909—1917 </a:t>
            </a:r>
            <a:r>
              <a:rPr lang="en-US" dirty="0" smtClean="0"/>
              <a:t>pp.). </a:t>
            </a:r>
            <a:r>
              <a:rPr lang="ru-RU" dirty="0" smtClean="0"/>
              <a:t>У 1913 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надруковані</a:t>
            </a:r>
            <a:r>
              <a:rPr lang="ru-RU" dirty="0" smtClean="0"/>
              <a:t> </a:t>
            </a:r>
            <a:r>
              <a:rPr lang="ru-RU" dirty="0" err="1" smtClean="0"/>
              <a:t>маніфести</a:t>
            </a:r>
            <a:r>
              <a:rPr lang="ru-RU" dirty="0" smtClean="0"/>
              <a:t> </a:t>
            </a:r>
            <a:r>
              <a:rPr lang="ru-RU" dirty="0" err="1" smtClean="0"/>
              <a:t>акмеїстів</a:t>
            </a:r>
            <a:r>
              <a:rPr lang="ru-RU" dirty="0" smtClean="0"/>
              <a:t> — </a:t>
            </a:r>
            <a:r>
              <a:rPr lang="ru-RU" dirty="0" err="1" smtClean="0"/>
              <a:t>стаття</a:t>
            </a:r>
            <a:r>
              <a:rPr lang="ru-RU" dirty="0" smtClean="0"/>
              <a:t> "</a:t>
            </a:r>
            <a:r>
              <a:rPr lang="ru-RU" dirty="0" err="1" smtClean="0"/>
              <a:t>Спадщина</a:t>
            </a:r>
            <a:r>
              <a:rPr lang="ru-RU" dirty="0" smtClean="0"/>
              <a:t> </a:t>
            </a:r>
            <a:r>
              <a:rPr lang="ru-RU" dirty="0" err="1" smtClean="0"/>
              <a:t>символізму</a:t>
            </a:r>
            <a:r>
              <a:rPr lang="ru-RU" dirty="0" smtClean="0"/>
              <a:t> та </a:t>
            </a:r>
            <a:r>
              <a:rPr lang="ru-RU" dirty="0" err="1" smtClean="0"/>
              <a:t>акмеїзм</a:t>
            </a:r>
            <a:r>
              <a:rPr lang="ru-RU" dirty="0" smtClean="0"/>
              <a:t>" М. </a:t>
            </a:r>
            <a:r>
              <a:rPr lang="ru-RU" dirty="0" err="1" smtClean="0"/>
              <a:t>Гумільова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"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 в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" С. </a:t>
            </a:r>
            <a:r>
              <a:rPr lang="ru-RU" dirty="0" err="1" smtClean="0"/>
              <a:t>Городецького</a:t>
            </a:r>
            <a:endParaRPr lang="ru-RU" dirty="0"/>
          </a:p>
        </p:txBody>
      </p:sp>
      <p:pic>
        <p:nvPicPr>
          <p:cNvPr id="5" name="Содержимое 4" descr="1295017580_1294206680_do_1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142984"/>
            <a:ext cx="4038600" cy="367201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29634" cy="1143000"/>
          </a:xfrm>
        </p:spPr>
        <p:txBody>
          <a:bodyPr/>
          <a:lstStyle/>
          <a:p>
            <a:r>
              <a:rPr lang="ru-RU" sz="2800" b="0" dirty="0" smtClean="0"/>
              <a:t>Николай </a:t>
            </a:r>
            <a:r>
              <a:rPr lang="ru-RU" sz="2800" b="0" dirty="0" smtClean="0"/>
              <a:t>Гумилёв </a:t>
            </a:r>
            <a:r>
              <a:rPr lang="ru-RU" sz="2800" b="0" dirty="0" err="1" smtClean="0"/>
              <a:t>стаття</a:t>
            </a:r>
            <a:r>
              <a:rPr lang="ru-RU" sz="2800" b="0" dirty="0" smtClean="0"/>
              <a:t>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 </a:t>
            </a:r>
            <a:r>
              <a:rPr lang="ru-RU" sz="2800" b="0" dirty="0" smtClean="0"/>
              <a:t>«Наследие </a:t>
            </a:r>
            <a:r>
              <a:rPr lang="ru-RU" sz="2800" b="0" dirty="0" smtClean="0"/>
              <a:t>символизма и </a:t>
            </a:r>
            <a:r>
              <a:rPr lang="ru-RU" sz="2800" b="0" dirty="0" smtClean="0"/>
              <a:t>акмеизм» </a:t>
            </a:r>
            <a:r>
              <a:rPr lang="ru-RU" sz="2800" b="0" dirty="0" err="1" smtClean="0"/>
              <a:t>із</a:t>
            </a:r>
            <a:r>
              <a:rPr lang="ru-RU" sz="2800" b="0" dirty="0" smtClean="0"/>
              <a:t> журналу «Аполлон»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428736"/>
            <a:ext cx="7400948" cy="505461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«… Для внимательного читателя ясно, что символизм закончил свой круг развития и теперь </a:t>
            </a:r>
            <a:r>
              <a:rPr lang="ru-RU" dirty="0" smtClean="0"/>
              <a:t>падает….</a:t>
            </a:r>
          </a:p>
          <a:p>
            <a:pPr>
              <a:buNone/>
            </a:pPr>
            <a:r>
              <a:rPr lang="ru-RU" dirty="0" smtClean="0"/>
              <a:t>     …На </a:t>
            </a:r>
            <a:r>
              <a:rPr lang="ru-RU" dirty="0" smtClean="0"/>
              <a:t>смену символизма идет новое направление, как бы оно ни называлось, — акмеизм </a:t>
            </a:r>
            <a:r>
              <a:rPr lang="ru-RU" dirty="0" smtClean="0"/>
              <a:t>ли, </a:t>
            </a:r>
            <a:r>
              <a:rPr lang="ru-RU" dirty="0" smtClean="0"/>
              <a:t>или </a:t>
            </a:r>
            <a:r>
              <a:rPr lang="ru-RU" dirty="0" err="1" smtClean="0"/>
              <a:t>адамизм</a:t>
            </a:r>
            <a:r>
              <a:rPr lang="ru-RU" dirty="0" smtClean="0"/>
              <a:t>, </a:t>
            </a:r>
            <a:r>
              <a:rPr lang="ru-RU" dirty="0" smtClean="0"/>
              <a:t>— во всяком случае, требующее большего равновесия сил и более точного знания отношений между субъектом и объектом, чем то было в символизме. Однако, чтобы это течение утвердило себя во всей полноте и явилось достойным преемником предшествующего, надо, чтобы оно приняло его наследство и ответило на все поставленные им вопросы. Слава предков обязывает, а символизм был достойным отцом</a:t>
            </a:r>
            <a:r>
              <a:rPr lang="ru-RU" dirty="0" smtClean="0"/>
              <a:t>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511156"/>
          </a:xfrm>
        </p:spPr>
        <p:txBody>
          <a:bodyPr/>
          <a:lstStyle/>
          <a:p>
            <a:r>
              <a:rPr lang="uk-UA" sz="4000" dirty="0" smtClean="0"/>
              <a:t>Представники акмеїзму: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488" y="1428736"/>
            <a:ext cx="4038600" cy="4525963"/>
          </a:xfrm>
        </p:spPr>
        <p:txBody>
          <a:bodyPr/>
          <a:lstStyle/>
          <a:p>
            <a:r>
              <a:rPr lang="ru-RU" dirty="0" smtClean="0"/>
              <a:t>А. Ахматова,</a:t>
            </a:r>
          </a:p>
          <a:p>
            <a:r>
              <a:rPr lang="ru-RU" dirty="0" smtClean="0"/>
              <a:t>О. Мандельштам,</a:t>
            </a:r>
          </a:p>
          <a:p>
            <a:r>
              <a:rPr lang="ru-RU" dirty="0" smtClean="0"/>
              <a:t>М. </a:t>
            </a:r>
            <a:r>
              <a:rPr lang="ru-RU" dirty="0" err="1" smtClean="0"/>
              <a:t>Гумільов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М. </a:t>
            </a:r>
            <a:r>
              <a:rPr lang="ru-RU" dirty="0" err="1" smtClean="0"/>
              <a:t>Кузьмін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b3f6c0f8e2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530262"/>
            <a:ext cx="2347628" cy="3327738"/>
          </a:xfrm>
          <a:prstGeom prst="rect">
            <a:avLst/>
          </a:prstGeom>
        </p:spPr>
      </p:pic>
      <p:pic>
        <p:nvPicPr>
          <p:cNvPr id="7" name="Рисунок 6" descr="bertnikov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00438"/>
            <a:ext cx="2518172" cy="3357562"/>
          </a:xfrm>
          <a:prstGeom prst="rect">
            <a:avLst/>
          </a:prstGeom>
        </p:spPr>
      </p:pic>
      <p:pic>
        <p:nvPicPr>
          <p:cNvPr id="8" name="Рисунок 7" descr="Kuzm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571480"/>
            <a:ext cx="2143108" cy="3217880"/>
          </a:xfrm>
          <a:prstGeom prst="rect">
            <a:avLst/>
          </a:prstGeom>
        </p:spPr>
      </p:pic>
      <p:pic>
        <p:nvPicPr>
          <p:cNvPr id="5" name="Содержимое 4" descr="671703594271093632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0" y="642918"/>
            <a:ext cx="2324125" cy="3219659"/>
          </a:xfrm>
        </p:spPr>
      </p:pic>
      <p:sp>
        <p:nvSpPr>
          <p:cNvPr id="9" name="TextBox 8"/>
          <p:cNvSpPr txBox="1"/>
          <p:nvPr/>
        </p:nvSpPr>
        <p:spPr>
          <a:xfrm>
            <a:off x="7786710" y="3857628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Кузьмін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385762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Ахматова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64886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Мандельштам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64886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Гумільов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0"/>
            <a:ext cx="8258204" cy="31861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Поезія</a:t>
            </a:r>
            <a:r>
              <a:rPr lang="ru-RU" dirty="0" smtClean="0"/>
              <a:t> </a:t>
            </a:r>
            <a:r>
              <a:rPr lang="ru-RU" dirty="0" err="1" smtClean="0"/>
              <a:t>акмеїзму</a:t>
            </a:r>
            <a:r>
              <a:rPr lang="ru-RU" dirty="0" smtClean="0"/>
              <a:t> </a:t>
            </a:r>
            <a:r>
              <a:rPr lang="ru-RU" dirty="0" err="1" smtClean="0"/>
              <a:t>відзначалася</a:t>
            </a:r>
            <a:r>
              <a:rPr lang="ru-RU" dirty="0" smtClean="0"/>
              <a:t> </a:t>
            </a:r>
            <a:r>
              <a:rPr lang="ru-RU" dirty="0" err="1" smtClean="0"/>
              <a:t>підвищеною</a:t>
            </a:r>
            <a:r>
              <a:rPr lang="ru-RU" dirty="0" smtClean="0"/>
              <a:t> </a:t>
            </a:r>
            <a:r>
              <a:rPr lang="ru-RU" dirty="0" err="1" smtClean="0"/>
              <a:t>схильністю</a:t>
            </a:r>
            <a:r>
              <a:rPr lang="ru-RU" dirty="0" smtClean="0"/>
              <a:t> до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асоціацій</a:t>
            </a:r>
            <a:r>
              <a:rPr lang="ru-RU" dirty="0" smtClean="0"/>
              <a:t>, вона вступала в перекличку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минулими</a:t>
            </a:r>
            <a:r>
              <a:rPr lang="ru-RU" dirty="0" smtClean="0"/>
              <a:t> </a:t>
            </a:r>
            <a:r>
              <a:rPr lang="ru-RU" dirty="0" err="1" smtClean="0"/>
              <a:t>літературними</a:t>
            </a:r>
            <a:r>
              <a:rPr lang="ru-RU" dirty="0" smtClean="0"/>
              <a:t> </a:t>
            </a:r>
            <a:r>
              <a:rPr lang="ru-RU" dirty="0" err="1" smtClean="0"/>
              <a:t>епохами</a:t>
            </a:r>
            <a:r>
              <a:rPr lang="ru-RU" dirty="0" smtClean="0"/>
              <a:t>. «Тоска по мировой культуре», – так </a:t>
            </a:r>
            <a:r>
              <a:rPr lang="ru-RU" dirty="0" err="1" smtClean="0"/>
              <a:t>визначив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акмеїзм</a:t>
            </a:r>
            <a:r>
              <a:rPr lang="ru-RU" dirty="0" smtClean="0"/>
              <a:t> О. Мандельштам.</a:t>
            </a:r>
            <a:endParaRPr lang="ru-RU" dirty="0"/>
          </a:p>
        </p:txBody>
      </p:sp>
      <p:pic>
        <p:nvPicPr>
          <p:cNvPr id="5" name="Содержимое 4" descr="091a0ea5bfd5bcafbe844f4bd132da1c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86116" y="2643182"/>
            <a:ext cx="2949698" cy="242889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03282"/>
          </a:xfrm>
        </p:spPr>
        <p:txBody>
          <a:bodyPr/>
          <a:lstStyle/>
          <a:p>
            <a:r>
              <a:rPr lang="uk-UA" dirty="0" smtClean="0"/>
              <a:t>Футуризм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857232"/>
            <a:ext cx="4572000" cy="60007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Російський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футуризм </a:t>
            </a:r>
            <a:r>
              <a:rPr lang="ru-RU" dirty="0" smtClean="0"/>
              <a:t>(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«</a:t>
            </a:r>
            <a:r>
              <a:rPr lang="ru-RU" dirty="0" err="1" smtClean="0"/>
              <a:t>майбутнє</a:t>
            </a:r>
            <a:r>
              <a:rPr lang="ru-RU" dirty="0" smtClean="0"/>
              <a:t>») </a:t>
            </a:r>
            <a:r>
              <a:rPr lang="ru-RU" dirty="0" err="1" smtClean="0"/>
              <a:t>виник</a:t>
            </a:r>
            <a:r>
              <a:rPr lang="ru-RU" dirty="0" smtClean="0"/>
              <a:t> у 1910-х роках. </a:t>
            </a:r>
            <a:r>
              <a:rPr lang="ru-RU" dirty="0" err="1" smtClean="0"/>
              <a:t>Загальною</a:t>
            </a:r>
            <a:r>
              <a:rPr lang="ru-RU" dirty="0" smtClean="0"/>
              <a:t> основою </a:t>
            </a:r>
            <a:r>
              <a:rPr lang="ru-RU" dirty="0" err="1" smtClean="0"/>
              <a:t>футуристичного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передчуття</a:t>
            </a:r>
            <a:r>
              <a:rPr lang="ru-RU" dirty="0" smtClean="0"/>
              <a:t> краху старого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передчуття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«</a:t>
            </a:r>
            <a:r>
              <a:rPr lang="ru-RU" dirty="0" err="1" smtClean="0"/>
              <a:t>світового</a:t>
            </a:r>
            <a:r>
              <a:rPr lang="ru-RU" dirty="0" smtClean="0"/>
              <a:t> перевороту». 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Естетичні</a:t>
            </a:r>
            <a:r>
              <a:rPr lang="ru-RU" dirty="0" smtClean="0"/>
              <a:t> </a:t>
            </a:r>
            <a:r>
              <a:rPr lang="ru-RU" dirty="0" smtClean="0"/>
              <a:t>засади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футуристів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висловлені</a:t>
            </a:r>
            <a:r>
              <a:rPr lang="ru-RU" dirty="0" smtClean="0"/>
              <a:t> в </a:t>
            </a:r>
            <a:r>
              <a:rPr lang="ru-RU" dirty="0" err="1" smtClean="0"/>
              <a:t>маніфесті</a:t>
            </a:r>
            <a:r>
              <a:rPr lang="ru-RU" dirty="0" smtClean="0"/>
              <a:t> «</a:t>
            </a:r>
            <a:r>
              <a:rPr lang="ru-RU" dirty="0" err="1" smtClean="0"/>
              <a:t>Ляпас</a:t>
            </a:r>
            <a:r>
              <a:rPr lang="ru-RU" dirty="0" smtClean="0"/>
              <a:t> </a:t>
            </a:r>
            <a:r>
              <a:rPr lang="ru-RU" dirty="0" err="1" smtClean="0"/>
              <a:t>суспільному</a:t>
            </a:r>
            <a:r>
              <a:rPr lang="ru-RU" dirty="0" smtClean="0"/>
              <a:t> </a:t>
            </a:r>
            <a:r>
              <a:rPr lang="ru-RU" dirty="0" err="1" smtClean="0"/>
              <a:t>смакові</a:t>
            </a:r>
            <a:r>
              <a:rPr lang="ru-RU" dirty="0" smtClean="0"/>
              <a:t>» (1912) У </a:t>
            </a:r>
            <a:r>
              <a:rPr lang="ru-RU" dirty="0" err="1" smtClean="0"/>
              <a:t>маніфесті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зухвалою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smtClean="0"/>
              <a:t>вони </a:t>
            </a:r>
            <a:r>
              <a:rPr lang="ru-RU" dirty="0" smtClean="0"/>
              <a:t>закликали "</a:t>
            </a:r>
            <a:r>
              <a:rPr lang="ru-RU" dirty="0" err="1" smtClean="0"/>
              <a:t>скинути</a:t>
            </a:r>
            <a:r>
              <a:rPr lang="ru-RU" dirty="0" smtClean="0"/>
              <a:t> </a:t>
            </a:r>
            <a:r>
              <a:rPr lang="ru-RU" dirty="0" err="1" smtClean="0"/>
              <a:t>Пушкіна</a:t>
            </a:r>
            <a:r>
              <a:rPr lang="ru-RU" dirty="0" smtClean="0"/>
              <a:t>, </a:t>
            </a:r>
            <a:r>
              <a:rPr lang="ru-RU" dirty="0" err="1" smtClean="0"/>
              <a:t>Достоєвського</a:t>
            </a:r>
            <a:r>
              <a:rPr lang="ru-RU" dirty="0" smtClean="0"/>
              <a:t>, Толстого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пароплава</a:t>
            </a:r>
            <a:r>
              <a:rPr lang="ru-RU" dirty="0" smtClean="0"/>
              <a:t> </a:t>
            </a:r>
            <a:r>
              <a:rPr lang="ru-RU" dirty="0" err="1" smtClean="0"/>
              <a:t>сучасності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7" name="Содержимое 6" descr="200px-A_Slap_in_the_Face_of_Public_Tast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928670"/>
            <a:ext cx="4286280" cy="567932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 </a:t>
            </a:r>
            <a:r>
              <a:rPr lang="ru-RU" dirty="0" err="1" smtClean="0"/>
              <a:t>маніфесту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785794"/>
            <a:ext cx="9001156" cy="59293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 Читающим </a:t>
            </a:r>
            <a:r>
              <a:rPr lang="ru-RU" dirty="0" smtClean="0"/>
              <a:t>наше Новое Первое Неожиданное.</a:t>
            </a:r>
            <a:br>
              <a:rPr lang="ru-RU" dirty="0" smtClean="0"/>
            </a:br>
            <a:r>
              <a:rPr lang="ru-RU" dirty="0" smtClean="0"/>
              <a:t>Только мы — лицо нашего Времени. Рог времени трубит нами в словесном искусстве.</a:t>
            </a:r>
            <a:br>
              <a:rPr lang="ru-RU" dirty="0" smtClean="0"/>
            </a:br>
            <a:r>
              <a:rPr lang="ru-RU" dirty="0" smtClean="0"/>
              <a:t>Прошлое тесно. Академия и Пушкин непонятнее </a:t>
            </a:r>
            <a:r>
              <a:rPr lang="ru-RU" dirty="0" err="1" smtClean="0"/>
              <a:t>гиероглифов</a:t>
            </a:r>
            <a:r>
              <a:rPr lang="ru-RU" dirty="0" smtClean="0"/>
              <a:t>. Бросить Пушкина, Достоевского, Толстого и проч. и проч. с парохода Современности.</a:t>
            </a:r>
            <a:br>
              <a:rPr lang="ru-RU" dirty="0" smtClean="0"/>
            </a:br>
            <a:r>
              <a:rPr lang="ru-RU" dirty="0" smtClean="0"/>
              <a:t>Кто не забудет своей первой любви, не узнает последней.</a:t>
            </a:r>
            <a:br>
              <a:rPr lang="ru-RU" dirty="0" smtClean="0"/>
            </a:br>
            <a:r>
              <a:rPr lang="ru-RU" dirty="0" smtClean="0"/>
              <a:t>Кто же, доверчивый, обратит последнюю Любовь к парфюмерному блуду Бальмонта? В ней ли отражение мужественной души сегодняшнего дня? Кто же, трусливый, устрашится стащить бумажные латы с чёрного фрака воина Брюсова? Или на них зори неведомых красот?</a:t>
            </a:r>
            <a:br>
              <a:rPr lang="ru-RU" dirty="0" smtClean="0"/>
            </a:br>
            <a:r>
              <a:rPr lang="ru-RU" dirty="0" smtClean="0"/>
              <a:t>Вымойте ваши руки, прикасавшиеся к грязной слизи книг, написанных этими бесчисленными Леонидами Андреевыми</a:t>
            </a:r>
            <a:br>
              <a:rPr lang="ru-RU" dirty="0" smtClean="0"/>
            </a:br>
            <a:r>
              <a:rPr lang="ru-RU" dirty="0" smtClean="0"/>
              <a:t>Всем этим Максимам Горьким, Куприным, Блокам, Сологубам, Аверченко, Чёрным, Кузминым, Буниным и проч. и проч. — нужна лишь дача на реке. Такую награду даёт судьба портным.</a:t>
            </a:r>
            <a:br>
              <a:rPr lang="ru-RU" dirty="0" smtClean="0"/>
            </a:br>
            <a:r>
              <a:rPr lang="ru-RU" dirty="0" smtClean="0"/>
              <a:t>С высоты небоскрёбов мы взираем на их ничтожество!</a:t>
            </a:r>
            <a:br>
              <a:rPr lang="ru-RU" dirty="0" smtClean="0"/>
            </a:br>
            <a:r>
              <a:rPr lang="ru-RU" dirty="0" smtClean="0"/>
              <a:t>         Мы </a:t>
            </a:r>
            <a:r>
              <a:rPr lang="ru-RU" dirty="0" smtClean="0"/>
              <a:t>приказываем чтить права поэтов:</a:t>
            </a:r>
            <a:br>
              <a:rPr lang="ru-RU" dirty="0" smtClean="0"/>
            </a:br>
            <a:r>
              <a:rPr lang="ru-RU" dirty="0" smtClean="0"/>
              <a:t>1. На увеличение словаря  в  </a:t>
            </a:r>
            <a:r>
              <a:rPr lang="ru-RU" dirty="0" smtClean="0"/>
              <a:t>его</a:t>
            </a:r>
            <a:r>
              <a:rPr lang="ru-RU" dirty="0" smtClean="0"/>
              <a:t>  </a:t>
            </a:r>
            <a:r>
              <a:rPr lang="ru-RU" dirty="0" smtClean="0"/>
              <a:t>объёме</a:t>
            </a:r>
            <a:r>
              <a:rPr lang="ru-RU" dirty="0" smtClean="0"/>
              <a:t>  произвольными и производными словами (Слово-новшество).</a:t>
            </a:r>
            <a:br>
              <a:rPr lang="ru-RU" dirty="0" smtClean="0"/>
            </a:br>
            <a:r>
              <a:rPr lang="ru-RU" dirty="0" smtClean="0"/>
              <a:t>2. На непреодолимую ненависть к существовавшему до них языку.</a:t>
            </a:r>
            <a:br>
              <a:rPr lang="ru-RU" dirty="0" smtClean="0"/>
            </a:br>
            <a:r>
              <a:rPr lang="ru-RU" dirty="0" smtClean="0"/>
              <a:t>3. С ужасом отстранять от гордого чела своего из банных веников сделанный вами Венок грошовой славы.</a:t>
            </a:r>
            <a:br>
              <a:rPr lang="ru-RU" dirty="0" smtClean="0"/>
            </a:br>
            <a:r>
              <a:rPr lang="ru-RU" dirty="0" smtClean="0"/>
              <a:t>4. Стоять на глыбе слова «мы» среди моря свиста и негодования.</a:t>
            </a:r>
            <a:br>
              <a:rPr lang="ru-RU" dirty="0" smtClean="0"/>
            </a:br>
            <a:r>
              <a:rPr lang="ru-RU" dirty="0" smtClean="0"/>
              <a:t>И если пока ещё и в наших строках остались грязные клейма ваших «здравого смысла» и «хорошего вкуса», то всё же на них уже трепещут впервые зарницы Новой Грядущей Красоты Самоценного (</a:t>
            </a:r>
            <a:r>
              <a:rPr lang="ru-RU" dirty="0" err="1" smtClean="0"/>
              <a:t>самовитого</a:t>
            </a:r>
            <a:r>
              <a:rPr lang="ru-RU" dirty="0" smtClean="0"/>
              <a:t>) Слова.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4352956" cy="59118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відбувався</a:t>
            </a:r>
            <a:r>
              <a:rPr lang="ru-RU" dirty="0" smtClean="0"/>
              <a:t> за умов </a:t>
            </a:r>
            <a:r>
              <a:rPr lang="ru-RU" dirty="0" err="1" smtClean="0"/>
              <a:t>складної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угруповань</a:t>
            </a:r>
            <a:r>
              <a:rPr lang="ru-RU" dirty="0" smtClean="0"/>
              <a:t>: «</a:t>
            </a:r>
            <a:r>
              <a:rPr lang="ru-RU" dirty="0" err="1" smtClean="0"/>
              <a:t>Гілея</a:t>
            </a:r>
            <a:r>
              <a:rPr lang="ru-RU" dirty="0" smtClean="0"/>
              <a:t>» (</a:t>
            </a:r>
            <a:r>
              <a:rPr lang="ru-RU" dirty="0" err="1" smtClean="0"/>
              <a:t>кубофутуристи</a:t>
            </a:r>
            <a:r>
              <a:rPr lang="ru-RU" dirty="0" smtClean="0"/>
              <a:t>) - В. </a:t>
            </a:r>
            <a:r>
              <a:rPr lang="ru-RU" dirty="0" err="1" smtClean="0"/>
              <a:t>Хлєбников</a:t>
            </a:r>
            <a:r>
              <a:rPr lang="ru-RU" dirty="0" smtClean="0"/>
              <a:t>, </a:t>
            </a:r>
            <a:r>
              <a:rPr lang="ru-RU" dirty="0" err="1" smtClean="0"/>
              <a:t>брати</a:t>
            </a:r>
            <a:r>
              <a:rPr lang="ru-RU" dirty="0" smtClean="0"/>
              <a:t> Д. </a:t>
            </a:r>
            <a:r>
              <a:rPr lang="ru-RU" dirty="0" err="1" smtClean="0"/>
              <a:t>і</a:t>
            </a:r>
            <a:r>
              <a:rPr lang="ru-RU" dirty="0" smtClean="0"/>
              <a:t> М. </a:t>
            </a:r>
            <a:r>
              <a:rPr lang="ru-RU" dirty="0" err="1" smtClean="0"/>
              <a:t>Бурлюки</a:t>
            </a:r>
            <a:r>
              <a:rPr lang="ru-RU" dirty="0" smtClean="0"/>
              <a:t>, О. </a:t>
            </a:r>
            <a:r>
              <a:rPr lang="ru-RU" dirty="0" err="1" smtClean="0"/>
              <a:t>Кручених</a:t>
            </a:r>
            <a:r>
              <a:rPr lang="ru-RU" dirty="0" smtClean="0"/>
              <a:t>, В. </a:t>
            </a:r>
            <a:r>
              <a:rPr lang="ru-RU" dirty="0" err="1" smtClean="0"/>
              <a:t>Маяковський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, «</a:t>
            </a:r>
            <a:r>
              <a:rPr lang="ru-RU" dirty="0" err="1" smtClean="0"/>
              <a:t>Асоціація</a:t>
            </a:r>
            <a:r>
              <a:rPr lang="ru-RU" dirty="0" smtClean="0"/>
              <a:t> </a:t>
            </a:r>
            <a:r>
              <a:rPr lang="ru-RU" dirty="0" err="1" smtClean="0"/>
              <a:t>егофутуристів</a:t>
            </a:r>
            <a:r>
              <a:rPr lang="ru-RU" dirty="0" smtClean="0"/>
              <a:t>» - І. </a:t>
            </a:r>
            <a:r>
              <a:rPr lang="ru-RU" dirty="0" err="1" smtClean="0"/>
              <a:t>Сєверянін</a:t>
            </a:r>
            <a:r>
              <a:rPr lang="ru-RU" dirty="0" smtClean="0"/>
              <a:t>, К. </a:t>
            </a:r>
            <a:r>
              <a:rPr lang="ru-RU" dirty="0" err="1" smtClean="0"/>
              <a:t>Олімпов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, «</a:t>
            </a:r>
            <a:r>
              <a:rPr lang="ru-RU" dirty="0" err="1" smtClean="0"/>
              <a:t>Мезонін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» - В. </a:t>
            </a:r>
            <a:r>
              <a:rPr lang="ru-RU" dirty="0" err="1" smtClean="0"/>
              <a:t>Шершеневич</a:t>
            </a:r>
            <a:r>
              <a:rPr lang="ru-RU" dirty="0" smtClean="0"/>
              <a:t>, Р. </a:t>
            </a:r>
            <a:r>
              <a:rPr lang="ru-RU" dirty="0" err="1" smtClean="0"/>
              <a:t>Івлєв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en-US" dirty="0" smtClean="0"/>
              <a:t>“</a:t>
            </a:r>
            <a:r>
              <a:rPr lang="ru-RU" dirty="0" smtClean="0"/>
              <a:t>Центрифуга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 smtClean="0"/>
              <a:t>- С. Бобров, Б. Пастернак, М. </a:t>
            </a:r>
            <a:r>
              <a:rPr lang="ru-RU" dirty="0" err="1" smtClean="0"/>
              <a:t>Асєєв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270728141-ad3214a24f72-279k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0348" y="1071546"/>
            <a:ext cx="4623652" cy="314327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Гілея</a:t>
            </a:r>
            <a:r>
              <a:rPr lang="ru-RU" dirty="0" smtClean="0"/>
              <a:t>» (</a:t>
            </a:r>
            <a:r>
              <a:rPr lang="ru-RU" dirty="0" err="1" smtClean="0"/>
              <a:t>кубофутуристи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0"/>
            <a:ext cx="4038600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Асоціація</a:t>
            </a:r>
            <a:r>
              <a:rPr lang="ru-RU" dirty="0" smtClean="0"/>
              <a:t> </a:t>
            </a:r>
            <a:r>
              <a:rPr lang="ru-RU" dirty="0" err="1" smtClean="0"/>
              <a:t>егофутуристів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071942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Маяковський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3PrZhzx1kkg.jpg"/>
          <p:cNvPicPr>
            <a:picLocks noChangeAspect="1"/>
          </p:cNvPicPr>
          <p:nvPr/>
        </p:nvPicPr>
        <p:blipFill>
          <a:blip r:embed="rId2"/>
          <a:srcRect r="3242" b="3954"/>
          <a:stretch>
            <a:fillRect/>
          </a:stretch>
        </p:blipFill>
        <p:spPr>
          <a:xfrm>
            <a:off x="2071670" y="3429000"/>
            <a:ext cx="2539447" cy="3286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678" y="64886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Хлєбніков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bBmlA0fFH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2428892" cy="30646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43834" y="4071942"/>
            <a:ext cx="1500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solidFill>
                  <a:schemeClr val="bg1"/>
                </a:solidFill>
              </a:rPr>
              <a:t>Сєверянін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1RKO718oh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429000"/>
            <a:ext cx="2628919" cy="3286148"/>
          </a:xfrm>
          <a:prstGeom prst="rect">
            <a:avLst/>
          </a:prstGeom>
        </p:spPr>
      </p:pic>
      <p:pic>
        <p:nvPicPr>
          <p:cNvPr id="9" name="Рисунок 8" descr="OGlfkGlfiO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928670"/>
            <a:ext cx="2428860" cy="32050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86380" y="64886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Олімпов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4357718" cy="592935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зламі</a:t>
            </a:r>
            <a:r>
              <a:rPr lang="ru-RU" dirty="0" smtClean="0"/>
              <a:t> Х</a:t>
            </a:r>
            <a:r>
              <a:rPr lang="en-US" dirty="0" smtClean="0"/>
              <a:t>I</a:t>
            </a:r>
            <a:r>
              <a:rPr lang="ru-RU" dirty="0" smtClean="0"/>
              <a:t>Х-ХХ ст. </a:t>
            </a: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поезія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західна</a:t>
            </a:r>
            <a:r>
              <a:rPr lang="ru-RU" dirty="0" smtClean="0"/>
              <a:t>,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переживає</a:t>
            </a:r>
            <a:r>
              <a:rPr lang="ru-RU" dirty="0" smtClean="0"/>
              <a:t> </a:t>
            </a:r>
            <a:r>
              <a:rPr lang="ru-RU" dirty="0" err="1" smtClean="0"/>
              <a:t>бурхливий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. 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домінують</a:t>
            </a:r>
            <a:r>
              <a:rPr lang="ru-RU" dirty="0" smtClean="0"/>
              <a:t> </a:t>
            </a:r>
            <a:r>
              <a:rPr lang="ru-RU" dirty="0" err="1" smtClean="0"/>
              <a:t>авангардистські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модерністські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. </a:t>
            </a:r>
            <a:r>
              <a:rPr lang="ru-RU" dirty="0" err="1" smtClean="0"/>
              <a:t>Модерністський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en-US" dirty="0" smtClean="0"/>
              <a:t>XIX — </a:t>
            </a:r>
            <a:r>
              <a:rPr lang="ru-RU" dirty="0" smtClean="0"/>
              <a:t>початку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називають</a:t>
            </a:r>
            <a:r>
              <a:rPr lang="ru-RU" dirty="0" smtClean="0"/>
              <a:t> «</a:t>
            </a:r>
            <a:r>
              <a:rPr lang="ru-RU" dirty="0" err="1" smtClean="0"/>
              <a:t>срібною</a:t>
            </a:r>
            <a:r>
              <a:rPr lang="ru-RU" dirty="0" smtClean="0"/>
              <a:t> </a:t>
            </a:r>
            <a:r>
              <a:rPr lang="ru-RU" dirty="0" err="1" smtClean="0"/>
              <a:t>добою</a:t>
            </a:r>
            <a:r>
              <a:rPr lang="ru-RU" dirty="0" smtClean="0"/>
              <a:t>», </a:t>
            </a:r>
            <a:r>
              <a:rPr lang="ru-RU" dirty="0" err="1" smtClean="0"/>
              <a:t>російським</a:t>
            </a:r>
            <a:r>
              <a:rPr lang="ru-RU" dirty="0" smtClean="0"/>
              <a:t> </a:t>
            </a:r>
            <a:r>
              <a:rPr lang="ru-RU" dirty="0" err="1" smtClean="0"/>
              <a:t>поетичним</a:t>
            </a:r>
            <a:r>
              <a:rPr lang="ru-RU" dirty="0" smtClean="0"/>
              <a:t> </a:t>
            </a:r>
            <a:r>
              <a:rPr lang="ru-RU" dirty="0" err="1" smtClean="0"/>
              <a:t>ренесансом</a:t>
            </a:r>
            <a:r>
              <a:rPr lang="ru-RU" dirty="0" smtClean="0"/>
              <a:t>. (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обрана</a:t>
            </a:r>
            <a:r>
              <a:rPr lang="ru-RU" dirty="0" smtClean="0"/>
              <a:t> за </a:t>
            </a:r>
            <a:r>
              <a:rPr lang="ru-RU" dirty="0" err="1" smtClean="0"/>
              <a:t>аналогією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«золотою </a:t>
            </a:r>
            <a:r>
              <a:rPr lang="ru-RU" dirty="0" err="1" smtClean="0"/>
              <a:t>добою</a:t>
            </a:r>
            <a:r>
              <a:rPr lang="ru-RU" dirty="0" smtClean="0"/>
              <a:t>», яку </a:t>
            </a:r>
            <a:r>
              <a:rPr lang="ru-RU" dirty="0" err="1" smtClean="0"/>
              <a:t>ототожнювали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XIX ст., </a:t>
            </a:r>
            <a:r>
              <a:rPr lang="ru-RU" dirty="0" err="1" smtClean="0"/>
              <a:t>здебільшого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пушкінською</a:t>
            </a:r>
            <a:r>
              <a:rPr lang="ru-RU" dirty="0" smtClean="0"/>
              <a:t> </a:t>
            </a:r>
            <a:r>
              <a:rPr lang="ru-RU" dirty="0" err="1" smtClean="0"/>
              <a:t>епохою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Содержимое 4" descr="d3e8654e2d9568d5071fe4fb1f13a1e6b1f5d8b7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714488"/>
            <a:ext cx="4660077" cy="316139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Мезонін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0"/>
            <a:ext cx="4038600" cy="4525963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“</a:t>
            </a:r>
            <a:r>
              <a:rPr lang="ru-RU" dirty="0" smtClean="0"/>
              <a:t>Центрифуга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5" name="Рисунок 4" descr="iNxu2hVOP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357422" cy="3380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385762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Шершеневич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81IDPOL8b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146" y="571480"/>
            <a:ext cx="2520854" cy="32450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5174" y="378619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Бобров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F06m0v88ZW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357537"/>
            <a:ext cx="2500330" cy="3500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9190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Пастернак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qIQfU1YW4_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3286124"/>
            <a:ext cx="2352679" cy="34598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00166" y="64886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Івлєв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31844"/>
          </a:xfrm>
        </p:spPr>
        <p:txBody>
          <a:bodyPr/>
          <a:lstStyle/>
          <a:p>
            <a:r>
              <a:rPr lang="uk-UA" dirty="0" smtClean="0"/>
              <a:t>Імажинізм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642918"/>
            <a:ext cx="4357718" cy="5929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Імажинізм</a:t>
            </a:r>
            <a:r>
              <a:rPr lang="ru-RU" dirty="0" smtClean="0"/>
              <a:t> (образ</a:t>
            </a:r>
            <a:r>
              <a:rPr lang="ru-RU" dirty="0" smtClean="0"/>
              <a:t>) - </a:t>
            </a:r>
            <a:r>
              <a:rPr lang="ru-RU" dirty="0" err="1" smtClean="0"/>
              <a:t>літературно-художня</a:t>
            </a:r>
            <a:r>
              <a:rPr lang="ru-RU" dirty="0" smtClean="0"/>
              <a:t> </a:t>
            </a:r>
            <a:r>
              <a:rPr lang="ru-RU" dirty="0" err="1" smtClean="0"/>
              <a:t>течія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післяреволюційні</a:t>
            </a:r>
            <a:r>
              <a:rPr lang="ru-RU" dirty="0" smtClean="0"/>
              <a:t> роки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літературної</a:t>
            </a:r>
            <a:r>
              <a:rPr lang="ru-RU" dirty="0" smtClean="0"/>
              <a:t> практики футуризму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Імажиністи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заявили про себе 1919 року. </a:t>
            </a:r>
            <a:r>
              <a:rPr lang="ru-RU" dirty="0" err="1" smtClean="0"/>
              <a:t>Появу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в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спричинив</a:t>
            </a:r>
            <a:r>
              <a:rPr lang="ru-RU" dirty="0" smtClean="0"/>
              <a:t> </a:t>
            </a:r>
            <a:r>
              <a:rPr lang="ru-RU" dirty="0" err="1" smtClean="0"/>
              <a:t>модерністський</a:t>
            </a:r>
            <a:r>
              <a:rPr lang="ru-RU" dirty="0" smtClean="0"/>
              <a:t> </a:t>
            </a:r>
            <a:r>
              <a:rPr lang="ru-RU" dirty="0" err="1" smtClean="0"/>
              <a:t>напрямок</a:t>
            </a:r>
            <a:r>
              <a:rPr lang="ru-RU" dirty="0" smtClean="0"/>
              <a:t> </a:t>
            </a:r>
            <a:r>
              <a:rPr lang="ru-RU" dirty="0" err="1" smtClean="0"/>
              <a:t>імажизм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в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напередодні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проіснував</a:t>
            </a:r>
            <a:r>
              <a:rPr lang="ru-RU" dirty="0" smtClean="0"/>
              <a:t> до </a:t>
            </a:r>
            <a:r>
              <a:rPr lang="ru-RU" dirty="0" err="1" smtClean="0"/>
              <a:t>середини</a:t>
            </a:r>
            <a:r>
              <a:rPr lang="ru-RU" dirty="0" smtClean="0"/>
              <a:t> 20-х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357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643050"/>
            <a:ext cx="4181476" cy="283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85728"/>
            <a:ext cx="4352956" cy="584043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Про </a:t>
            </a:r>
            <a:r>
              <a:rPr lang="ru-RU" dirty="0" err="1" smtClean="0"/>
              <a:t>імажизм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дізналися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З. О. </a:t>
            </a:r>
            <a:r>
              <a:rPr lang="ru-RU" dirty="0" err="1" smtClean="0"/>
              <a:t>Венгерової</a:t>
            </a:r>
            <a:r>
              <a:rPr lang="ru-RU" dirty="0" smtClean="0"/>
              <a:t> «</a:t>
            </a:r>
            <a:r>
              <a:rPr lang="ru-RU" dirty="0" err="1" smtClean="0"/>
              <a:t>Англійські</a:t>
            </a:r>
            <a:r>
              <a:rPr lang="ru-RU" dirty="0" smtClean="0"/>
              <a:t> </a:t>
            </a:r>
            <a:r>
              <a:rPr lang="ru-RU" dirty="0" err="1" smtClean="0"/>
              <a:t>футуристи</a:t>
            </a:r>
            <a:r>
              <a:rPr lang="ru-RU" dirty="0" smtClean="0"/>
              <a:t>» (сб. «Стрелец». </a:t>
            </a:r>
            <a:r>
              <a:rPr lang="ru-RU" dirty="0" err="1" smtClean="0"/>
              <a:t>Пг</a:t>
            </a:r>
            <a:r>
              <a:rPr lang="ru-RU" dirty="0" smtClean="0"/>
              <a:t>., 1915 (рос.)): 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«Ми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футуристи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— писав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Е.Паунд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 — в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поезії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ми «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імажисти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». Наше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завдання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зосередитися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образах,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складають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первісну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стихію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поезії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…».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імажиністів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спадкоємцями</a:t>
            </a:r>
            <a:r>
              <a:rPr lang="ru-RU" dirty="0" smtClean="0"/>
              <a:t> </a:t>
            </a:r>
            <a:r>
              <a:rPr lang="ru-RU" dirty="0" err="1" smtClean="0"/>
              <a:t>імажістів</a:t>
            </a:r>
            <a:r>
              <a:rPr lang="ru-RU" dirty="0" smtClean="0"/>
              <a:t>.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імажинізму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англійських</a:t>
            </a:r>
            <a:r>
              <a:rPr lang="ru-RU" dirty="0" smtClean="0"/>
              <a:t> </a:t>
            </a:r>
            <a:r>
              <a:rPr lang="ru-RU" dirty="0" err="1" smtClean="0"/>
              <a:t>поетів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попередниками</a:t>
            </a:r>
            <a:r>
              <a:rPr lang="ru-RU" dirty="0" smtClean="0"/>
              <a:t>. Теоретична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імажіністів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в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перегукувалася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декларацій</a:t>
            </a:r>
            <a:r>
              <a:rPr lang="ru-RU" dirty="0" smtClean="0"/>
              <a:t> </a:t>
            </a:r>
            <a:r>
              <a:rPr lang="ru-RU" dirty="0" err="1" smtClean="0"/>
              <a:t>кубофутуристів</a:t>
            </a:r>
            <a:r>
              <a:rPr lang="ru-RU" dirty="0" smtClean="0"/>
              <a:t>, —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взаємне</a:t>
            </a:r>
            <a:r>
              <a:rPr lang="ru-RU" dirty="0" smtClean="0"/>
              <a:t> </a:t>
            </a:r>
            <a:r>
              <a:rPr lang="ru-RU" dirty="0" err="1" smtClean="0"/>
              <a:t>заперечення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 один одного.</a:t>
            </a:r>
            <a:endParaRPr lang="ru-RU" dirty="0"/>
          </a:p>
        </p:txBody>
      </p:sp>
      <p:pic>
        <p:nvPicPr>
          <p:cNvPr id="5" name="Рисунок 4" descr="pa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714356"/>
            <a:ext cx="4000496" cy="37604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52"/>
            <a:ext cx="4352956" cy="598331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20 </a:t>
            </a:r>
            <a:r>
              <a:rPr lang="ru-RU" dirty="0" err="1" smtClean="0"/>
              <a:t>січня</a:t>
            </a:r>
            <a:r>
              <a:rPr lang="ru-RU" dirty="0" smtClean="0"/>
              <a:t> 1919 в </a:t>
            </a:r>
            <a:r>
              <a:rPr lang="ru-RU" dirty="0" err="1" smtClean="0"/>
              <a:t>Московському</a:t>
            </a:r>
            <a:r>
              <a:rPr lang="ru-RU" dirty="0" smtClean="0"/>
              <a:t> </a:t>
            </a:r>
            <a:r>
              <a:rPr lang="ru-RU" dirty="0" err="1" smtClean="0"/>
              <a:t>відділенні</a:t>
            </a:r>
            <a:r>
              <a:rPr lang="ru-RU" dirty="0" smtClean="0"/>
              <a:t> </a:t>
            </a:r>
            <a:r>
              <a:rPr lang="ru-RU" dirty="0" err="1" smtClean="0"/>
              <a:t>Всеросійського</a:t>
            </a:r>
            <a:r>
              <a:rPr lang="ru-RU" dirty="0" smtClean="0"/>
              <a:t> союзу </a:t>
            </a:r>
            <a:r>
              <a:rPr lang="ru-RU" dirty="0" err="1" smtClean="0"/>
              <a:t>поетів</a:t>
            </a:r>
            <a:r>
              <a:rPr lang="ru-RU" dirty="0" smtClean="0"/>
              <a:t> </a:t>
            </a:r>
            <a:r>
              <a:rPr lang="ru-RU" dirty="0" err="1" smtClean="0"/>
              <a:t>пройшов</a:t>
            </a:r>
            <a:r>
              <a:rPr lang="ru-RU" dirty="0" smtClean="0"/>
              <a:t> перший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 smtClean="0"/>
              <a:t>імажиністів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наступний</a:t>
            </a:r>
            <a:r>
              <a:rPr lang="ru-RU" dirty="0" smtClean="0"/>
              <a:t> день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опублікована</a:t>
            </a:r>
            <a:r>
              <a:rPr lang="ru-RU" dirty="0" smtClean="0"/>
              <a:t> перша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Декларація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імажиністів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», </a:t>
            </a:r>
            <a:r>
              <a:rPr lang="ru-RU" dirty="0" smtClean="0"/>
              <a:t>яку </a:t>
            </a:r>
            <a:r>
              <a:rPr lang="ru-RU" dirty="0" err="1" smtClean="0"/>
              <a:t>підписали</a:t>
            </a:r>
            <a:r>
              <a:rPr lang="ru-RU" dirty="0" smtClean="0"/>
              <a:t> </a:t>
            </a:r>
            <a:r>
              <a:rPr lang="ru-RU" dirty="0" err="1" smtClean="0"/>
              <a:t>поети</a:t>
            </a:r>
            <a:r>
              <a:rPr lang="ru-RU" dirty="0" smtClean="0"/>
              <a:t> </a:t>
            </a:r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Єсенін</a:t>
            </a:r>
            <a:r>
              <a:rPr lang="ru-RU" dirty="0" smtClean="0"/>
              <a:t>(один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засновників</a:t>
            </a:r>
            <a:r>
              <a:rPr lang="ru-RU" dirty="0" smtClean="0"/>
              <a:t>), </a:t>
            </a:r>
            <a:r>
              <a:rPr lang="ru-RU" dirty="0" err="1" smtClean="0"/>
              <a:t>Рюрік</a:t>
            </a:r>
            <a:r>
              <a:rPr lang="ru-RU" dirty="0" smtClean="0"/>
              <a:t> </a:t>
            </a:r>
            <a:r>
              <a:rPr lang="ru-RU" dirty="0" err="1" smtClean="0"/>
              <a:t>Івнєв</a:t>
            </a:r>
            <a:r>
              <a:rPr lang="ru-RU" dirty="0" smtClean="0"/>
              <a:t>, </a:t>
            </a:r>
            <a:r>
              <a:rPr lang="ru-RU" dirty="0" err="1" smtClean="0"/>
              <a:t>Анатолій</a:t>
            </a:r>
            <a:r>
              <a:rPr lang="ru-RU" dirty="0" smtClean="0"/>
              <a:t> </a:t>
            </a:r>
            <a:r>
              <a:rPr lang="ru-RU" dirty="0" err="1" smtClean="0"/>
              <a:t>Марієнгоф</a:t>
            </a:r>
            <a:r>
              <a:rPr lang="ru-RU" dirty="0" smtClean="0"/>
              <a:t>, Вадим </a:t>
            </a:r>
            <a:r>
              <a:rPr lang="ru-RU" dirty="0" err="1" smtClean="0"/>
              <a:t>Шершеневич</a:t>
            </a:r>
            <a:r>
              <a:rPr lang="ru-RU" dirty="0" smtClean="0"/>
              <a:t> та художники Борис </a:t>
            </a:r>
            <a:r>
              <a:rPr lang="ru-RU" dirty="0" err="1" smtClean="0"/>
              <a:t>Ердман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Георгій</a:t>
            </a:r>
            <a:r>
              <a:rPr lang="ru-RU" dirty="0" smtClean="0"/>
              <a:t> </a:t>
            </a:r>
            <a:r>
              <a:rPr lang="ru-RU" dirty="0" err="1" smtClean="0"/>
              <a:t>Якулов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до </a:t>
            </a:r>
            <a:r>
              <a:rPr lang="ru-RU" dirty="0" err="1" smtClean="0"/>
              <a:t>імажиністського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приєдналися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Грузинов, 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Кусиков</a:t>
            </a:r>
            <a:r>
              <a:rPr lang="ru-RU" dirty="0" smtClean="0"/>
              <a:t> (</a:t>
            </a:r>
            <a:r>
              <a:rPr lang="ru-RU" dirty="0" err="1" smtClean="0"/>
              <a:t>Кусікян</a:t>
            </a:r>
            <a:r>
              <a:rPr lang="ru-RU" dirty="0" smtClean="0"/>
              <a:t>),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Ердман</a:t>
            </a:r>
            <a:r>
              <a:rPr lang="ru-RU" dirty="0" smtClean="0"/>
              <a:t> (брат художника Бориса </a:t>
            </a:r>
            <a:r>
              <a:rPr lang="ru-RU" dirty="0" err="1" smtClean="0"/>
              <a:t>Ердмана</a:t>
            </a:r>
            <a:r>
              <a:rPr lang="ru-RU" dirty="0" smtClean="0"/>
              <a:t>), </a:t>
            </a:r>
            <a:r>
              <a:rPr lang="ru-RU" dirty="0" err="1" smtClean="0"/>
              <a:t>Матвій</a:t>
            </a:r>
            <a:r>
              <a:rPr lang="ru-RU" dirty="0" smtClean="0"/>
              <a:t> </a:t>
            </a:r>
            <a:r>
              <a:rPr lang="ru-RU" dirty="0" err="1" smtClean="0"/>
              <a:t>Ройзман</a:t>
            </a:r>
            <a:r>
              <a:rPr lang="ru-RU" dirty="0" smtClean="0"/>
              <a:t>. </a:t>
            </a:r>
            <a:r>
              <a:rPr lang="ru-RU" dirty="0" err="1" smtClean="0"/>
              <a:t>Виник</a:t>
            </a:r>
            <a:r>
              <a:rPr lang="ru-RU" dirty="0" smtClean="0"/>
              <a:t> «Орден </a:t>
            </a:r>
            <a:r>
              <a:rPr lang="ru-RU" dirty="0" err="1" smtClean="0"/>
              <a:t>імажиністів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Содержимое 4" descr="1750375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214290"/>
            <a:ext cx="3285849" cy="4525963"/>
          </a:xfrm>
        </p:spPr>
      </p:pic>
      <p:sp>
        <p:nvSpPr>
          <p:cNvPr id="6" name="TextBox 5"/>
          <p:cNvSpPr txBox="1"/>
          <p:nvPr/>
        </p:nvSpPr>
        <p:spPr>
          <a:xfrm>
            <a:off x="5572132" y="4643446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Обкладинка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журналу"Зарево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заводов" №2,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м.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Самара,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 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якому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1919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р.була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надрукована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Декларація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імажиністів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613198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3264081" cy="4071942"/>
          </a:xfrm>
        </p:spPr>
      </p:pic>
      <p:pic>
        <p:nvPicPr>
          <p:cNvPr id="6" name="Содержимое 5" descr="83614132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1575" y="1"/>
            <a:ext cx="3022425" cy="4000504"/>
          </a:xfrm>
        </p:spPr>
      </p:pic>
      <p:sp>
        <p:nvSpPr>
          <p:cNvPr id="7" name="TextBox 6"/>
          <p:cNvSpPr txBox="1"/>
          <p:nvPr/>
        </p:nvSpPr>
        <p:spPr>
          <a:xfrm>
            <a:off x="571472" y="214311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Перша книга</a:t>
            </a:r>
            <a:endParaRPr lang="ru-RU" dirty="0"/>
          </a:p>
        </p:txBody>
      </p:sp>
      <p:pic>
        <p:nvPicPr>
          <p:cNvPr id="8" name="Рисунок 7" descr="1930197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071546"/>
            <a:ext cx="2638436" cy="5508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7554" y="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Афіша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Вечора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лірики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імажиністів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кафе "Стойло пегаса". 1920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uk-UA" sz="4000" dirty="0" smtClean="0"/>
              <a:t>Представники імажинізму: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Єсенін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Марієнгоф</a:t>
            </a:r>
            <a:endParaRPr lang="uk-UA" dirty="0" smtClean="0"/>
          </a:p>
          <a:p>
            <a:r>
              <a:rPr lang="uk-UA" dirty="0" smtClean="0"/>
              <a:t>Клюєв</a:t>
            </a:r>
            <a:endParaRPr lang="ru-RU" dirty="0"/>
          </a:p>
        </p:txBody>
      </p:sp>
      <p:pic>
        <p:nvPicPr>
          <p:cNvPr id="5" name="Содержимое 4" descr="97328060_16711_3606_62672_36181__1_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388" y="785794"/>
            <a:ext cx="2571736" cy="3791256"/>
          </a:xfrm>
        </p:spPr>
      </p:pic>
      <p:pic>
        <p:nvPicPr>
          <p:cNvPr id="6" name="Рисунок 5" descr="YB2l9mvJgn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428868"/>
            <a:ext cx="2047612" cy="3230124"/>
          </a:xfrm>
          <a:prstGeom prst="rect">
            <a:avLst/>
          </a:prstGeom>
        </p:spPr>
      </p:pic>
      <p:pic>
        <p:nvPicPr>
          <p:cNvPr id="7" name="Рисунок 6" descr="0_76bc8_5d8e61eb_X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857628"/>
            <a:ext cx="2112264" cy="26791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57290" y="1000108"/>
            <a:ext cx="6500858" cy="43577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err="1" smtClean="0"/>
              <a:t>Незважаючи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розбіжності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світогляді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модернізму</a:t>
            </a:r>
            <a:r>
              <a:rPr lang="ru-RU" sz="2400" dirty="0" smtClean="0"/>
              <a:t> початку </a:t>
            </a:r>
            <a:r>
              <a:rPr lang="en-US" sz="2400" dirty="0" smtClean="0"/>
              <a:t>XX </a:t>
            </a:r>
            <a:r>
              <a:rPr lang="ru-RU" sz="2400" dirty="0" smtClean="0"/>
              <a:t>ст., </a:t>
            </a:r>
            <a:r>
              <a:rPr lang="ru-RU" sz="2400" dirty="0" err="1" smtClean="0"/>
              <a:t>російські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поети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величезний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внесок</a:t>
            </a:r>
            <a:r>
              <a:rPr lang="ru-RU" sz="2400" dirty="0" smtClean="0"/>
              <a:t> в </a:t>
            </a:r>
            <a:r>
              <a:rPr lang="ru-RU" sz="2400" dirty="0" err="1" smtClean="0"/>
              <a:t>історію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поезії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відобразили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творах</a:t>
            </a:r>
            <a:r>
              <a:rPr lang="ru-RU" sz="2400" dirty="0" smtClean="0"/>
              <a:t> той нелегкий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половини</a:t>
            </a:r>
            <a:r>
              <a:rPr lang="ru-RU" sz="2400" dirty="0" smtClean="0"/>
              <a:t> </a:t>
            </a:r>
            <a:r>
              <a:rPr lang="en-US" sz="2400" dirty="0" smtClean="0"/>
              <a:t>XX </a:t>
            </a:r>
            <a:r>
              <a:rPr lang="ru-RU" sz="2400" dirty="0" smtClean="0"/>
              <a:t>ст. За "</a:t>
            </a:r>
            <a:r>
              <a:rPr lang="ru-RU" sz="2400" dirty="0" err="1" smtClean="0"/>
              <a:t>срібної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" </a:t>
            </a:r>
            <a:r>
              <a:rPr lang="ru-RU" sz="2400" dirty="0" err="1" smtClean="0"/>
              <a:t>з'явилися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поети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.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донині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читачів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популярністю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13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038600" cy="383667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357166"/>
            <a:ext cx="4643438" cy="578647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 smtClean="0"/>
              <a:t>Ідейним</a:t>
            </a:r>
            <a:r>
              <a:rPr lang="ru-RU" dirty="0" smtClean="0"/>
              <a:t> </a:t>
            </a:r>
            <a:r>
              <a:rPr lang="ru-RU" dirty="0" err="1" smtClean="0"/>
              <a:t>підґрунтям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, став </a:t>
            </a:r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ru-RU" dirty="0" err="1" smtClean="0"/>
              <a:t>релігійно-філософської</a:t>
            </a:r>
            <a:r>
              <a:rPr lang="ru-RU" dirty="0" smtClean="0"/>
              <a:t> думки,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ХІХ-ХХ ст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smtClean="0"/>
              <a:t>належать М. Федоров, М. </a:t>
            </a:r>
            <a:r>
              <a:rPr lang="ru-RU" dirty="0" err="1" smtClean="0"/>
              <a:t>Бердяєв</a:t>
            </a:r>
            <a:r>
              <a:rPr lang="ru-RU" dirty="0" smtClean="0"/>
              <a:t>, П. </a:t>
            </a:r>
            <a:r>
              <a:rPr lang="ru-RU" dirty="0" err="1" smtClean="0"/>
              <a:t>Флоренський</a:t>
            </a:r>
            <a:r>
              <a:rPr lang="ru-RU" dirty="0" smtClean="0"/>
              <a:t>, М. </a:t>
            </a:r>
            <a:r>
              <a:rPr lang="ru-RU" dirty="0" err="1" smtClean="0"/>
              <a:t>Лосський</a:t>
            </a:r>
            <a:r>
              <a:rPr lang="ru-RU" dirty="0" smtClean="0"/>
              <a:t>, С. Франк та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безпосередній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ідейної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поетичного</a:t>
            </a:r>
            <a:r>
              <a:rPr lang="ru-RU" dirty="0" smtClean="0"/>
              <a:t> </a:t>
            </a:r>
            <a:r>
              <a:rPr lang="ru-RU" dirty="0" err="1" smtClean="0"/>
              <a:t>модернізму</a:t>
            </a:r>
            <a:r>
              <a:rPr lang="ru-RU" dirty="0" smtClean="0"/>
              <a:t> справив </a:t>
            </a:r>
            <a:r>
              <a:rPr lang="ru-RU" dirty="0" err="1" smtClean="0"/>
              <a:t>визначний</a:t>
            </a:r>
            <a:r>
              <a:rPr lang="ru-RU" dirty="0" smtClean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мислитель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поет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Сергійович</a:t>
            </a:r>
            <a:r>
              <a:rPr lang="ru-RU" dirty="0" smtClean="0"/>
              <a:t> </a:t>
            </a:r>
            <a:r>
              <a:rPr lang="ru-RU" dirty="0" err="1" smtClean="0"/>
              <a:t>Соловйов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Основні літературні напрями </a:t>
            </a:r>
            <a:r>
              <a:rPr lang="uk-UA" sz="3600" dirty="0" err="1" smtClean="0"/>
              <a:t>“срібної</a:t>
            </a:r>
            <a:r>
              <a:rPr lang="uk-UA" sz="3600" dirty="0" smtClean="0"/>
              <a:t> </a:t>
            </a:r>
            <a:r>
              <a:rPr lang="uk-UA" sz="3600" dirty="0" err="1" smtClean="0"/>
              <a:t>доби”</a:t>
            </a:r>
            <a:r>
              <a:rPr lang="uk-UA" sz="3600" dirty="0" smtClean="0"/>
              <a:t> 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480" y="1571612"/>
            <a:ext cx="4357718" cy="4554551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uk-UA" dirty="0" smtClean="0"/>
              <a:t>Символізм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Акмеїзм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Футуризм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Імажинізм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85834"/>
          </a:xfrm>
        </p:spPr>
        <p:txBody>
          <a:bodyPr/>
          <a:lstStyle/>
          <a:p>
            <a:r>
              <a:rPr lang="uk-UA" dirty="0" smtClean="0"/>
              <a:t>Символізм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err="1" smtClean="0"/>
              <a:t>Символізм</a:t>
            </a:r>
            <a:r>
              <a:rPr lang="ru-RU" dirty="0" smtClean="0"/>
              <a:t> - </a:t>
            </a:r>
            <a:r>
              <a:rPr lang="ru-RU" dirty="0" err="1" smtClean="0"/>
              <a:t>напрям</a:t>
            </a:r>
            <a:r>
              <a:rPr lang="ru-RU" dirty="0" smtClean="0"/>
              <a:t> у </a:t>
            </a:r>
            <a:r>
              <a:rPr lang="ru-RU" dirty="0" err="1" smtClean="0"/>
              <a:t>літературі</a:t>
            </a:r>
            <a:r>
              <a:rPr lang="ru-RU" dirty="0" smtClean="0"/>
              <a:t> та </a:t>
            </a:r>
            <a:r>
              <a:rPr lang="ru-RU" dirty="0" err="1" smtClean="0"/>
              <a:t>мистецтві</a:t>
            </a:r>
            <a:r>
              <a:rPr lang="ru-RU" dirty="0" smtClean="0"/>
              <a:t>, яке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з'явилося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 в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чверті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поширилося</a:t>
            </a:r>
            <a:r>
              <a:rPr lang="ru-RU" dirty="0" smtClean="0"/>
              <a:t>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Але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символізм</a:t>
            </a:r>
            <a:r>
              <a:rPr lang="ru-RU" dirty="0" smtClean="0"/>
              <a:t> </a:t>
            </a:r>
            <a:r>
              <a:rPr lang="ru-RU" dirty="0" err="1" smtClean="0"/>
              <a:t>реалізується</a:t>
            </a:r>
            <a:r>
              <a:rPr lang="ru-RU" dirty="0" smtClean="0"/>
              <a:t> як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масштабне</a:t>
            </a:r>
            <a:r>
              <a:rPr lang="ru-RU" dirty="0" smtClean="0"/>
              <a:t>, </a:t>
            </a:r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оригінальне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в </a:t>
            </a:r>
            <a:r>
              <a:rPr lang="ru-RU" dirty="0" err="1" smtClean="0"/>
              <a:t>культурі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_a%20%C2%F0%F3%E1%E5%EB%FC%20%CC.%C0.%20%C4%E5%EC%EE%ED%20%F1%E8%E4%FF%F9%E8%E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500174"/>
            <a:ext cx="3694176" cy="2938272"/>
          </a:xfrm>
        </p:spPr>
      </p:pic>
      <p:sp>
        <p:nvSpPr>
          <p:cNvPr id="6" name="TextBox 5"/>
          <p:cNvSpPr txBox="1"/>
          <p:nvPr/>
        </p:nvSpPr>
        <p:spPr>
          <a:xfrm>
            <a:off x="5786446" y="457200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Символіст Врубель </a:t>
            </a:r>
            <a:r>
              <a:rPr lang="uk-UA" dirty="0" err="1" smtClean="0">
                <a:solidFill>
                  <a:schemeClr val="bg1"/>
                </a:solidFill>
              </a:rPr>
              <a:t>“Демон</a:t>
            </a:r>
            <a:r>
              <a:rPr lang="uk-UA" dirty="0" smtClean="0">
                <a:solidFill>
                  <a:schemeClr val="bg1"/>
                </a:solidFill>
              </a:rPr>
              <a:t>,що </a:t>
            </a:r>
            <a:r>
              <a:rPr lang="uk-UA" dirty="0" err="1" smtClean="0">
                <a:solidFill>
                  <a:schemeClr val="bg1"/>
                </a:solidFill>
              </a:rPr>
              <a:t>сидить”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357166"/>
            <a:ext cx="4352956" cy="59118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російському</a:t>
            </a:r>
            <a:r>
              <a:rPr lang="ru-RU" dirty="0" smtClean="0"/>
              <a:t> </a:t>
            </a:r>
            <a:r>
              <a:rPr lang="ru-RU" dirty="0" err="1" smtClean="0"/>
              <a:t>символізмі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 </a:t>
            </a:r>
            <a:r>
              <a:rPr lang="ru-RU" dirty="0" err="1" smtClean="0"/>
              <a:t>концепцій</a:t>
            </a:r>
            <a:r>
              <a:rPr lang="ru-RU" dirty="0" smtClean="0"/>
              <a:t>,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існувало</a:t>
            </a:r>
            <a:r>
              <a:rPr lang="ru-RU" dirty="0" smtClean="0"/>
              <a:t> </a:t>
            </a:r>
            <a:r>
              <a:rPr lang="ru-RU" dirty="0" err="1" smtClean="0"/>
              <a:t>жодної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 </a:t>
            </a:r>
            <a:r>
              <a:rPr lang="ru-RU" dirty="0" err="1" smtClean="0"/>
              <a:t>жодного</a:t>
            </a:r>
            <a:r>
              <a:rPr lang="ru-RU" dirty="0" smtClean="0"/>
              <a:t> </a:t>
            </a:r>
            <a:r>
              <a:rPr lang="ru-RU" dirty="0" smtClean="0"/>
              <a:t>стилю.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Символізм</a:t>
            </a:r>
            <a:r>
              <a:rPr lang="ru-RU" dirty="0" smtClean="0"/>
              <a:t> </a:t>
            </a:r>
            <a:r>
              <a:rPr lang="ru-RU" dirty="0" err="1" smtClean="0"/>
              <a:t>збагатив</a:t>
            </a:r>
            <a:r>
              <a:rPr lang="ru-RU" dirty="0" smtClean="0"/>
              <a:t> </a:t>
            </a:r>
            <a:r>
              <a:rPr lang="ru-RU" dirty="0" err="1" smtClean="0"/>
              <a:t>російську</a:t>
            </a:r>
            <a:r>
              <a:rPr lang="ru-RU" dirty="0" smtClean="0"/>
              <a:t> </a:t>
            </a:r>
            <a:r>
              <a:rPr lang="ru-RU" dirty="0" err="1" smtClean="0"/>
              <a:t>поетичну</a:t>
            </a:r>
            <a:r>
              <a:rPr lang="ru-RU" dirty="0" smtClean="0"/>
              <a:t> культуру </a:t>
            </a:r>
            <a:r>
              <a:rPr lang="ru-RU" dirty="0" err="1" smtClean="0"/>
              <a:t>безліччю</a:t>
            </a:r>
            <a:r>
              <a:rPr lang="ru-RU" dirty="0" smtClean="0"/>
              <a:t> </a:t>
            </a:r>
            <a:r>
              <a:rPr lang="ru-RU" dirty="0" err="1" smtClean="0"/>
              <a:t>відкриттів</a:t>
            </a:r>
            <a:r>
              <a:rPr lang="ru-RU" dirty="0" smtClean="0"/>
              <a:t>. 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Символізм</a:t>
            </a:r>
            <a:r>
              <a:rPr lang="ru-RU" dirty="0" smtClean="0"/>
              <a:t> – перша </a:t>
            </a:r>
            <a:r>
              <a:rPr lang="ru-RU" dirty="0" err="1" smtClean="0"/>
              <a:t>значна</a:t>
            </a:r>
            <a:r>
              <a:rPr lang="ru-RU" dirty="0" smtClean="0"/>
              <a:t>  </a:t>
            </a:r>
            <a:r>
              <a:rPr lang="ru-RU" dirty="0" err="1" smtClean="0"/>
              <a:t>модерніська</a:t>
            </a:r>
            <a:r>
              <a:rPr lang="ru-RU" dirty="0" smtClean="0"/>
              <a:t> </a:t>
            </a:r>
            <a:r>
              <a:rPr lang="ru-RU" dirty="0" err="1" smtClean="0"/>
              <a:t>течія</a:t>
            </a:r>
            <a:r>
              <a:rPr lang="ru-RU" dirty="0" smtClean="0"/>
              <a:t> у  </a:t>
            </a:r>
            <a:r>
              <a:rPr lang="ru-RU" dirty="0" err="1" smtClean="0"/>
              <a:t>Росії</a:t>
            </a:r>
            <a:r>
              <a:rPr lang="ru-RU" dirty="0" smtClean="0"/>
              <a:t>. За часом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світоглядної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в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символізмі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виділяти</a:t>
            </a:r>
            <a:r>
              <a:rPr lang="ru-RU" dirty="0" smtClean="0"/>
              <a:t> два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ZmJjZi00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928802"/>
            <a:ext cx="4181476" cy="24196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sz="4000" dirty="0" smtClean="0"/>
              <a:t>Етапи символізму у Росії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281518" cy="505461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 smtClean="0"/>
              <a:t>Поетів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дебютували</a:t>
            </a:r>
            <a:r>
              <a:rPr lang="ru-RU" dirty="0" smtClean="0"/>
              <a:t> в 1890-і роки,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«старшими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символістами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</a:t>
            </a:r>
            <a:r>
              <a:rPr lang="ru-RU" dirty="0" smtClean="0"/>
              <a:t> (В. Брюсов, К. Бальмонт, Д. </a:t>
            </a:r>
            <a:r>
              <a:rPr lang="ru-RU" dirty="0" err="1" smtClean="0"/>
              <a:t>Мережковський</a:t>
            </a:r>
            <a:r>
              <a:rPr lang="ru-RU" dirty="0" smtClean="0"/>
              <a:t>, 3. </a:t>
            </a:r>
            <a:r>
              <a:rPr lang="ru-RU" dirty="0" err="1" smtClean="0"/>
              <a:t>Гіппіус</a:t>
            </a:r>
            <a:r>
              <a:rPr lang="ru-RU" dirty="0" smtClean="0"/>
              <a:t>, Ф. Сологуб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pPr algn="ctr">
              <a:buNone/>
            </a:pPr>
            <a:r>
              <a:rPr lang="uk-UA" dirty="0" smtClean="0"/>
              <a:t>Письменники проголосили нові принципи мистецтва на засадах зарубіжного модернізму.</a:t>
            </a:r>
          </a:p>
          <a:p>
            <a:pPr algn="ctr">
              <a:buNone/>
            </a:pPr>
            <a:r>
              <a:rPr lang="uk-UA" dirty="0" smtClean="0"/>
              <a:t>Критика назвала їх </a:t>
            </a:r>
            <a:r>
              <a:rPr lang="uk-UA" dirty="0" err="1" smtClean="0"/>
              <a:t>“декадентами”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214422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У 1900-і роки в </a:t>
            </a:r>
            <a:r>
              <a:rPr lang="ru-RU" dirty="0" err="1" smtClean="0"/>
              <a:t>символізм</a:t>
            </a:r>
            <a:r>
              <a:rPr lang="ru-RU" dirty="0" smtClean="0"/>
              <a:t> </a:t>
            </a:r>
            <a:r>
              <a:rPr lang="ru-RU" dirty="0" err="1" smtClean="0"/>
              <a:t>влилися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, </a:t>
            </a:r>
            <a:r>
              <a:rPr lang="ru-RU" dirty="0" err="1" smtClean="0"/>
              <a:t>суттєво</a:t>
            </a:r>
            <a:r>
              <a:rPr lang="ru-RU" dirty="0" smtClean="0"/>
              <a:t> обновили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(А. Блок, А. </a:t>
            </a:r>
            <a:r>
              <a:rPr lang="ru-RU" dirty="0" err="1" smtClean="0"/>
              <a:t>Білий</a:t>
            </a:r>
            <a:r>
              <a:rPr lang="ru-RU" dirty="0" smtClean="0"/>
              <a:t>, В. </a:t>
            </a:r>
            <a:r>
              <a:rPr lang="ru-RU" dirty="0" err="1" smtClean="0"/>
              <a:t>Іванов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 </a:t>
            </a:r>
            <a:r>
              <a:rPr lang="ru-RU" dirty="0" err="1" smtClean="0"/>
              <a:t>Прийняте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«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» </a:t>
            </a:r>
            <a:r>
              <a:rPr lang="ru-RU" dirty="0" err="1" smtClean="0"/>
              <a:t>символізму</a:t>
            </a:r>
            <a:r>
              <a:rPr lang="ru-RU" dirty="0" smtClean="0"/>
              <a:t> -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младосимволізм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uk-UA" dirty="0" smtClean="0"/>
              <a:t>Символізм – як суто літературне </a:t>
            </a:r>
            <a:r>
              <a:rPr lang="uk-UA" dirty="0" err="1" smtClean="0"/>
              <a:t>явище.Їх</a:t>
            </a:r>
            <a:r>
              <a:rPr lang="uk-UA" dirty="0" smtClean="0"/>
              <a:t> також називали </a:t>
            </a:r>
            <a:r>
              <a:rPr lang="uk-UA" dirty="0" err="1" smtClean="0"/>
              <a:t>“московськими</a:t>
            </a:r>
            <a:r>
              <a:rPr lang="uk-UA" dirty="0" smtClean="0"/>
              <a:t> </a:t>
            </a:r>
            <a:r>
              <a:rPr lang="uk-UA" dirty="0" err="1" smtClean="0"/>
              <a:t>символістами”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429288" cy="917596"/>
          </a:xfrm>
        </p:spPr>
        <p:txBody>
          <a:bodyPr/>
          <a:lstStyle/>
          <a:p>
            <a:r>
              <a:rPr lang="uk-UA" dirty="0" smtClean="0"/>
              <a:t>Старші символісти</a:t>
            </a:r>
            <a:endParaRPr lang="ru-RU" dirty="0"/>
          </a:p>
        </p:txBody>
      </p:sp>
      <p:pic>
        <p:nvPicPr>
          <p:cNvPr id="5" name="Содержимое 4" descr="10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493290"/>
            <a:ext cx="1928794" cy="3364710"/>
          </a:xfrm>
        </p:spPr>
      </p:pic>
      <p:pic>
        <p:nvPicPr>
          <p:cNvPr id="6" name="Содержимое 5" descr="b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0827" y="3467087"/>
            <a:ext cx="2643174" cy="3390913"/>
          </a:xfrm>
        </p:spPr>
      </p:pic>
      <p:pic>
        <p:nvPicPr>
          <p:cNvPr id="7" name="Рисунок 6" descr="3285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28826" cy="2242485"/>
          </a:xfrm>
          <a:prstGeom prst="rect">
            <a:avLst/>
          </a:prstGeom>
        </p:spPr>
      </p:pic>
      <p:pic>
        <p:nvPicPr>
          <p:cNvPr id="8" name="Рисунок 7" descr="DCUBtX8RmA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-1"/>
            <a:ext cx="1857356" cy="3040227"/>
          </a:xfrm>
          <a:prstGeom prst="rect">
            <a:avLst/>
          </a:prstGeom>
        </p:spPr>
      </p:pic>
      <p:pic>
        <p:nvPicPr>
          <p:cNvPr id="9" name="Рисунок 8" descr="571cbd9d6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1500174"/>
            <a:ext cx="2571768" cy="4234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3504" y="593467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Валерій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Яковлевич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Брюсов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607220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Костянтин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Бальмонт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3429000"/>
            <a:ext cx="157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Зінаїда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Гіппіус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36" y="30718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Федор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Сологуб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35743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Дмитро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Мережкоський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4572032" cy="1654188"/>
          </a:xfrm>
        </p:spPr>
        <p:txBody>
          <a:bodyPr/>
          <a:lstStyle/>
          <a:p>
            <a:r>
              <a:rPr lang="uk-UA" dirty="0" err="1" smtClean="0"/>
              <a:t>Московьскі</a:t>
            </a:r>
            <a:r>
              <a:rPr lang="uk-UA" dirty="0" smtClean="0"/>
              <a:t> символісти</a:t>
            </a:r>
            <a:endParaRPr lang="ru-RU" dirty="0"/>
          </a:p>
        </p:txBody>
      </p:sp>
      <p:pic>
        <p:nvPicPr>
          <p:cNvPr id="5" name="Содержимое 4" descr="blo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2500298" cy="3550423"/>
          </a:xfrm>
        </p:spPr>
      </p:pic>
      <p:sp>
        <p:nvSpPr>
          <p:cNvPr id="6" name="TextBox 5"/>
          <p:cNvSpPr txBox="1"/>
          <p:nvPr/>
        </p:nvSpPr>
        <p:spPr>
          <a:xfrm>
            <a:off x="285720" y="42148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Олександр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Блок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 descr="andrej-belyj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884" y="1"/>
            <a:ext cx="2084544" cy="2714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15174" y="27860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Андрій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Бєлий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Рисунок 9" descr="portrety-pisatelej-i-poyetov-kup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857496"/>
            <a:ext cx="2008466" cy="31432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71736" y="60722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В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`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ячеслав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Іванов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64886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Соловйов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Володимир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Содержимое 14" descr="Solovyov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786446" y="3071810"/>
            <a:ext cx="2271168" cy="33999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ok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Book-PowerPoint-Template</Template>
  <TotalTime>204</TotalTime>
  <Words>1180</Words>
  <Application>Microsoft Office PowerPoint</Application>
  <PresentationFormat>Экран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Book-PowerPoint-Template</vt:lpstr>
      <vt:lpstr>“Срібна доба” російської поезії</vt:lpstr>
      <vt:lpstr>Слайд 2</vt:lpstr>
      <vt:lpstr>Слайд 3</vt:lpstr>
      <vt:lpstr>Основні літературні напрями “срібної доби” :</vt:lpstr>
      <vt:lpstr>Символізм</vt:lpstr>
      <vt:lpstr>Слайд 6</vt:lpstr>
      <vt:lpstr>Етапи символізму у Росії </vt:lpstr>
      <vt:lpstr>Старші символісти</vt:lpstr>
      <vt:lpstr>Московьскі символісти</vt:lpstr>
      <vt:lpstr>Слайд 10</vt:lpstr>
      <vt:lpstr>Акмеїзм</vt:lpstr>
      <vt:lpstr>Слайд 12</vt:lpstr>
      <vt:lpstr>Николай Гумилёв стаття   «Наследие символизма и акмеизм» із журналу «Аполлон» </vt:lpstr>
      <vt:lpstr>Представники акмеїзму:</vt:lpstr>
      <vt:lpstr>Слайд 15</vt:lpstr>
      <vt:lpstr>Футуризм </vt:lpstr>
      <vt:lpstr>Текст маніфесту </vt:lpstr>
      <vt:lpstr>Слайд 18</vt:lpstr>
      <vt:lpstr>Слайд 19</vt:lpstr>
      <vt:lpstr>Слайд 20</vt:lpstr>
      <vt:lpstr>Імажинізм</vt:lpstr>
      <vt:lpstr>Слайд 22</vt:lpstr>
      <vt:lpstr>Слайд 23</vt:lpstr>
      <vt:lpstr>Слайд 24</vt:lpstr>
      <vt:lpstr>Представники імажинізму:</vt:lpstr>
      <vt:lpstr>Висновок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Admin</cp:lastModifiedBy>
  <cp:revision>27</cp:revision>
  <dcterms:created xsi:type="dcterms:W3CDTF">2014-06-09T11:46:13Z</dcterms:created>
  <dcterms:modified xsi:type="dcterms:W3CDTF">2014-12-18T18:58:42Z</dcterms:modified>
</cp:coreProperties>
</file>