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768" y="1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70756" y="69756"/>
            <a:ext cx="9764486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403350" y="3200400"/>
            <a:ext cx="69342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176" y="1449304"/>
            <a:ext cx="9773332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176" y="1396720"/>
            <a:ext cx="9773332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8176" y="2976649"/>
            <a:ext cx="9773332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95300" y="1505931"/>
            <a:ext cx="89154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2"/>
            <a:ext cx="217932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274641"/>
            <a:ext cx="602615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90600" y="1447800"/>
            <a:ext cx="84201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70756" y="69756"/>
            <a:ext cx="9764486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952501"/>
            <a:ext cx="84201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547938"/>
            <a:ext cx="84201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66775" y="6172200"/>
            <a:ext cx="4333875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75197" y="2376830"/>
            <a:ext cx="9764641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4909" y="2341476"/>
            <a:ext cx="976492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3999" y="2468880"/>
            <a:ext cx="9765839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58496" y="6208776"/>
            <a:ext cx="4953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90600" y="1447800"/>
            <a:ext cx="406146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5345113" y="1447800"/>
            <a:ext cx="406146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273050"/>
            <a:ext cx="84201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90600" y="1447800"/>
            <a:ext cx="404495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365750" y="1447800"/>
            <a:ext cx="404495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90600" y="2247900"/>
            <a:ext cx="404495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5365750" y="2247900"/>
            <a:ext cx="404495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9342" y="69755"/>
            <a:ext cx="9764486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273050"/>
            <a:ext cx="84201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90600" y="1600200"/>
            <a:ext cx="206375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3219450" y="1600200"/>
            <a:ext cx="619125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4900550"/>
            <a:ext cx="79248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90600" y="5445825"/>
            <a:ext cx="79248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90600" y="6172200"/>
            <a:ext cx="421005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58496" y="6208776"/>
            <a:ext cx="4953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73999" y="4683555"/>
            <a:ext cx="975741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4218" y="4650475"/>
            <a:ext cx="975719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4220" y="4773225"/>
            <a:ext cx="9757190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74001" y="66676"/>
            <a:ext cx="9752029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9342" y="69755"/>
            <a:ext cx="9764486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90600" y="274638"/>
            <a:ext cx="84201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90600" y="1447800"/>
            <a:ext cx="84201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686550" y="6191250"/>
            <a:ext cx="2682875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13.05.2014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90600" y="6172200"/>
            <a:ext cx="42926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58496" y="6210300"/>
            <a:ext cx="4953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34731" y="4725144"/>
            <a:ext cx="6934200" cy="160020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uk-UA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Підготували </a:t>
            </a:r>
            <a:r>
              <a:rPr lang="uk-UA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учні:</a:t>
            </a:r>
          </a:p>
          <a:p>
            <a:pPr algn="r"/>
            <a:r>
              <a:rPr lang="uk-UA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Пукіш</a:t>
            </a:r>
            <a:r>
              <a:rPr lang="uk-UA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Каріна</a:t>
            </a:r>
            <a:endParaRPr lang="uk-UA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Шепель</a:t>
            </a:r>
            <a:r>
              <a:rPr lang="uk-UA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Поліна</a:t>
            </a:r>
          </a:p>
          <a:p>
            <a:pPr algn="r"/>
            <a:r>
              <a:rPr lang="uk-UA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Мелеш Катерина</a:t>
            </a:r>
          </a:p>
          <a:p>
            <a:pPr algn="r"/>
            <a:r>
              <a:rPr lang="uk-UA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Полянич</a:t>
            </a:r>
            <a:r>
              <a:rPr lang="uk-UA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Вікторія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4472" y="1556793"/>
            <a:ext cx="9517057" cy="1419163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ln w="952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Антична</a:t>
            </a:r>
            <a:r>
              <a:rPr lang="ru-RU" b="1" dirty="0" smtClean="0">
                <a:ln w="952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(</a:t>
            </a:r>
            <a:r>
              <a:rPr lang="ru-RU" b="1" dirty="0" err="1" smtClean="0">
                <a:ln w="952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давньогрецька</a:t>
            </a:r>
            <a:r>
              <a:rPr lang="ru-RU" b="1" dirty="0" smtClean="0">
                <a:ln w="952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952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і</a:t>
            </a:r>
            <a:r>
              <a:rPr lang="ru-RU" b="1" dirty="0" smtClean="0">
                <a:ln w="952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952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римська</a:t>
            </a:r>
            <a:r>
              <a:rPr lang="ru-RU" b="1" dirty="0" smtClean="0">
                <a:ln w="952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) </a:t>
            </a:r>
            <a:r>
              <a:rPr lang="ru-RU" b="1" dirty="0" err="1" smtClean="0">
                <a:ln w="952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література</a:t>
            </a:r>
            <a:r>
              <a:rPr lang="ru-RU" b="1" dirty="0" smtClean="0">
                <a:ln w="952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— </a:t>
            </a:r>
            <a:r>
              <a:rPr lang="ru-RU" b="1" dirty="0" err="1" smtClean="0">
                <a:ln w="952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вихідна</a:t>
            </a:r>
            <a:r>
              <a:rPr lang="ru-RU" b="1" dirty="0" smtClean="0">
                <a:ln w="952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основа </a:t>
            </a:r>
            <a:r>
              <a:rPr lang="ru-RU" b="1" dirty="0" err="1" smtClean="0">
                <a:ln w="952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європейських</a:t>
            </a:r>
            <a:r>
              <a:rPr lang="ru-RU" b="1" dirty="0" smtClean="0">
                <a:ln w="952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952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літератур</a:t>
            </a:r>
            <a:endParaRPr lang="ru-RU" b="1" i="1" dirty="0">
              <a:ln w="9525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4013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0489" y="4293096"/>
            <a:ext cx="9283031" cy="23762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Другий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період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античної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літератури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збігається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зі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становленням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і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розквітом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грецького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класичного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рабовласництва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(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VII–IV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ст. до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н.е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).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Цей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період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зазвичай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називається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класичним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. У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зв'язку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з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розвитком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внутрішнього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світу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особистості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з'являються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численні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форми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лірики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і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драми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, 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також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багата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прозаїчна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література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що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складається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з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творів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грецьких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філософів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істориків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і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ораторів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32653" y="4293097"/>
            <a:ext cx="5694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Класика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8887" y="119541"/>
            <a:ext cx="2270125" cy="3143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6679" y="1916833"/>
            <a:ext cx="2270125" cy="24286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387" y="153314"/>
            <a:ext cx="2270125" cy="2790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1095" y="1407840"/>
            <a:ext cx="2270125" cy="3143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3303" y="119542"/>
            <a:ext cx="2063750" cy="2543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65614" y="1021796"/>
            <a:ext cx="1517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Демосфен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11909" y="3241881"/>
            <a:ext cx="1633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Сапфо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081220" y="2662716"/>
            <a:ext cx="1665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Сократ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0387" y="3032048"/>
            <a:ext cx="1952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Есхіл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380512" y="1691166"/>
            <a:ext cx="1558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Анакреонт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07815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031009" y="188640"/>
            <a:ext cx="4680520" cy="65527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109017" y="620689"/>
            <a:ext cx="4524503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Еллінізм</a:t>
            </a:r>
            <a:endParaRPr lang="en-US" sz="20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Третій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період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античної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літератури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,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зазвичай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іменований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елліністичним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,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виникає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на новому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щаблі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античного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рабовласництва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, а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саме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великого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рабовласництва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.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Внаслідок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цього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елліністичний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період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часто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трактувався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як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деградація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класичної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літератури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.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Необхідно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,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однак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,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пам'ятати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,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що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цей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період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тривав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досить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довго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, аж до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кінця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античного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світу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, і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володів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специфікою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,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невідомою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класиці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. Початок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цього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культурно-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історичного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періоду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пов'язаний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з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діяльністю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 Александра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Македонського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. У 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грецькій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літературі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 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відбувається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процес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кардинального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оновлення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жанрів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,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тематики і 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стилістики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,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зокрема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виникає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жанр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прозового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роману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471" y="3922503"/>
            <a:ext cx="4833878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381" y="772749"/>
            <a:ext cx="4846693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43761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1300" y="33505"/>
            <a:ext cx="9737131" cy="34563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71390" y="116632"/>
            <a:ext cx="878412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Час Риму</a:t>
            </a:r>
            <a:r>
              <a:rPr lang="uk-UA" sz="2000" b="1" dirty="0" smtClean="0"/>
              <a:t/>
            </a:r>
            <a:br>
              <a:rPr lang="uk-UA" sz="2000" b="1" dirty="0" smtClean="0"/>
            </a:br>
            <a:r>
              <a:rPr lang="uk-UA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цей період на арену літературного розвитку виходить молодий Рим. В його літературі розрізняють: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етап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республіки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,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який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завершується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роками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громадянських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війн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(3-1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століття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до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н.е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.), коли творили Плутарх,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Плавт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,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Цецилій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Стацій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,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Теренцій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«</a:t>
            </a: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золотий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вік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»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або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добу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імператора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Авґуста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,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позначену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іменами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Вергілія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,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Горація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,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Овідія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літературу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пізньої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античност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і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(1-3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століття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),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представлену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Сенекою,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Валерієм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Катоном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,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Цезієм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Бассом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.</a:t>
            </a:r>
            <a:r>
              <a:rPr lang="uk-UA" sz="2000" dirty="0" smtClean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/>
            </a:r>
            <a:br>
              <a:rPr lang="uk-UA" sz="2000" dirty="0" smtClean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</a:br>
            <a:endParaRPr lang="uk-UA" sz="2000" dirty="0" smtClean="0">
              <a:solidFill>
                <a:schemeClr val="bg2">
                  <a:lumMod val="10000"/>
                </a:schemeClr>
              </a:solidFill>
              <a:latin typeface="Segoe Print" pitchFamily="2" charset="0"/>
            </a:endParaRPr>
          </a:p>
          <a:p>
            <a:pPr algn="ctr"/>
            <a:endParaRPr lang="ru-RU" sz="20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227" y="3573017"/>
            <a:ext cx="2143243" cy="2641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1312" y="3573016"/>
            <a:ext cx="1716191" cy="3136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0021" y="3573016"/>
            <a:ext cx="2579688" cy="2781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0489" y="6354316"/>
            <a:ext cx="1955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Вергілій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38887" y="6354316"/>
            <a:ext cx="2290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Овідій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591182" y="6021288"/>
            <a:ext cx="1092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Горацій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47922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421052" y="260648"/>
            <a:ext cx="4290477" cy="64087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655078" y="548680"/>
            <a:ext cx="390043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Перехід до середньовіччя</a:t>
            </a:r>
          </a:p>
          <a:p>
            <a:pPr algn="r"/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століття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відбувається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поступовий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перехід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середньовіччя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Євангелія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створені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1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столітті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знаменують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повний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світоглядний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злам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провісник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якісно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нового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світовідчуття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З'являються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описи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святих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діячів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церкви.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таких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авторій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Євнапій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Коммодіан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Водночас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творять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Еліан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Оппіан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Авсоній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Клавдіан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Требеллій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Полліон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час творить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останній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письменник-енциклопедист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античності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Марціан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Капелла.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471" y="234008"/>
            <a:ext cx="3180205" cy="36156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8715" y="1795636"/>
            <a:ext cx="3194320" cy="48737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4471" y="5517232"/>
            <a:ext cx="21842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Титульний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аркуш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праці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Євнапія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"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Життя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софістів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"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74676" y="263531"/>
            <a:ext cx="2046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Давньогрецьке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Синопське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Євангеліє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,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V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ст.</a:t>
            </a:r>
          </a:p>
        </p:txBody>
      </p:sp>
    </p:spTree>
    <p:extLst>
      <p:ext uri="{BB962C8B-B14F-4D97-AF65-F5344CB8AC3E}">
        <p14:creationId xmlns:p14="http://schemas.microsoft.com/office/powerpoint/2010/main" xmlns="" val="3237002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06939" y="1196752"/>
            <a:ext cx="5226581" cy="518457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718974" y="1268761"/>
            <a:ext cx="464973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000" b="1" dirty="0">
                <a:solidFill>
                  <a:schemeClr val="bg2">
                    <a:lumMod val="10000"/>
                  </a:schemeClr>
                </a:solidFill>
              </a:rPr>
              <a:t>Гоме́р</a:t>
            </a:r>
            <a:r>
              <a:rPr lang="vi-VN" dirty="0">
                <a:solidFill>
                  <a:schemeClr val="bg2">
                    <a:lumMod val="10000"/>
                  </a:schemeClr>
                </a:solidFill>
              </a:rPr>
              <a:t> (дав.-гр. </a:t>
            </a:r>
            <a:r>
              <a:rPr lang="el-GR" dirty="0">
                <a:solidFill>
                  <a:schemeClr val="bg2">
                    <a:lumMod val="10000"/>
                  </a:schemeClr>
                </a:solidFill>
              </a:rPr>
              <a:t>Ὅμηρος) — </a:t>
            </a:r>
            <a:r>
              <a:rPr lang="vi-VN" dirty="0">
                <a:solidFill>
                  <a:schemeClr val="bg2">
                    <a:lumMod val="10000"/>
                  </a:schemeClr>
                </a:solidFill>
              </a:rPr>
              <a:t>легендарний давньогрецький поет, який вважається автором «Іліади» та «Одіссеї», двох славетних грецьких епічних поем, що започаткували європейську літературу. В античності Гомеру приписувалося авторство й інших творів (див. кіклічні поеми; від деяких з них збереглися фрагменти). Сукупність проблем, пов'язаних з особою Гомера і його відношенням до «Іліади» та «Одіссеї», про час виникнення, склад і взаємозв'язок окремих частин цих поем становлять знамените не тільки в порівняльному літературознавстві, а й у всій науці про античний світ «Гомерівське питання».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15781" y="191037"/>
            <a:ext cx="4679584" cy="4966155"/>
          </a:xfrm>
          <a:prstGeom prst="vertic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404" y="836712"/>
            <a:ext cx="3042338" cy="411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42270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343" y="302146"/>
            <a:ext cx="5148572" cy="499294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3343" y="397961"/>
            <a:ext cx="499255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Тлумачення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імені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Гомера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намагалися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знайти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античні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Ефор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Кімський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спираючись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традиції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бачить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ньому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сліпого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el-GR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ὁ μη ὀρων).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Пізніші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письменники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вважають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воно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означає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творця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епічної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композиції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укладача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l-GR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ὁμου — ά̓ρω);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бачать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ньому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вказівку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​​на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тісно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згуртований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стан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співаків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Водночас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німецький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філолог-класик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Теодор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Бергк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визнаючи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символічного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заручника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«поручителя», просто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вважав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Гомера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історичною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особою.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Донині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ім'я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поета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викликає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гіпотези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аж до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тлумачення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як «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сліпець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боян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Аналогії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сліпими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кобзарями легко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відшукуються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народів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у тому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числі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в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3343" y="5181586"/>
            <a:ext cx="9673075" cy="155978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07358" y="5295089"/>
            <a:ext cx="95752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Відсутність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достовірних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відомостей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викликала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античності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подвійне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ставлення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Гомера. Так, за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часів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Геродота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існувала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думка про те,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Гомер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однією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історичною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особою, але являв собою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колективне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позначення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поетів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стародавнього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героїчного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епосу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цілому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Пізніше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часу Платона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утвердилася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думка,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Гомер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одноосібним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творцем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Іліади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та «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Одіссеї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6104" y="143432"/>
            <a:ext cx="3720536" cy="50381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90054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4472" y="3068960"/>
            <a:ext cx="9517057" cy="3600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18541" y="3245621"/>
            <a:ext cx="85029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chemeClr val="bg2">
                    <a:lumMod val="10000"/>
                  </a:schemeClr>
                </a:solidFill>
              </a:rPr>
              <a:t>Одіссе́я (грец. </a:t>
            </a:r>
            <a:r>
              <a:rPr lang="el-GR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Οδύσσεια) — </a:t>
            </a:r>
            <a:r>
              <a:rPr lang="vi-VN" dirty="0">
                <a:solidFill>
                  <a:schemeClr val="bg2">
                    <a:lumMod val="10000"/>
                  </a:schemeClr>
                </a:solidFill>
              </a:rPr>
              <a:t>епічна поема Гомера, що описує поневіряння та повернення на батьківщину героя троянської війни, царя Ітаки Одіссея. Будучи закінченою пізніше «Іліади», «Одіссея» слідує за більш раннім епосом, однак не є безпосереднім продовженням «Іліади</a:t>
            </a:r>
            <a:r>
              <a:rPr lang="vi-VN" dirty="0" smtClean="0">
                <a:solidFill>
                  <a:schemeClr val="bg2">
                    <a:lumMod val="10000"/>
                  </a:schemeClr>
                </a:solidFill>
              </a:rPr>
              <a:t>».</a:t>
            </a:r>
            <a:endParaRPr lang="vi-VN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vi-VN" dirty="0">
                <a:solidFill>
                  <a:schemeClr val="bg2">
                    <a:lumMod val="10000"/>
                  </a:schemeClr>
                </a:solidFill>
              </a:rPr>
              <a:t>Як «Іліада», «Одіссея» — епос епохи становлення античної суспільно-економічної формації. Відповідно до цього «Одіссея» створює для героїв набагато менш архаїчне культурне тло, ніж «Іліада», досить близько відображаючи сучасність: час падіння царської влади в грецьких громадах і початкові періоди розвитку іонійської торгівлі та мореплавання.</a:t>
            </a:r>
          </a:p>
          <a:p>
            <a:endParaRPr lang="vi-VN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471" y="332656"/>
            <a:ext cx="4680520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0654" y="128042"/>
            <a:ext cx="3822425" cy="30015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1192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6463" y="2708920"/>
            <a:ext cx="9595066" cy="398135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28498" y="2996952"/>
            <a:ext cx="92830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Іліа́да</a:t>
            </a:r>
            <a:r>
              <a:rPr lang="vi-VN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vi-VN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кіклічна поема, що налічує 24 пісні, які складаються з 15693 віршів, і приписується Гомеру, найдавніша зі збережених пам'яток грецької літератури. «Іліада» є переробкою і об'єднанням численних сказань Стародавньої Греції про подвиги давніх героїв.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Іліаді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зображуються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соціальні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відносини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гомерівського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періоду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проте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ній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збереглися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рудименти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мікенської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більшість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персонажів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Іліади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представляють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собою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давніх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іноді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догрецьких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богів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видозмінених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схрещення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місцевих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культів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релігією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Зевса — бога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нових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завойовників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За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Узенером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 самому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циклі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сказань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взяття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Трої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(«Священного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Іліону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») і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наступному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поверненні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грецьких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воїнів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побачити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відлуння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прадавніх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міфів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Мотиви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базисне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побудові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сюжету «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Іліади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теж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запозичені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сказань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гнів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Ахілла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— з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епосу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гніві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Мелеагра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 мотив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розколу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Зевсом та Герою — з циклу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міфів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 Геракла.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463" y="205214"/>
            <a:ext cx="3394936" cy="24871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7519" y="423780"/>
            <a:ext cx="3322682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4178" y="582005"/>
            <a:ext cx="3182214" cy="1930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4453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6463" y="2348880"/>
            <a:ext cx="9595066" cy="4509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66951" y="2348881"/>
            <a:ext cx="943904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Висновок</a:t>
            </a:r>
          </a:p>
          <a:p>
            <a:pPr algn="ctr"/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Підвалини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європейської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літератури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заклала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література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антична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.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Твори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античних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поетів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і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письменників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протягом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століть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вважалися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ідеалом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художньої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досконалості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та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слугували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неперевершеними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взірцями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для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наслідування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.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Образи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та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сюжети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античності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—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невичерпне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джерело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натхнення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митців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усіх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часів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. Вони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надихали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славетних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поетів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Данте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Аліг’єрі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Франческо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Петрарку,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Вільяма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Шекспіра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Фрідріха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Шиллера, Джорджа Гордона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Байрона.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Антична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література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, разом з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античним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образотворчим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мистецтвом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, пережила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віки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. Тому й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давньогрецькі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епічні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поеми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, й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лірика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, й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грецька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драма, й твори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найвидатніших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римських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поетів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і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досі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сприймаються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нами як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естетично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значимі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художні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твори, а не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тільки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як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історичні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документи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далекого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минулого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.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Мандруючи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цим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дивним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захоплюючим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світом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світом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античної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літератури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кожне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покоління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робить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для себе все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нові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відкриття</a:t>
            </a:r>
            <a:r>
              <a:rPr lang="ru-RU" sz="2000" dirty="0">
                <a:latin typeface="Segoe Print" pitchFamily="2" charset="0"/>
              </a:rPr>
              <a:t>.</a:t>
            </a:r>
          </a:p>
          <a:p>
            <a:r>
              <a:rPr lang="ru-RU" sz="2000" dirty="0"/>
              <a:t/>
            </a:r>
            <a:br>
              <a:rPr lang="ru-RU" sz="2000" dirty="0"/>
            </a:br>
            <a:endParaRPr lang="ru-RU" sz="2000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472" y="188640"/>
            <a:ext cx="9566207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48595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94472" y="3149309"/>
            <a:ext cx="9517057" cy="3600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89408" y="3253041"/>
            <a:ext cx="88929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i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Античність – період в історії людства </a:t>
            </a:r>
            <a:r>
              <a:rPr lang="ru-RU" sz="2200" b="1" i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від 800 року до н. е. до 600 року н. е. у регіоні Середземного моря.</a:t>
            </a:r>
            <a:r>
              <a:rPr lang="uk-UA" sz="2200" b="1" i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</a:p>
          <a:p>
            <a:pPr algn="ctr"/>
            <a:r>
              <a:rPr lang="ru-RU" sz="22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Ця доба відрізняється від попередніх і наступних спільними та сталими культурними традиціями, а з початку 1 століття, внаслідок розширення Римської імперії, також і політичною та культурною цілісністю. У більш вузькому розумінні античністю вважають історію стародавньої (архаїчної) та класичної Греції, еллінізму та Римської </a:t>
            </a:r>
            <a:r>
              <a:rPr lang="ru-RU" sz="22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імперії.</a:t>
            </a:r>
            <a:endParaRPr lang="ru-RU" sz="2200" b="1" dirty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2793"/>
            <a:ext cx="9906000" cy="30460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752145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4471" y="116632"/>
            <a:ext cx="9439049" cy="31943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23519" y="190323"/>
            <a:ext cx="85809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/>
              <a:t>Загальна періодизація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Рання античність </a:t>
            </a:r>
            <a:r>
              <a:rPr lang="ru-RU" sz="2400" dirty="0"/>
              <a:t>(</a:t>
            </a:r>
            <a:r>
              <a:rPr lang="en-US" sz="2400" dirty="0"/>
              <a:t>VIII </a:t>
            </a:r>
            <a:r>
              <a:rPr lang="ru-RU" sz="2400" dirty="0" smtClean="0"/>
              <a:t>ст. </a:t>
            </a:r>
            <a:r>
              <a:rPr lang="ru-RU" sz="2400" dirty="0"/>
              <a:t>до </a:t>
            </a:r>
            <a:r>
              <a:rPr lang="ru-RU" sz="2400" dirty="0" smtClean="0"/>
              <a:t>н. </a:t>
            </a:r>
            <a:r>
              <a:rPr lang="ru-RU" sz="2400" dirty="0"/>
              <a:t>е. - ... </a:t>
            </a:r>
            <a:r>
              <a:rPr lang="en-US" sz="2400" dirty="0"/>
              <a:t>II </a:t>
            </a:r>
            <a:r>
              <a:rPr lang="ru-RU" sz="2400" dirty="0" smtClean="0"/>
              <a:t>ст. </a:t>
            </a:r>
            <a:r>
              <a:rPr lang="ru-RU" sz="2400" dirty="0"/>
              <a:t>до </a:t>
            </a:r>
            <a:r>
              <a:rPr lang="ru-RU" sz="2400" dirty="0" smtClean="0"/>
              <a:t>н. е.) </a:t>
            </a:r>
            <a:r>
              <a:rPr lang="ru-RU" sz="2400" dirty="0"/>
              <a:t>- </a:t>
            </a:r>
            <a:r>
              <a:rPr lang="ru-RU" sz="2400" dirty="0" smtClean="0"/>
              <a:t>зародження </a:t>
            </a:r>
            <a:r>
              <a:rPr lang="ru-RU" sz="2400" dirty="0"/>
              <a:t>Грецької держави,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Класична античність </a:t>
            </a:r>
            <a:r>
              <a:rPr lang="ru-RU" sz="2400" dirty="0" smtClean="0"/>
              <a:t>(І ст. </a:t>
            </a:r>
            <a:r>
              <a:rPr lang="ru-RU" sz="2400" dirty="0"/>
              <a:t>до </a:t>
            </a:r>
            <a:r>
              <a:rPr lang="ru-RU" sz="2400" dirty="0" smtClean="0"/>
              <a:t>н. </a:t>
            </a:r>
            <a:r>
              <a:rPr lang="ru-RU" sz="2400" dirty="0"/>
              <a:t>е. - </a:t>
            </a:r>
            <a:r>
              <a:rPr lang="en-US" sz="2400" dirty="0" smtClean="0"/>
              <a:t>II </a:t>
            </a:r>
            <a:r>
              <a:rPr lang="ru-RU" sz="2400" dirty="0" smtClean="0"/>
              <a:t>ст. </a:t>
            </a:r>
            <a:r>
              <a:rPr lang="ru-RU" sz="2400" dirty="0"/>
              <a:t>н е.) - час єдності греко-римської цивілізації,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Пізня античність </a:t>
            </a:r>
            <a:r>
              <a:rPr lang="ru-RU" sz="2400" dirty="0"/>
              <a:t>(</a:t>
            </a:r>
            <a:r>
              <a:rPr lang="en-US" sz="2400" dirty="0"/>
              <a:t>III-VI </a:t>
            </a:r>
            <a:r>
              <a:rPr lang="ru-RU" sz="2400" dirty="0" smtClean="0"/>
              <a:t>ст. н. е.) </a:t>
            </a:r>
            <a:r>
              <a:rPr lang="ru-RU" sz="2400" dirty="0"/>
              <a:t>- </a:t>
            </a:r>
            <a:r>
              <a:rPr lang="ru-RU" sz="2400" dirty="0" smtClean="0"/>
              <a:t>розпад </a:t>
            </a:r>
            <a:r>
              <a:rPr lang="ru-RU" sz="2400" dirty="0"/>
              <a:t>Римської імперії. Розпад Західної Римської Імперії ознаменував собою початок нової епохи - середньовіччя.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11003"/>
            <a:ext cx="9789537" cy="35149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577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4617839" y="1412776"/>
            <a:ext cx="5304589" cy="5184576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436930" y="2066072"/>
            <a:ext cx="3806547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Анти́чна літерату́ра</a:t>
            </a:r>
            <a:r>
              <a:rPr lang="vi-VN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(від лат.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antiquus — «</a:t>
            </a:r>
            <a:r>
              <a:rPr lang="vi-VN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стародавній,древній») — література стародавніх греків і римлян, яка розвивалася в басейні Середземного </a:t>
            </a:r>
            <a:r>
              <a:rPr lang="vi-VN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моря</a:t>
            </a:r>
            <a:r>
              <a:rPr lang="uk-UA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В античній літературі сформувались основні літературні жанри – </a:t>
            </a:r>
            <a:r>
              <a:rPr lang="uk-UA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епос, лірика, драма</a:t>
            </a:r>
            <a:r>
              <a:rPr lang="uk-UA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Давньогрецькі поети розробили основні віршові розміри – </a:t>
            </a:r>
            <a:r>
              <a:rPr lang="uk-UA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ямб, хорей, дактиль, анапест, амфібрахій</a:t>
            </a:r>
            <a:r>
              <a:rPr lang="uk-UA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471" y="188640"/>
            <a:ext cx="4992555" cy="5616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39105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42825" y="116632"/>
            <a:ext cx="9127014" cy="367240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72264" y="116632"/>
            <a:ext cx="811290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Естетика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античної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літератури</a:t>
            </a:r>
            <a:endParaRPr lang="ru-RU" sz="24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Міфологічність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/>
            </a:r>
            <a:b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</a:b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Персонажі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античних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міфів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повністю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олюднені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, а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міфотворчість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розвивається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головним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чином у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формі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розповідей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про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героїв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. Богам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відведена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центральна роль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лише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в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деяких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спеціальних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видах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міфів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 —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космогоніях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 —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міфах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про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походження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світу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, та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теогоніях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 —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міфах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про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походження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богів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.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Ще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однією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особливістю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античної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міфології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є те,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що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міфи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позбавлені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розумування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.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algn="ctr"/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471" y="3695700"/>
            <a:ext cx="4127500" cy="3162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1326" y="3810000"/>
            <a:ext cx="3642519" cy="2933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96510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6463" y="3573016"/>
            <a:ext cx="9595066" cy="31683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28498" y="3726031"/>
            <a:ext cx="90490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</a:rPr>
              <a:t>Музичність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Антична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</a:rPr>
              <a:t>література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</a:rPr>
              <a:t>була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</a:rPr>
              <a:t>тісно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</a:rPr>
              <a:t>пов'язана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 з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</a:rPr>
              <a:t>музикою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</a:rPr>
              <a:t>що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 у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</a:rPr>
              <a:t>першоджерелах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</a:rPr>
              <a:t>безумовно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</a:rPr>
              <a:t>може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 бути пояснено через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</a:rPr>
              <a:t>зв'язок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 з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</a:rPr>
              <a:t>магією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 і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</a:rPr>
              <a:t>релігійним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 культом.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</a:rPr>
              <a:t>Гомерові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</a:rPr>
              <a:t>поеми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 та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</a:rPr>
              <a:t>інші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</a:rPr>
              <a:t>епічні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 твори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</a:rPr>
              <a:t>співалися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</a:rPr>
              <a:t>мелодійним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 речитативом у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</a:rPr>
              <a:t>супроводі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</a:rPr>
              <a:t>музичних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</a:rPr>
              <a:t>інструментів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 і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</a:rPr>
              <a:t>простих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</a:rPr>
              <a:t>ритмічних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</a:rPr>
              <a:t>рухів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. Постановки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</a:rPr>
              <a:t>трагедій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 і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</a:rPr>
              <a:t>комедій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 в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</a:rPr>
              <a:t>афінських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 театрах оформляли як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</a:rPr>
              <a:t>розкішні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 «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</a:rPr>
              <a:t>оперні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»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</a:rPr>
              <a:t>вистави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</a:rPr>
              <a:t>Ліричні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</a:rPr>
              <a:t>вірші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</a:rPr>
              <a:t>співалися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 авторами,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</a:rPr>
              <a:t>які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 таким чином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</a:rPr>
              <a:t>виступали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</a:rPr>
              <a:t>одночасно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</a:rPr>
              <a:t>ще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 й як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</a:rPr>
              <a:t>композитори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 і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</a:rPr>
              <a:t>співці</a:t>
            </a:r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130" y="66166"/>
            <a:ext cx="3942544" cy="35196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7801" y="348573"/>
            <a:ext cx="5108014" cy="29547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83775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4472" y="3789040"/>
            <a:ext cx="9517057" cy="28083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84515" y="3832405"/>
            <a:ext cx="889298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err="1" smtClean="0"/>
              <a:t>Віршованість</a:t>
            </a:r>
            <a:endParaRPr lang="ru-RU" b="1" dirty="0"/>
          </a:p>
          <a:p>
            <a:r>
              <a:rPr lang="ru-RU" sz="2000" dirty="0" err="1"/>
              <a:t>Певним</a:t>
            </a:r>
            <a:r>
              <a:rPr lang="ru-RU" sz="2000" dirty="0"/>
              <a:t> </a:t>
            </a:r>
            <a:r>
              <a:rPr lang="ru-RU" sz="2000" dirty="0" err="1"/>
              <a:t>зв'язком</a:t>
            </a:r>
            <a:r>
              <a:rPr lang="ru-RU" sz="2000" dirty="0"/>
              <a:t> з </a:t>
            </a:r>
            <a:r>
              <a:rPr lang="ru-RU" sz="2000" dirty="0" err="1"/>
              <a:t>магією</a:t>
            </a:r>
            <a:r>
              <a:rPr lang="ru-RU" sz="2000" dirty="0"/>
              <a:t>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пояснити</a:t>
            </a:r>
            <a:r>
              <a:rPr lang="ru-RU" sz="2000" dirty="0"/>
              <a:t> </a:t>
            </a:r>
            <a:r>
              <a:rPr lang="ru-RU" sz="2000" dirty="0" err="1"/>
              <a:t>надзвичайну</a:t>
            </a:r>
            <a:r>
              <a:rPr lang="ru-RU" sz="2000" dirty="0"/>
              <a:t> </a:t>
            </a:r>
            <a:r>
              <a:rPr lang="ru-RU" sz="2000" dirty="0" err="1"/>
              <a:t>поширеність</a:t>
            </a:r>
            <a:r>
              <a:rPr lang="ru-RU" sz="2000" dirty="0"/>
              <a:t> </a:t>
            </a:r>
            <a:r>
              <a:rPr lang="ru-RU" sz="2000" dirty="0" err="1"/>
              <a:t>віршової</a:t>
            </a:r>
            <a:r>
              <a:rPr lang="ru-RU" sz="2000" dirty="0"/>
              <a:t> </a:t>
            </a:r>
            <a:r>
              <a:rPr lang="ru-RU" sz="2000" dirty="0" err="1"/>
              <a:t>форми</a:t>
            </a:r>
            <a:r>
              <a:rPr lang="ru-RU" sz="2000" dirty="0"/>
              <a:t>, яка буквально </a:t>
            </a:r>
            <a:r>
              <a:rPr lang="ru-RU" sz="2000" dirty="0" err="1"/>
              <a:t>панувала</a:t>
            </a:r>
            <a:r>
              <a:rPr lang="ru-RU" sz="2000" dirty="0"/>
              <a:t> у </a:t>
            </a:r>
            <a:r>
              <a:rPr lang="ru-RU" sz="2000" dirty="0" err="1"/>
              <a:t>всій</a:t>
            </a:r>
            <a:r>
              <a:rPr lang="ru-RU" sz="2000" dirty="0"/>
              <a:t> </a:t>
            </a:r>
            <a:r>
              <a:rPr lang="ru-RU" sz="2000" dirty="0" err="1"/>
              <a:t>античній</a:t>
            </a:r>
            <a:r>
              <a:rPr lang="ru-RU" sz="2000" dirty="0"/>
              <a:t> </a:t>
            </a:r>
            <a:r>
              <a:rPr lang="ru-RU" sz="2000" dirty="0" err="1"/>
              <a:t>літературі</a:t>
            </a:r>
            <a:r>
              <a:rPr lang="ru-RU" sz="2000" dirty="0"/>
              <a:t>. </a:t>
            </a:r>
            <a:r>
              <a:rPr lang="ru-RU" sz="2000" dirty="0" err="1"/>
              <a:t>Епос</a:t>
            </a:r>
            <a:r>
              <a:rPr lang="ru-RU" sz="2000" dirty="0"/>
              <a:t> </a:t>
            </a:r>
            <a:r>
              <a:rPr lang="ru-RU" sz="2000" dirty="0" err="1"/>
              <a:t>виробив</a:t>
            </a:r>
            <a:r>
              <a:rPr lang="ru-RU" sz="2000" dirty="0"/>
              <a:t> </a:t>
            </a:r>
            <a:r>
              <a:rPr lang="ru-RU" sz="2000" dirty="0" err="1"/>
              <a:t>традиційний</a:t>
            </a:r>
            <a:r>
              <a:rPr lang="ru-RU" sz="2000" dirty="0"/>
              <a:t> </a:t>
            </a:r>
            <a:r>
              <a:rPr lang="ru-RU" sz="2000" dirty="0" err="1"/>
              <a:t>неквапливий</a:t>
            </a:r>
            <a:r>
              <a:rPr lang="ru-RU" sz="2000" dirty="0"/>
              <a:t> </a:t>
            </a:r>
            <a:r>
              <a:rPr lang="ru-RU" sz="2000" dirty="0" err="1"/>
              <a:t>розмір</a:t>
            </a:r>
            <a:r>
              <a:rPr lang="ru-RU" sz="2000" dirty="0"/>
              <a:t> гекзаметр, великою </a:t>
            </a:r>
            <a:r>
              <a:rPr lang="ru-RU" sz="2000" dirty="0" err="1"/>
              <a:t>ритмічною</a:t>
            </a:r>
            <a:r>
              <a:rPr lang="ru-RU" sz="2000" dirty="0"/>
              <a:t> </a:t>
            </a:r>
            <a:r>
              <a:rPr lang="ru-RU" sz="2000" dirty="0" err="1"/>
              <a:t>різноманітністю</a:t>
            </a:r>
            <a:r>
              <a:rPr lang="ru-RU" sz="2000" dirty="0"/>
              <a:t> </a:t>
            </a:r>
            <a:r>
              <a:rPr lang="ru-RU" sz="2000" dirty="0" err="1"/>
              <a:t>відзначалися</a:t>
            </a:r>
            <a:r>
              <a:rPr lang="ru-RU" sz="2000" dirty="0"/>
              <a:t> </a:t>
            </a:r>
            <a:r>
              <a:rPr lang="ru-RU" sz="2000" dirty="0" err="1"/>
              <a:t>ліричні</a:t>
            </a:r>
            <a:r>
              <a:rPr lang="ru-RU" sz="2000" dirty="0"/>
              <a:t> </a:t>
            </a:r>
            <a:r>
              <a:rPr lang="ru-RU" sz="2000" dirty="0" err="1"/>
              <a:t>вірші</a:t>
            </a:r>
            <a:r>
              <a:rPr lang="ru-RU" sz="2000" dirty="0"/>
              <a:t>, </a:t>
            </a:r>
            <a:r>
              <a:rPr lang="ru-RU" sz="2000" dirty="0" err="1"/>
              <a:t>трагедії</a:t>
            </a:r>
            <a:r>
              <a:rPr lang="ru-RU" sz="2000" dirty="0"/>
              <a:t> і </a:t>
            </a:r>
            <a:r>
              <a:rPr lang="ru-RU" sz="2000" dirty="0" err="1"/>
              <a:t>комедії</a:t>
            </a:r>
            <a:r>
              <a:rPr lang="ru-RU" sz="2000" dirty="0"/>
              <a:t>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писалися</a:t>
            </a:r>
            <a:r>
              <a:rPr lang="ru-RU" sz="2000" dirty="0"/>
              <a:t> </a:t>
            </a:r>
            <a:r>
              <a:rPr lang="ru-RU" sz="2000" dirty="0" err="1"/>
              <a:t>віршами</a:t>
            </a:r>
            <a:r>
              <a:rPr lang="ru-RU" sz="2000" dirty="0"/>
              <a:t>. </a:t>
            </a:r>
            <a:r>
              <a:rPr lang="ru-RU" sz="2000" dirty="0" err="1"/>
              <a:t>Навіть</a:t>
            </a:r>
            <a:r>
              <a:rPr lang="ru-RU" sz="2000" dirty="0"/>
              <a:t> </a:t>
            </a:r>
            <a:r>
              <a:rPr lang="ru-RU" sz="2000" dirty="0" err="1"/>
              <a:t>полководці</a:t>
            </a:r>
            <a:r>
              <a:rPr lang="ru-RU" sz="2000" dirty="0"/>
              <a:t> й </a:t>
            </a:r>
            <a:r>
              <a:rPr lang="ru-RU" sz="2000" dirty="0" err="1"/>
              <a:t>законодавці</a:t>
            </a:r>
            <a:r>
              <a:rPr lang="ru-RU" sz="2000" dirty="0"/>
              <a:t> у </a:t>
            </a:r>
            <a:r>
              <a:rPr lang="ru-RU" sz="2000" dirty="0" err="1"/>
              <a:t>Греції</a:t>
            </a:r>
            <a:r>
              <a:rPr lang="ru-RU" sz="2000" dirty="0"/>
              <a:t> могли </a:t>
            </a:r>
            <a:r>
              <a:rPr lang="ru-RU" sz="2000" dirty="0" err="1"/>
              <a:t>звертатися</a:t>
            </a:r>
            <a:r>
              <a:rPr lang="ru-RU" sz="2000" dirty="0"/>
              <a:t> до народу з </a:t>
            </a:r>
            <a:r>
              <a:rPr lang="ru-RU" sz="2000" dirty="0" err="1"/>
              <a:t>промовами</a:t>
            </a:r>
            <a:r>
              <a:rPr lang="ru-RU" sz="2000" dirty="0"/>
              <a:t> у </a:t>
            </a:r>
            <a:r>
              <a:rPr lang="ru-RU" sz="2000" dirty="0" err="1"/>
              <a:t>віршовій</a:t>
            </a:r>
            <a:r>
              <a:rPr lang="ru-RU" sz="2000" dirty="0"/>
              <a:t> </a:t>
            </a:r>
            <a:r>
              <a:rPr lang="ru-RU" sz="2000" dirty="0" err="1"/>
              <a:t>формі</a:t>
            </a:r>
            <a:r>
              <a:rPr lang="ru-RU" sz="2000" dirty="0"/>
              <a:t>. </a:t>
            </a:r>
            <a:r>
              <a:rPr lang="ru-RU" sz="2000" dirty="0" err="1"/>
              <a:t>Рими</a:t>
            </a:r>
            <a:r>
              <a:rPr lang="ru-RU" sz="2000" dirty="0"/>
              <a:t> </a:t>
            </a:r>
            <a:r>
              <a:rPr lang="ru-RU" sz="2000" dirty="0" err="1"/>
              <a:t>античність</a:t>
            </a:r>
            <a:r>
              <a:rPr lang="ru-RU" sz="2000" dirty="0"/>
              <a:t> не знала. </a:t>
            </a:r>
            <a:r>
              <a:rPr lang="ru-RU" sz="2000" dirty="0" err="1"/>
              <a:t>Наприкінці</a:t>
            </a:r>
            <a:r>
              <a:rPr lang="ru-RU" sz="2000" dirty="0"/>
              <a:t> </a:t>
            </a:r>
            <a:r>
              <a:rPr lang="ru-RU" sz="2000" dirty="0" err="1"/>
              <a:t>античності</a:t>
            </a:r>
            <a:r>
              <a:rPr lang="ru-RU" sz="2000" dirty="0"/>
              <a:t> </a:t>
            </a:r>
            <a:r>
              <a:rPr lang="ru-RU" sz="2000" dirty="0" err="1"/>
              <a:t>виникає</a:t>
            </a:r>
            <a:r>
              <a:rPr lang="ru-RU" sz="2000" dirty="0"/>
              <a:t> «роман» як </a:t>
            </a:r>
            <a:r>
              <a:rPr lang="ru-RU" sz="2000" dirty="0" err="1"/>
              <a:t>зразок</a:t>
            </a:r>
            <a:r>
              <a:rPr lang="ru-RU" sz="2000" dirty="0"/>
              <a:t> </a:t>
            </a:r>
            <a:r>
              <a:rPr lang="ru-RU" sz="2000" dirty="0" err="1"/>
              <a:t>прозового</a:t>
            </a:r>
            <a:r>
              <a:rPr lang="ru-RU" sz="2000" dirty="0"/>
              <a:t> жанру.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87278">
            <a:off x="402176" y="426926"/>
            <a:ext cx="3915610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53614">
            <a:off x="4978735" y="427286"/>
            <a:ext cx="4476898" cy="32797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0417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3523094"/>
            <a:ext cx="5343043" cy="32403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34026" y="3714706"/>
            <a:ext cx="510901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Етапи</a:t>
            </a: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античної</a:t>
            </a: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літератури</a:t>
            </a:r>
            <a:endParaRPr lang="ru-RU" sz="2400" b="1" i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Архаїка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Класика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Еллінізм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 Риму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Перехід до середньовіччя</a:t>
            </a:r>
          </a:p>
          <a:p>
            <a:endParaRPr lang="ru-RU" sz="2400" b="1" i="1" dirty="0"/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8628" y="32436"/>
            <a:ext cx="6981225" cy="34377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3043" y="3623367"/>
            <a:ext cx="4484948" cy="30239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91238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9186" y="249675"/>
            <a:ext cx="9049005" cy="217121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54207" y="404665"/>
            <a:ext cx="865896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Архаїка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Період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архаїки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або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дописемний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період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охоплює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довгий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ряд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століть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усної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народної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творчості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та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закінчується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протягом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першої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третини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I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тисячоліття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до н. е. і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увінчується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появою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«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Іліади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» і «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Одіссеї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» Гомера (8-7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століття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до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н.е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.).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Розвиток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літератури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в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цей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час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зосереджений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на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Іонійському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узбережжі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Малої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Азії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7199" y="2436200"/>
            <a:ext cx="3042338" cy="4244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343657"/>
            <a:ext cx="6084676" cy="23575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5675" y="4195427"/>
            <a:ext cx="3536026" cy="26520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558028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Другая 3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4D160F"/>
      </a:accent1>
      <a:accent2>
        <a:srgbClr val="4D160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</TotalTime>
  <Words>1003</Words>
  <Application>Microsoft Office PowerPoint</Application>
  <PresentationFormat>Лист A4 (210x297 мм)</PresentationFormat>
  <Paragraphs>55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Справедливость</vt:lpstr>
      <vt:lpstr>Антична (давньогрецька і римська) література — вихідна основа європейських літератур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Античність – колиска Європейської культури </dc:title>
  <dc:creator>KARINA</dc:creator>
  <cp:lastModifiedBy>Полина</cp:lastModifiedBy>
  <cp:revision>39</cp:revision>
  <dcterms:created xsi:type="dcterms:W3CDTF">2014-05-12T19:14:57Z</dcterms:created>
  <dcterms:modified xsi:type="dcterms:W3CDTF">2014-05-13T05:10:03Z</dcterms:modified>
</cp:coreProperties>
</file>