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1" r:id="rId2"/>
    <p:sldId id="256" r:id="rId3"/>
    <p:sldId id="257" r:id="rId4"/>
    <p:sldId id="258" r:id="rId5"/>
    <p:sldId id="259" r:id="rId6"/>
    <p:sldId id="260" r:id="rId7"/>
    <p:sldId id="261" r:id="rId8"/>
    <p:sldId id="262" r:id="rId9"/>
    <p:sldId id="264" r:id="rId10"/>
    <p:sldId id="266" r:id="rId11"/>
    <p:sldId id="267" r:id="rId12"/>
    <p:sldId id="268" r:id="rId13"/>
    <p:sldId id="265" r:id="rId14"/>
    <p:sldId id="269" r:id="rId15"/>
    <p:sldId id="272" r:id="rId16"/>
    <p:sldId id="270"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684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94660"/>
  </p:normalViewPr>
  <p:slideViewPr>
    <p:cSldViewPr>
      <p:cViewPr varScale="1">
        <p:scale>
          <a:sx n="86" d="100"/>
          <a:sy n="86" d="100"/>
        </p:scale>
        <p:origin x="-10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55BDB5-A530-42B4-AA02-794BEDA03116}" type="datetimeFigureOut">
              <a:rPr lang="ru-RU" smtClean="0"/>
              <a:pPr/>
              <a:t>22.02.2015</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34D461-208F-463E-BE24-23466FAD5EA0}" type="slidenum">
              <a:rPr lang="ru-RU" smtClean="0"/>
              <a:pPr/>
              <a:t>‹#›</a:t>
            </a:fld>
            <a:endParaRPr lang="ru-R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960C998-55F3-4B8F-8D26-CC9F4DBE7ED2}" type="datetimeFigureOut">
              <a:rPr lang="ru-RU" smtClean="0"/>
              <a:pPr/>
              <a:t>22.02.2015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960C998-55F3-4B8F-8D26-CC9F4DBE7ED2}" type="datetimeFigureOut">
              <a:rPr lang="ru-RU" smtClean="0"/>
              <a:pPr/>
              <a:t>22.02.2015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960C998-55F3-4B8F-8D26-CC9F4DBE7ED2}" type="datetimeFigureOut">
              <a:rPr lang="ru-RU" smtClean="0"/>
              <a:pPr/>
              <a:t>22.02.2015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960C998-55F3-4B8F-8D26-CC9F4DBE7ED2}" type="datetimeFigureOut">
              <a:rPr lang="ru-RU" smtClean="0"/>
              <a:pPr/>
              <a:t>22.02.2015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960C998-55F3-4B8F-8D26-CC9F4DBE7ED2}" type="datetimeFigureOut">
              <a:rPr lang="ru-RU" smtClean="0"/>
              <a:pPr/>
              <a:t>22.02.2015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960C998-55F3-4B8F-8D26-CC9F4DBE7ED2}" type="datetimeFigureOut">
              <a:rPr lang="ru-RU" smtClean="0"/>
              <a:pPr/>
              <a:t>22.02.2015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960C998-55F3-4B8F-8D26-CC9F4DBE7ED2}" type="datetimeFigureOut">
              <a:rPr lang="ru-RU" smtClean="0"/>
              <a:pPr/>
              <a:t>22.02.2015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960C998-55F3-4B8F-8D26-CC9F4DBE7ED2}" type="datetimeFigureOut">
              <a:rPr lang="ru-RU" smtClean="0"/>
              <a:pPr/>
              <a:t>22.02.2015</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960C998-55F3-4B8F-8D26-CC9F4DBE7ED2}" type="datetimeFigureOut">
              <a:rPr lang="ru-RU" smtClean="0"/>
              <a:pPr/>
              <a:t>22.02.2015</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960C998-55F3-4B8F-8D26-CC9F4DBE7ED2}" type="datetimeFigureOut">
              <a:rPr lang="ru-RU" smtClean="0"/>
              <a:pPr/>
              <a:t>22.02.2015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960C998-55F3-4B8F-8D26-CC9F4DBE7ED2}" type="datetimeFigureOut">
              <a:rPr lang="ru-RU" smtClean="0"/>
              <a:pPr/>
              <a:t>22.02.2015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60C998-55F3-4B8F-8D26-CC9F4DBE7ED2}" type="datetimeFigureOut">
              <a:rPr lang="ru-RU" smtClean="0"/>
              <a:pPr/>
              <a:t>22.02.2015</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BD32E0-5CE6-4BBB-8124-FEFBD6F70AFB}"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http://static2.stuff.co.nz/1282110016/187/4037187.jpg"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http://img0.liveinternet.ru/images/attach/c/1/50/742/50742004_g.jpg" TargetMode="External"/><Relationship Id="rId1" Type="http://schemas.openxmlformats.org/officeDocument/2006/relationships/slideLayout" Target="../slideLayouts/slideLayout7.xml"/><Relationship Id="rId4" Type="http://schemas.openxmlformats.org/officeDocument/2006/relationships/image" Target="../media/image23.jpeg"/></Relationships>
</file>

<file path=ppt/slides/_rels/slide1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hyperlink" Target="http://www.xlibris.de/Autoren/Goethe/Goethe-Biographie/Goethe-Biographie-2.htm" TargetMode="External"/><Relationship Id="rId7" Type="http://schemas.openxmlformats.org/officeDocument/2006/relationships/image" Target="../media/image14.jpeg"/><Relationship Id="rId2" Type="http://schemas.openxmlformats.org/officeDocument/2006/relationships/image" Target="../media/image10.jpeg"/><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ru.wikipedia.org/wiki/%D0%A4%D0%B0%D0%B9%D0%BB:030430-goethehaus.jpg" TargetMode="External"/><Relationship Id="rId2" Type="http://schemas.openxmlformats.org/officeDocument/2006/relationships/image" Target="../media/image18.jpeg"/><Relationship Id="rId1" Type="http://schemas.openxmlformats.org/officeDocument/2006/relationships/slideLayout" Target="../slideLayouts/slideLayout4.xml"/><Relationship Id="rId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5720" y="2143116"/>
            <a:ext cx="8429684" cy="830997"/>
          </a:xfrm>
          <a:prstGeom prst="rect">
            <a:avLst/>
          </a:prstGeom>
          <a:noFill/>
        </p:spPr>
        <p:txBody>
          <a:bodyPr wrap="square" rtlCol="0">
            <a:spAutoFit/>
          </a:bodyPr>
          <a:lstStyle/>
          <a:p>
            <a:r>
              <a:rPr lang="en-US" sz="4800" dirty="0" smtClean="0">
                <a:solidFill>
                  <a:schemeClr val="tx2"/>
                </a:solidFill>
                <a:latin typeface="Times New Roman" pitchFamily="18" charset="0"/>
                <a:ea typeface="Cambria Math" pitchFamily="18" charset="0"/>
                <a:cs typeface="Times New Roman" pitchFamily="18" charset="0"/>
              </a:rPr>
              <a:t>“Johann Wolfgang von Goethe”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2910" y="1928801"/>
            <a:ext cx="4071966" cy="4647426"/>
          </a:xfrm>
          <a:prstGeom prst="rect">
            <a:avLst/>
          </a:prstGeom>
          <a:noFill/>
        </p:spPr>
        <p:txBody>
          <a:bodyPr wrap="square" rtlCol="0">
            <a:spAutoFit/>
          </a:bodyPr>
          <a:lstStyle/>
          <a:p>
            <a:endParaRPr lang="en-US" sz="1400" dirty="0" smtClean="0"/>
          </a:p>
          <a:p>
            <a:endParaRPr lang="en-US" sz="1400" dirty="0" smtClean="0"/>
          </a:p>
          <a:p>
            <a:endParaRPr lang="en-US" sz="1400" dirty="0" smtClean="0"/>
          </a:p>
          <a:p>
            <a:endParaRPr lang="en-US" sz="1400" dirty="0" smtClean="0"/>
          </a:p>
          <a:p>
            <a:r>
              <a:rPr lang="de-DE" sz="1600" dirty="0" smtClean="0"/>
              <a:t>Goethe wurde Minister am Hofe des Herzogs und widmete sich in den ersten Jahren Regirungsgeschἃften.</a:t>
            </a:r>
          </a:p>
          <a:p>
            <a:r>
              <a:rPr lang="de-DE" sz="1600" dirty="0" smtClean="0"/>
              <a:t>Er kümmerte sich um Finanzen, Theater, Straßenbau und Bergbau, Soldaten und Diplomatie.</a:t>
            </a:r>
          </a:p>
          <a:p>
            <a:r>
              <a:rPr lang="de-DE" sz="1600" dirty="0" smtClean="0"/>
              <a:t>Er beschäftigte sich auch  intensiv mit Biologie, Botanik, Physik, Geologie, Mine</a:t>
            </a:r>
            <a:r>
              <a:rPr lang="en-US" sz="1600" dirty="0" smtClean="0"/>
              <a:t>ra</a:t>
            </a:r>
            <a:r>
              <a:rPr lang="de-DE" sz="1600" dirty="0" smtClean="0"/>
              <a:t>logie.</a:t>
            </a:r>
          </a:p>
          <a:p>
            <a:r>
              <a:rPr lang="de-DE" sz="1600" dirty="0" smtClean="0"/>
              <a:t>Er sammelte Gemälde, Zeichnungen, Medaillen,  hatte eine große mineralogische  Sammlung usw.</a:t>
            </a:r>
          </a:p>
          <a:p>
            <a:r>
              <a:rPr lang="de-DE" sz="1600" dirty="0" smtClean="0"/>
              <a:t>Bekannt ist auch seine große  Liebe für Musik und Malerei. </a:t>
            </a:r>
          </a:p>
          <a:p>
            <a:endParaRPr lang="de-DE" sz="1600" dirty="0" smtClean="0"/>
          </a:p>
          <a:p>
            <a:endParaRPr lang="ru-RU" sz="1600" dirty="0"/>
          </a:p>
        </p:txBody>
      </p:sp>
      <p:sp>
        <p:nvSpPr>
          <p:cNvPr id="3" name="TextBox 2"/>
          <p:cNvSpPr txBox="1"/>
          <p:nvPr/>
        </p:nvSpPr>
        <p:spPr>
          <a:xfrm>
            <a:off x="251520" y="188640"/>
            <a:ext cx="7643866" cy="923330"/>
          </a:xfrm>
          <a:prstGeom prst="rect">
            <a:avLst/>
          </a:prstGeom>
          <a:noFill/>
        </p:spPr>
        <p:txBody>
          <a:bodyPr wrap="square" rtlCol="0">
            <a:spAutoFit/>
          </a:bodyPr>
          <a:lstStyle/>
          <a:p>
            <a:r>
              <a:rPr lang="en-US" sz="5400" b="1" dirty="0" smtClean="0">
                <a:solidFill>
                  <a:schemeClr val="accent1"/>
                </a:solidFill>
                <a:latin typeface="+mj-lt"/>
              </a:rPr>
              <a:t>Die  </a:t>
            </a:r>
            <a:r>
              <a:rPr lang="en-US" sz="5400" b="1" dirty="0" err="1" smtClean="0">
                <a:solidFill>
                  <a:schemeClr val="accent1"/>
                </a:solidFill>
                <a:latin typeface="+mj-lt"/>
              </a:rPr>
              <a:t>Weimarer</a:t>
            </a:r>
            <a:r>
              <a:rPr lang="en-US" sz="5400" b="1" dirty="0" smtClean="0">
                <a:solidFill>
                  <a:schemeClr val="accent1"/>
                </a:solidFill>
                <a:latin typeface="+mj-lt"/>
              </a:rPr>
              <a:t> Zeit</a:t>
            </a:r>
            <a:endParaRPr lang="ru-RU" sz="5400" b="1" dirty="0">
              <a:solidFill>
                <a:schemeClr val="accent1"/>
              </a:solidFill>
              <a:latin typeface="+mj-lt"/>
            </a:endParaRPr>
          </a:p>
        </p:txBody>
      </p:sp>
      <p:pic>
        <p:nvPicPr>
          <p:cNvPr id="8" name="Рисунок 7" descr="170px-Goethe,_Georg_Oswald_May,1779.jpg"/>
          <p:cNvPicPr>
            <a:picLocks noChangeAspect="1"/>
          </p:cNvPicPr>
          <p:nvPr/>
        </p:nvPicPr>
        <p:blipFill>
          <a:blip r:embed="rId2" cstate="print"/>
          <a:stretch>
            <a:fillRect/>
          </a:stretch>
        </p:blipFill>
        <p:spPr>
          <a:xfrm>
            <a:off x="5143504" y="1500174"/>
            <a:ext cx="3714776" cy="4857784"/>
          </a:xfrm>
          <a:prstGeom prst="rect">
            <a:avLst/>
          </a:prstGeom>
          <a:ln>
            <a:solidFill>
              <a:schemeClr val="bg2">
                <a:lumMod val="25000"/>
              </a:schemeClr>
            </a:solidFill>
          </a:ln>
          <a:effectLst>
            <a:outerShdw blurRad="292100" dist="139700" dir="2700000" algn="tl" rotWithShape="0">
              <a:srgbClr val="333333">
                <a:alpha val="65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5429264"/>
            <a:ext cx="7929618" cy="1077218"/>
          </a:xfrm>
          <a:prstGeom prst="rect">
            <a:avLst/>
          </a:prstGeom>
          <a:noFill/>
        </p:spPr>
        <p:txBody>
          <a:bodyPr wrap="square" rtlCol="0">
            <a:spAutoFit/>
          </a:bodyPr>
          <a:lstStyle/>
          <a:p>
            <a:r>
              <a:rPr lang="de-DE" sz="1600" dirty="0" smtClean="0"/>
              <a:t>1776 verließ Goethe   Weimar und lebte 2 Jahre in Italien, wo er sich – nach seinen Worten – wirklich zu Hause fühlte. Ihn beeindruckte die Antike. Goethe zeichnete viel und vergaß natὔhrlich Literatur nicht. In dieser Zeit schrieb er seine Dramen “Egmon”,” Iphigenie auf Taurus”, “Torquato Tasso”.</a:t>
            </a:r>
            <a:endParaRPr lang="de-DE" sz="1600" dirty="0"/>
          </a:p>
        </p:txBody>
      </p:sp>
      <p:sp>
        <p:nvSpPr>
          <p:cNvPr id="3" name="TextBox 2"/>
          <p:cNvSpPr txBox="1"/>
          <p:nvPr/>
        </p:nvSpPr>
        <p:spPr>
          <a:xfrm>
            <a:off x="1500166" y="142852"/>
            <a:ext cx="6357982" cy="1323439"/>
          </a:xfrm>
          <a:prstGeom prst="rect">
            <a:avLst/>
          </a:prstGeom>
          <a:noFill/>
        </p:spPr>
        <p:txBody>
          <a:bodyPr wrap="square" rtlCol="0">
            <a:spAutoFit/>
          </a:bodyPr>
          <a:lstStyle/>
          <a:p>
            <a:r>
              <a:rPr lang="en-US" sz="4000" b="1" dirty="0" smtClean="0">
                <a:solidFill>
                  <a:schemeClr val="accent1"/>
                </a:solidFill>
                <a:latin typeface="+mj-lt"/>
              </a:rPr>
              <a:t>Goethe in Italien</a:t>
            </a:r>
          </a:p>
          <a:p>
            <a:r>
              <a:rPr lang="en-US" sz="4000" b="1" dirty="0" smtClean="0">
                <a:solidFill>
                  <a:schemeClr val="accent1"/>
                </a:solidFill>
                <a:latin typeface="+mj-lt"/>
              </a:rPr>
              <a:t>           (1786 – 1788)</a:t>
            </a:r>
            <a:endParaRPr lang="ru-RU" sz="4000" b="1" dirty="0">
              <a:solidFill>
                <a:schemeClr val="accent1"/>
              </a:solidFill>
              <a:latin typeface="+mj-lt"/>
            </a:endParaRPr>
          </a:p>
        </p:txBody>
      </p:sp>
      <p:pic>
        <p:nvPicPr>
          <p:cNvPr id="1034" name="Picture 10" descr="Картинка 55 из 776">
            <a:hlinkClick r:id="rId2"/>
          </p:cNvPr>
          <p:cNvPicPr>
            <a:picLocks noChangeAspect="1" noChangeArrowheads="1"/>
          </p:cNvPicPr>
          <p:nvPr/>
        </p:nvPicPr>
        <p:blipFill>
          <a:blip r:embed="rId3" cstate="print"/>
          <a:srcRect/>
          <a:stretch>
            <a:fillRect/>
          </a:stretch>
        </p:blipFill>
        <p:spPr bwMode="auto">
          <a:xfrm>
            <a:off x="1285852" y="1571612"/>
            <a:ext cx="6215106" cy="3643338"/>
          </a:xfrm>
          <a:prstGeom prst="rect">
            <a:avLst/>
          </a:prstGeom>
          <a:ln>
            <a:solidFill>
              <a:schemeClr val="bg2">
                <a:lumMod val="10000"/>
              </a:schemeClr>
            </a:solidFill>
          </a:ln>
          <a:effectLst>
            <a:outerShdw blurRad="292100" dist="139700" dir="2700000" algn="tl" rotWithShape="0">
              <a:srgbClr val="333333">
                <a:alpha val="65000"/>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2928934"/>
            <a:ext cx="4714908" cy="3816429"/>
          </a:xfrm>
          <a:prstGeom prst="rect">
            <a:avLst/>
          </a:prstGeom>
          <a:noFill/>
        </p:spPr>
        <p:txBody>
          <a:bodyPr wrap="square" rtlCol="0">
            <a:spAutoFit/>
          </a:bodyPr>
          <a:lstStyle/>
          <a:p>
            <a:endParaRPr lang="en-US" sz="1400" dirty="0" smtClean="0"/>
          </a:p>
          <a:p>
            <a:endParaRPr lang="en-US" sz="1400" dirty="0" smtClean="0"/>
          </a:p>
          <a:p>
            <a:pPr>
              <a:buFont typeface="Wingdings" pitchFamily="2" charset="2"/>
              <a:buChar char="§"/>
            </a:pPr>
            <a:r>
              <a:rPr lang="de-DE" sz="1400" dirty="0" smtClean="0"/>
              <a:t>1788 kehrte Goethe nach Weimar zurück und wurde Leiter des Hoftheaters. Er machte dieses Theater zu einer der führenden  Bühnen in Deutschland</a:t>
            </a:r>
            <a:r>
              <a:rPr lang="en-US" sz="1400" dirty="0" smtClean="0"/>
              <a:t>.</a:t>
            </a:r>
            <a:endParaRPr lang="de-DE" sz="1400" dirty="0" smtClean="0"/>
          </a:p>
          <a:p>
            <a:pPr>
              <a:buFont typeface="Wingdings" pitchFamily="2" charset="2"/>
              <a:buChar char="§"/>
            </a:pPr>
            <a:r>
              <a:rPr lang="de-DE" sz="1400" dirty="0" smtClean="0"/>
              <a:t>.1794 verband sich eine große und schöpferische Freundschaft Goethe mit F. Schiller.</a:t>
            </a:r>
          </a:p>
          <a:p>
            <a:pPr>
              <a:buFont typeface="Wingdings" pitchFamily="2" charset="2"/>
              <a:buChar char="§"/>
            </a:pPr>
            <a:r>
              <a:rPr lang="de-DE" sz="1400" dirty="0" smtClean="0"/>
              <a:t> Diese Jahre waren die Jahre des großen dichterischen Schaffens und großer Erfolge.</a:t>
            </a:r>
          </a:p>
          <a:p>
            <a:pPr>
              <a:buFont typeface="Wingdings" pitchFamily="2" charset="2"/>
              <a:buChar char="§"/>
            </a:pPr>
            <a:r>
              <a:rPr lang="de-DE" sz="1400" dirty="0" smtClean="0"/>
              <a:t> In dieser Zeit entstanden Gedichte, Balladen, Dramen und Romane. </a:t>
            </a:r>
          </a:p>
          <a:p>
            <a:pPr>
              <a:buFont typeface="Wingdings" pitchFamily="2" charset="2"/>
              <a:buChar char="§"/>
            </a:pPr>
            <a:r>
              <a:rPr lang="de-DE" sz="1400" dirty="0" smtClean="0"/>
              <a:t> Durch das Goethes Schaffen und Wirken wurde Weimar zum Mittelpunkt des literarischen Lebens in Deutschland.</a:t>
            </a:r>
          </a:p>
          <a:p>
            <a:pPr>
              <a:buFont typeface="Wingdings" pitchFamily="2" charset="2"/>
              <a:buChar char="§"/>
            </a:pPr>
            <a:r>
              <a:rPr lang="de-DE" sz="1400" dirty="0" smtClean="0"/>
              <a:t> Goethe starb am 22. März 1832 im 83.</a:t>
            </a:r>
          </a:p>
          <a:p>
            <a:r>
              <a:rPr lang="de-DE" sz="1400" dirty="0" smtClean="0"/>
              <a:t>Lebensjahr in Weimar .  </a:t>
            </a:r>
          </a:p>
          <a:p>
            <a:endParaRPr lang="en-US" sz="1600" dirty="0" smtClean="0"/>
          </a:p>
          <a:p>
            <a:r>
              <a:rPr lang="en-US" sz="1600" dirty="0" smtClean="0"/>
              <a:t>  </a:t>
            </a:r>
          </a:p>
        </p:txBody>
      </p:sp>
      <p:sp>
        <p:nvSpPr>
          <p:cNvPr id="4" name="TextBox 3"/>
          <p:cNvSpPr txBox="1"/>
          <p:nvPr/>
        </p:nvSpPr>
        <p:spPr>
          <a:xfrm>
            <a:off x="3643306" y="142852"/>
            <a:ext cx="5072098" cy="1569660"/>
          </a:xfrm>
          <a:prstGeom prst="rect">
            <a:avLst/>
          </a:prstGeom>
          <a:noFill/>
        </p:spPr>
        <p:txBody>
          <a:bodyPr wrap="square" rtlCol="0">
            <a:spAutoFit/>
          </a:bodyPr>
          <a:lstStyle/>
          <a:p>
            <a:pPr algn="ctr"/>
            <a:r>
              <a:rPr lang="en-US" sz="4800" b="1" dirty="0" smtClean="0">
                <a:solidFill>
                  <a:schemeClr val="accent1"/>
                </a:solidFill>
                <a:latin typeface="+mj-lt"/>
                <a:cs typeface="Cordia New" pitchFamily="34" charset="-34"/>
              </a:rPr>
              <a:t>Die “klassische “ Zeit</a:t>
            </a:r>
            <a:endParaRPr lang="ru-RU" sz="4800" b="1" dirty="0">
              <a:solidFill>
                <a:schemeClr val="accent1"/>
              </a:solidFill>
              <a:latin typeface="+mj-lt"/>
              <a:cs typeface="Cordia New" pitchFamily="34" charset="-34"/>
            </a:endParaRPr>
          </a:p>
        </p:txBody>
      </p:sp>
      <p:pic>
        <p:nvPicPr>
          <p:cNvPr id="24578" name="Picture 2" descr="Картинка 1 из 1302">
            <a:hlinkClick r:id="rId2"/>
          </p:cNvPr>
          <p:cNvPicPr>
            <a:picLocks noChangeAspect="1" noChangeArrowheads="1"/>
          </p:cNvPicPr>
          <p:nvPr/>
        </p:nvPicPr>
        <p:blipFill>
          <a:blip r:embed="rId3" cstate="print"/>
          <a:srcRect/>
          <a:stretch>
            <a:fillRect/>
          </a:stretch>
        </p:blipFill>
        <p:spPr bwMode="auto">
          <a:xfrm>
            <a:off x="5786446" y="2143116"/>
            <a:ext cx="3071814" cy="3810000"/>
          </a:xfrm>
          <a:prstGeom prst="rect">
            <a:avLst/>
          </a:prstGeom>
          <a:ln>
            <a:solidFill>
              <a:schemeClr val="bg2">
                <a:lumMod val="10000"/>
              </a:schemeClr>
            </a:solidFill>
          </a:ln>
          <a:effectLst>
            <a:outerShdw blurRad="292100" dist="139700" dir="2700000" algn="tl" rotWithShape="0">
              <a:srgbClr val="333333">
                <a:alpha val="65000"/>
              </a:srgbClr>
            </a:outerShdw>
          </a:effectLst>
        </p:spPr>
      </p:pic>
      <p:sp>
        <p:nvSpPr>
          <p:cNvPr id="7" name="TextBox 6"/>
          <p:cNvSpPr txBox="1"/>
          <p:nvPr/>
        </p:nvSpPr>
        <p:spPr>
          <a:xfrm>
            <a:off x="5643570" y="6072206"/>
            <a:ext cx="3286148" cy="276999"/>
          </a:xfrm>
          <a:prstGeom prst="rect">
            <a:avLst/>
          </a:prstGeom>
          <a:noFill/>
        </p:spPr>
        <p:txBody>
          <a:bodyPr wrap="square" rtlCol="0">
            <a:spAutoFit/>
          </a:bodyPr>
          <a:lstStyle/>
          <a:p>
            <a:r>
              <a:rPr lang="en-US" sz="1200" dirty="0" smtClean="0"/>
              <a:t>Goethe -und - Schiller- Denkmal in Weimar</a:t>
            </a:r>
            <a:endParaRPr lang="ru-RU" sz="1200" dirty="0"/>
          </a:p>
        </p:txBody>
      </p:sp>
      <p:pic>
        <p:nvPicPr>
          <p:cNvPr id="8" name="Рисунок 7" descr="Anton_Graff_-_Friedrich_Schiller.jpg"/>
          <p:cNvPicPr>
            <a:picLocks noChangeAspect="1"/>
          </p:cNvPicPr>
          <p:nvPr/>
        </p:nvPicPr>
        <p:blipFill>
          <a:blip r:embed="rId4" cstate="print"/>
          <a:stretch>
            <a:fillRect/>
          </a:stretch>
        </p:blipFill>
        <p:spPr>
          <a:xfrm>
            <a:off x="214282" y="142852"/>
            <a:ext cx="2286016" cy="2643206"/>
          </a:xfrm>
          <a:prstGeom prst="rect">
            <a:avLst/>
          </a:prstGeom>
          <a:ln>
            <a:solidFill>
              <a:schemeClr val="bg2">
                <a:lumMod val="25000"/>
              </a:schemeClr>
            </a:solidFill>
          </a:ln>
          <a:effectLst>
            <a:outerShdw blurRad="292100" dist="139700" dir="2700000" algn="tl" rotWithShape="0">
              <a:srgbClr val="333333">
                <a:alpha val="65000"/>
              </a:srgbClr>
            </a:outerShdw>
          </a:effectLst>
        </p:spPr>
      </p:pic>
      <p:sp>
        <p:nvSpPr>
          <p:cNvPr id="10" name="TextBox 9"/>
          <p:cNvSpPr txBox="1"/>
          <p:nvPr/>
        </p:nvSpPr>
        <p:spPr>
          <a:xfrm>
            <a:off x="571472" y="2857496"/>
            <a:ext cx="1857388" cy="276999"/>
          </a:xfrm>
          <a:prstGeom prst="rect">
            <a:avLst/>
          </a:prstGeom>
          <a:noFill/>
        </p:spPr>
        <p:txBody>
          <a:bodyPr wrap="square" rtlCol="0">
            <a:spAutoFit/>
          </a:bodyPr>
          <a:lstStyle/>
          <a:p>
            <a:r>
              <a:rPr lang="en-US" sz="1200" dirty="0" smtClean="0"/>
              <a:t>Fridrich Schiller</a:t>
            </a:r>
            <a:endParaRPr lang="ru-RU" sz="1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785794"/>
            <a:ext cx="4286280" cy="1200329"/>
          </a:xfrm>
          <a:prstGeom prst="rect">
            <a:avLst/>
          </a:prstGeom>
          <a:noFill/>
        </p:spPr>
        <p:txBody>
          <a:bodyPr wrap="square" rtlCol="0">
            <a:spAutoFit/>
          </a:bodyPr>
          <a:lstStyle/>
          <a:p>
            <a:pPr algn="ctr"/>
            <a:r>
              <a:rPr lang="en-US" sz="7200" dirty="0" smtClean="0">
                <a:ln>
                  <a:solidFill>
                    <a:sysClr val="windowText" lastClr="000000"/>
                  </a:solidFill>
                </a:ln>
                <a:solidFill>
                  <a:schemeClr val="accent1"/>
                </a:solidFill>
                <a:latin typeface="+mj-lt"/>
              </a:rPr>
              <a:t>Faust</a:t>
            </a:r>
            <a:endParaRPr lang="ru-RU" sz="7200" dirty="0">
              <a:ln>
                <a:solidFill>
                  <a:sysClr val="windowText" lastClr="000000"/>
                </a:solidFill>
              </a:ln>
              <a:solidFill>
                <a:schemeClr val="accent1"/>
              </a:solidFill>
              <a:latin typeface="+mj-lt"/>
            </a:endParaRPr>
          </a:p>
        </p:txBody>
      </p:sp>
      <p:pic>
        <p:nvPicPr>
          <p:cNvPr id="4" name="Рисунок 3" descr="3ddaa.jpg"/>
          <p:cNvPicPr>
            <a:picLocks noChangeAspect="1"/>
          </p:cNvPicPr>
          <p:nvPr/>
        </p:nvPicPr>
        <p:blipFill>
          <a:blip r:embed="rId2" cstate="print"/>
          <a:stretch>
            <a:fillRect/>
          </a:stretch>
        </p:blipFill>
        <p:spPr>
          <a:xfrm rot="709525">
            <a:off x="4716971" y="1458995"/>
            <a:ext cx="3557591" cy="4572032"/>
          </a:xfrm>
          <a:prstGeom prst="rect">
            <a:avLst/>
          </a:prstGeom>
          <a:ln>
            <a:solidFill>
              <a:schemeClr val="bg2">
                <a:lumMod val="10000"/>
              </a:schemeClr>
            </a:solidFill>
          </a:ln>
          <a:effectLst>
            <a:outerShdw blurRad="292100" dist="139700" dir="2700000" algn="tl" rotWithShape="0">
              <a:srgbClr val="333333">
                <a:alpha val="65000"/>
              </a:srgbClr>
            </a:outerShdw>
          </a:effectLst>
        </p:spPr>
      </p:pic>
      <p:sp>
        <p:nvSpPr>
          <p:cNvPr id="5" name="TextBox 4"/>
          <p:cNvSpPr txBox="1"/>
          <p:nvPr/>
        </p:nvSpPr>
        <p:spPr>
          <a:xfrm>
            <a:off x="357158" y="2500306"/>
            <a:ext cx="3929090" cy="2308324"/>
          </a:xfrm>
          <a:prstGeom prst="rect">
            <a:avLst/>
          </a:prstGeom>
          <a:noFill/>
        </p:spPr>
        <p:txBody>
          <a:bodyPr wrap="square" rtlCol="0">
            <a:spAutoFit/>
          </a:bodyPr>
          <a:lstStyle/>
          <a:p>
            <a:r>
              <a:rPr lang="en-US" sz="1600" dirty="0" smtClean="0"/>
              <a:t>“</a:t>
            </a:r>
            <a:r>
              <a:rPr lang="de-DE" sz="1600" dirty="0" smtClean="0"/>
              <a:t>Faust” ist das grӧsste und monumentale Werk Goethes, an dem er fast sein ganzes Leben lang (etwa 60 Jahre)  gearbeitet hat. In diesem Werk versucht Goethe die Grundfragen des menschlichen Daseins zu lösen.</a:t>
            </a:r>
          </a:p>
          <a:p>
            <a:r>
              <a:rPr lang="de-DE" sz="1600" dirty="0" smtClean="0"/>
              <a:t>Der große russische Dichter A.S.Puschkin  sagte, dass “Faust” die grӧsste Schöpfung des poetischen Geistes ist.</a:t>
            </a:r>
            <a:endParaRPr lang="de-DE"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20724959">
            <a:off x="928892" y="1067574"/>
            <a:ext cx="4000528" cy="5093702"/>
          </a:xfrm>
          <a:prstGeom prst="rect">
            <a:avLst/>
          </a:prstGeom>
          <a:noFill/>
        </p:spPr>
        <p:txBody>
          <a:bodyPr wrap="square" rtlCol="0">
            <a:spAutoFit/>
          </a:bodyPr>
          <a:lstStyle/>
          <a:p>
            <a:r>
              <a:rPr lang="en-US" sz="2000" b="1" dirty="0" smtClean="0"/>
              <a:t>        </a:t>
            </a:r>
            <a:r>
              <a:rPr lang="ru-RU" sz="2000" b="1" dirty="0" smtClean="0"/>
              <a:t>К ГЕТЕ </a:t>
            </a:r>
            <a:r>
              <a:rPr lang="ru-RU" sz="1100" dirty="0" smtClean="0"/>
              <a:t/>
            </a:r>
            <a:br>
              <a:rPr lang="ru-RU" sz="1100" dirty="0" smtClean="0"/>
            </a:br>
            <a:r>
              <a:rPr lang="ru-RU" sz="1100" dirty="0" smtClean="0"/>
              <a:t/>
            </a:r>
            <a:br>
              <a:rPr lang="ru-RU" sz="1100" dirty="0" smtClean="0"/>
            </a:br>
            <a:r>
              <a:rPr lang="ru-RU" sz="1400" dirty="0" smtClean="0"/>
              <a:t>Творец великих вдохновений!</a:t>
            </a:r>
            <a:br>
              <a:rPr lang="ru-RU" sz="1400" dirty="0" smtClean="0"/>
            </a:br>
            <a:r>
              <a:rPr lang="ru-RU" sz="1400" dirty="0" smtClean="0"/>
              <a:t>Я сохраню в душе моей</a:t>
            </a:r>
            <a:br>
              <a:rPr lang="ru-RU" sz="1400" dirty="0" smtClean="0"/>
            </a:br>
            <a:r>
              <a:rPr lang="ru-RU" sz="1400" dirty="0" smtClean="0"/>
              <a:t>Очарование мгновений,</a:t>
            </a:r>
            <a:br>
              <a:rPr lang="ru-RU" sz="1400" dirty="0" smtClean="0"/>
            </a:br>
            <a:r>
              <a:rPr lang="ru-RU" sz="1400" dirty="0" smtClean="0"/>
              <a:t>Столь счастливых в близи твоей!</a:t>
            </a:r>
            <a:br>
              <a:rPr lang="ru-RU" sz="1400" dirty="0" smtClean="0"/>
            </a:br>
            <a:r>
              <a:rPr lang="ru-RU" sz="1400" dirty="0" smtClean="0"/>
              <a:t/>
            </a:r>
            <a:br>
              <a:rPr lang="ru-RU" sz="1400" dirty="0" smtClean="0"/>
            </a:br>
            <a:r>
              <a:rPr lang="ru-RU" sz="1400" dirty="0" smtClean="0"/>
              <a:t>Твое вечернее сиянье</a:t>
            </a:r>
            <a:br>
              <a:rPr lang="ru-RU" sz="1400" dirty="0" smtClean="0"/>
            </a:br>
            <a:r>
              <a:rPr lang="ru-RU" sz="1400" dirty="0" smtClean="0"/>
              <a:t>Не о закате говорит!</a:t>
            </a:r>
            <a:br>
              <a:rPr lang="ru-RU" sz="1400" dirty="0" smtClean="0"/>
            </a:br>
            <a:r>
              <a:rPr lang="ru-RU" sz="1400" dirty="0" smtClean="0"/>
              <a:t>Ты юноша среди созданья!</a:t>
            </a:r>
            <a:br>
              <a:rPr lang="ru-RU" sz="1400" dirty="0" smtClean="0"/>
            </a:br>
            <a:r>
              <a:rPr lang="ru-RU" sz="1400" dirty="0" smtClean="0"/>
              <a:t>Твой гений, как творил, творит.</a:t>
            </a:r>
            <a:br>
              <a:rPr lang="ru-RU" sz="1400" dirty="0" smtClean="0"/>
            </a:br>
            <a:r>
              <a:rPr lang="ru-RU" sz="1400" dirty="0" smtClean="0"/>
              <a:t/>
            </a:r>
            <a:br>
              <a:rPr lang="ru-RU" sz="1400" dirty="0" smtClean="0"/>
            </a:br>
            <a:r>
              <a:rPr lang="ru-RU" sz="1400" dirty="0" smtClean="0"/>
              <a:t>Я в сердце уношу надежду</a:t>
            </a:r>
            <a:br>
              <a:rPr lang="ru-RU" sz="1400" dirty="0" smtClean="0"/>
            </a:br>
            <a:r>
              <a:rPr lang="ru-RU" sz="1400" dirty="0" smtClean="0"/>
              <a:t>Еще здесь встретиться с тобой:</a:t>
            </a:r>
            <a:br>
              <a:rPr lang="ru-RU" sz="1400" dirty="0" smtClean="0"/>
            </a:br>
            <a:r>
              <a:rPr lang="ru-RU" sz="1400" dirty="0" smtClean="0"/>
              <a:t>Земле знакомую одежду</a:t>
            </a:r>
            <a:br>
              <a:rPr lang="ru-RU" sz="1400" dirty="0" smtClean="0"/>
            </a:br>
            <a:r>
              <a:rPr lang="ru-RU" sz="1400" dirty="0" smtClean="0"/>
              <a:t>Не скоро скинет гений твой.</a:t>
            </a:r>
            <a:br>
              <a:rPr lang="ru-RU" sz="1400" dirty="0" smtClean="0"/>
            </a:br>
            <a:r>
              <a:rPr lang="ru-RU" sz="1400" dirty="0" smtClean="0"/>
              <a:t/>
            </a:r>
            <a:br>
              <a:rPr lang="ru-RU" sz="1400" dirty="0" smtClean="0"/>
            </a:br>
            <a:r>
              <a:rPr lang="ru-RU" sz="1400" dirty="0" smtClean="0"/>
              <a:t>В далеком полуночном свете</a:t>
            </a:r>
            <a:br>
              <a:rPr lang="ru-RU" sz="1400" dirty="0" smtClean="0"/>
            </a:br>
            <a:r>
              <a:rPr lang="ru-RU" sz="1400" dirty="0" smtClean="0"/>
              <a:t>Твоею музою я жил.</a:t>
            </a:r>
            <a:br>
              <a:rPr lang="ru-RU" sz="1400" dirty="0" smtClean="0"/>
            </a:br>
            <a:r>
              <a:rPr lang="ru-RU" sz="1400" dirty="0" smtClean="0"/>
              <a:t>И для меня мой гений Гете</a:t>
            </a:r>
            <a:br>
              <a:rPr lang="ru-RU" sz="1400" dirty="0" smtClean="0"/>
            </a:br>
            <a:r>
              <a:rPr lang="ru-RU" sz="1400" dirty="0" smtClean="0"/>
              <a:t>Животворитель жизни был!</a:t>
            </a:r>
            <a:br>
              <a:rPr lang="ru-RU" sz="1400" dirty="0" smtClean="0"/>
            </a:br>
            <a:r>
              <a:rPr lang="ru-RU" sz="1400" dirty="0" smtClean="0"/>
              <a:t/>
            </a:r>
            <a:br>
              <a:rPr lang="ru-RU" sz="1400" dirty="0" smtClean="0"/>
            </a:br>
            <a:endParaRPr lang="ru-RU" sz="1400" dirty="0"/>
          </a:p>
        </p:txBody>
      </p:sp>
      <p:sp>
        <p:nvSpPr>
          <p:cNvPr id="4" name="TextBox 3"/>
          <p:cNvSpPr txBox="1"/>
          <p:nvPr/>
        </p:nvSpPr>
        <p:spPr>
          <a:xfrm>
            <a:off x="0" y="357166"/>
            <a:ext cx="9001156" cy="461665"/>
          </a:xfrm>
          <a:prstGeom prst="rect">
            <a:avLst/>
          </a:prstGeom>
          <a:noFill/>
        </p:spPr>
        <p:txBody>
          <a:bodyPr wrap="square" rtlCol="0">
            <a:spAutoFit/>
          </a:bodyPr>
          <a:lstStyle/>
          <a:p>
            <a:r>
              <a:rPr lang="en-US" sz="2400" dirty="0" smtClean="0">
                <a:solidFill>
                  <a:schemeClr val="accent1"/>
                </a:solidFill>
                <a:latin typeface="+mj-lt"/>
              </a:rPr>
              <a:t>         </a:t>
            </a:r>
            <a:r>
              <a:rPr lang="en-US" sz="2400" b="1" dirty="0" smtClean="0">
                <a:solidFill>
                  <a:schemeClr val="accent1"/>
                </a:solidFill>
                <a:latin typeface="+mj-lt"/>
              </a:rPr>
              <a:t>W. A. Shukowki widmete Goethe folgendes Gedicht:</a:t>
            </a:r>
            <a:endParaRPr lang="ru-RU" sz="2400" b="1" dirty="0">
              <a:solidFill>
                <a:schemeClr val="accent1"/>
              </a:solidFill>
              <a:latin typeface="+mj-lt"/>
            </a:endParaRPr>
          </a:p>
        </p:txBody>
      </p:sp>
      <p:pic>
        <p:nvPicPr>
          <p:cNvPr id="8" name="Рисунок 7" descr="quotauthor_148_4.jpg"/>
          <p:cNvPicPr>
            <a:picLocks noChangeAspect="1"/>
          </p:cNvPicPr>
          <p:nvPr/>
        </p:nvPicPr>
        <p:blipFill>
          <a:blip r:embed="rId2" cstate="print"/>
          <a:stretch>
            <a:fillRect/>
          </a:stretch>
        </p:blipFill>
        <p:spPr>
          <a:xfrm>
            <a:off x="5000628" y="1142984"/>
            <a:ext cx="3143247" cy="4786346"/>
          </a:xfrm>
          <a:prstGeom prst="rect">
            <a:avLst/>
          </a:prstGeom>
          <a:ln>
            <a:solidFill>
              <a:srgbClr val="706840"/>
            </a:solidFill>
          </a:ln>
          <a:effectLst>
            <a:outerShdw blurRad="292100" dist="139700" dir="2700000" algn="tl" rotWithShape="0">
              <a:srgbClr val="333333">
                <a:alpha val="65000"/>
              </a:srgbClr>
            </a:outerShdw>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200px-Fotothek_df_ps_0006082_Wohnhäuser_^_Museen_^_kulturhistorische_Museen.jpg"/>
          <p:cNvPicPr>
            <a:picLocks noChangeAspect="1"/>
          </p:cNvPicPr>
          <p:nvPr/>
        </p:nvPicPr>
        <p:blipFill>
          <a:blip r:embed="rId2" cstate="print"/>
          <a:stretch>
            <a:fillRect/>
          </a:stretch>
        </p:blipFill>
        <p:spPr>
          <a:xfrm>
            <a:off x="4932040" y="3140968"/>
            <a:ext cx="3889483" cy="2664296"/>
          </a:xfrm>
          <a:prstGeom prst="rect">
            <a:avLst/>
          </a:prstGeom>
          <a:ln>
            <a:noFill/>
          </a:ln>
          <a:effectLst>
            <a:outerShdw blurRad="292100" dist="139700" dir="2700000" algn="tl" rotWithShape="0">
              <a:srgbClr val="333333">
                <a:alpha val="65000"/>
              </a:srgbClr>
            </a:outerShdw>
          </a:effectLst>
        </p:spPr>
      </p:pic>
      <p:pic>
        <p:nvPicPr>
          <p:cNvPr id="6" name="Рисунок 5" descr="200px-Берлін-2011-1.JPG"/>
          <p:cNvPicPr>
            <a:picLocks noChangeAspect="1"/>
          </p:cNvPicPr>
          <p:nvPr/>
        </p:nvPicPr>
        <p:blipFill>
          <a:blip r:embed="rId3" cstate="print"/>
          <a:stretch>
            <a:fillRect/>
          </a:stretch>
        </p:blipFill>
        <p:spPr>
          <a:xfrm>
            <a:off x="971600" y="1124744"/>
            <a:ext cx="2540000" cy="3390900"/>
          </a:xfrm>
          <a:prstGeom prst="rect">
            <a:avLst/>
          </a:prstGeom>
        </p:spPr>
      </p:pic>
      <p:sp>
        <p:nvSpPr>
          <p:cNvPr id="7" name="Прямоугольник 6"/>
          <p:cNvSpPr/>
          <p:nvPr/>
        </p:nvSpPr>
        <p:spPr>
          <a:xfrm>
            <a:off x="2051720" y="6237312"/>
            <a:ext cx="3688638" cy="307777"/>
          </a:xfrm>
          <a:prstGeom prst="rect">
            <a:avLst/>
          </a:prstGeom>
        </p:spPr>
        <p:txBody>
          <a:bodyPr wrap="square">
            <a:spAutoFit/>
          </a:bodyPr>
          <a:lstStyle/>
          <a:p>
            <a:pPr algn="ctr"/>
            <a:r>
              <a:rPr lang="de-DE" sz="1400" dirty="0" smtClean="0"/>
              <a:t>Goethe-Haus und Museum in Weimar</a:t>
            </a:r>
            <a:endParaRPr lang="ru-RU" sz="1400" dirty="0"/>
          </a:p>
        </p:txBody>
      </p:sp>
      <p:sp>
        <p:nvSpPr>
          <p:cNvPr id="8" name="Прямоугольник 7"/>
          <p:cNvSpPr/>
          <p:nvPr/>
        </p:nvSpPr>
        <p:spPr>
          <a:xfrm>
            <a:off x="2627784" y="404664"/>
            <a:ext cx="4572000" cy="307777"/>
          </a:xfrm>
          <a:prstGeom prst="rect">
            <a:avLst/>
          </a:prstGeom>
        </p:spPr>
        <p:txBody>
          <a:bodyPr wrap="square">
            <a:spAutoFit/>
          </a:bodyPr>
          <a:lstStyle/>
          <a:p>
            <a:pPr algn="ctr"/>
            <a:r>
              <a:rPr lang="de-DE" sz="1400" dirty="0" smtClean="0"/>
              <a:t>Denkmal für Johann Wolfgang von Goethe in Berlin</a:t>
            </a:r>
            <a:endParaRPr lang="ru-RU"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187624" y="1772816"/>
            <a:ext cx="6624736" cy="2862322"/>
          </a:xfrm>
          <a:prstGeom prst="rect">
            <a:avLst/>
          </a:prstGeom>
        </p:spPr>
        <p:txBody>
          <a:bodyPr wrap="square">
            <a:spAutoFit/>
          </a:bodyPr>
          <a:lstStyle/>
          <a:p>
            <a:pPr algn="ctr"/>
            <a:r>
              <a:rPr lang="ru-RU" dirty="0" err="1" smtClean="0"/>
              <a:t>Страждання</a:t>
            </a:r>
            <a:r>
              <a:rPr lang="ru-RU" dirty="0" smtClean="0"/>
              <a:t> юного Вертера (1774)</a:t>
            </a:r>
          </a:p>
          <a:p>
            <a:pPr algn="ctr"/>
            <a:r>
              <a:rPr lang="ru-RU" dirty="0" smtClean="0"/>
              <a:t>Фауст (1774—1831)</a:t>
            </a:r>
          </a:p>
          <a:p>
            <a:pPr algn="ctr"/>
            <a:r>
              <a:rPr lang="ru-RU" dirty="0" err="1" smtClean="0"/>
              <a:t>Іфігенія</a:t>
            </a:r>
            <a:r>
              <a:rPr lang="ru-RU" dirty="0" smtClean="0"/>
              <a:t> </a:t>
            </a:r>
            <a:r>
              <a:rPr lang="en-US" dirty="0" smtClean="0"/>
              <a:t> </a:t>
            </a:r>
            <a:r>
              <a:rPr lang="ru-RU" dirty="0" smtClean="0"/>
              <a:t>в </a:t>
            </a:r>
            <a:r>
              <a:rPr lang="ru-RU" dirty="0" err="1" smtClean="0"/>
              <a:t>Тавриді</a:t>
            </a:r>
            <a:r>
              <a:rPr lang="ru-RU" dirty="0" smtClean="0"/>
              <a:t> (1779—1786)</a:t>
            </a:r>
          </a:p>
          <a:p>
            <a:pPr algn="ctr"/>
            <a:r>
              <a:rPr lang="ru-RU" dirty="0" smtClean="0"/>
              <a:t>Торквато Тассо (1780—1789)</a:t>
            </a:r>
          </a:p>
          <a:p>
            <a:pPr algn="ctr"/>
            <a:r>
              <a:rPr lang="ru-RU" dirty="0" err="1" smtClean="0"/>
              <a:t>Егмонт</a:t>
            </a:r>
            <a:r>
              <a:rPr lang="ru-RU" dirty="0" smtClean="0"/>
              <a:t> (1788)</a:t>
            </a:r>
          </a:p>
          <a:p>
            <a:pPr algn="ctr"/>
            <a:r>
              <a:rPr lang="ru-RU" dirty="0" err="1" smtClean="0"/>
              <a:t>Римські</a:t>
            </a:r>
            <a:r>
              <a:rPr lang="ru-RU" dirty="0" smtClean="0"/>
              <a:t> </a:t>
            </a:r>
            <a:r>
              <a:rPr lang="ru-RU" dirty="0" err="1" smtClean="0"/>
              <a:t>елегії</a:t>
            </a:r>
            <a:r>
              <a:rPr lang="ru-RU" dirty="0" smtClean="0"/>
              <a:t> (1790)</a:t>
            </a:r>
          </a:p>
          <a:p>
            <a:pPr algn="ctr"/>
            <a:r>
              <a:rPr lang="ru-RU" dirty="0" smtClean="0"/>
              <a:t>Роки </a:t>
            </a:r>
            <a:r>
              <a:rPr lang="ru-RU" dirty="0" err="1" smtClean="0"/>
              <a:t>навчання</a:t>
            </a:r>
            <a:r>
              <a:rPr lang="ru-RU" dirty="0" smtClean="0"/>
              <a:t> </a:t>
            </a:r>
            <a:r>
              <a:rPr lang="ru-RU" dirty="0" err="1" smtClean="0"/>
              <a:t>Вільгельма</a:t>
            </a:r>
            <a:r>
              <a:rPr lang="ru-RU" dirty="0" smtClean="0"/>
              <a:t> </a:t>
            </a:r>
            <a:r>
              <a:rPr lang="ru-RU" dirty="0" err="1" smtClean="0"/>
              <a:t>Мейстера</a:t>
            </a:r>
            <a:r>
              <a:rPr lang="ru-RU" dirty="0" smtClean="0"/>
              <a:t> (1795—1796)</a:t>
            </a:r>
          </a:p>
          <a:p>
            <a:pPr algn="ctr"/>
            <a:r>
              <a:rPr lang="ru-RU" dirty="0" err="1" smtClean="0"/>
              <a:t>Поезія</a:t>
            </a:r>
            <a:r>
              <a:rPr lang="ru-RU" dirty="0" smtClean="0"/>
              <a:t> </a:t>
            </a:r>
            <a:r>
              <a:rPr lang="ru-RU" dirty="0" err="1" smtClean="0"/>
              <a:t>і</a:t>
            </a:r>
            <a:r>
              <a:rPr lang="ru-RU" dirty="0" smtClean="0"/>
              <a:t> правда (1811—1833)</a:t>
            </a:r>
          </a:p>
          <a:p>
            <a:pPr algn="ctr"/>
            <a:r>
              <a:rPr lang="ru-RU" dirty="0" err="1" smtClean="0"/>
              <a:t>Західно-східний</a:t>
            </a:r>
            <a:r>
              <a:rPr lang="ru-RU" dirty="0" smtClean="0"/>
              <a:t> диван</a:t>
            </a:r>
            <a:r>
              <a:rPr lang="en-US" dirty="0" smtClean="0"/>
              <a:t> </a:t>
            </a:r>
            <a:r>
              <a:rPr lang="ru-RU" dirty="0" smtClean="0"/>
              <a:t>(1814—1819)</a:t>
            </a:r>
          </a:p>
          <a:p>
            <a:pPr algn="ctr"/>
            <a:r>
              <a:rPr lang="ru-RU" dirty="0" smtClean="0"/>
              <a:t>Роки </a:t>
            </a:r>
            <a:r>
              <a:rPr lang="ru-RU" dirty="0" err="1" smtClean="0"/>
              <a:t>мандрівок</a:t>
            </a:r>
            <a:r>
              <a:rPr lang="en-US" dirty="0" smtClean="0"/>
              <a:t> </a:t>
            </a:r>
            <a:r>
              <a:rPr lang="ru-RU" dirty="0" smtClean="0"/>
              <a:t> </a:t>
            </a:r>
            <a:r>
              <a:rPr lang="ru-RU" dirty="0" err="1" smtClean="0"/>
              <a:t>Вільгельм</a:t>
            </a:r>
            <a:r>
              <a:rPr lang="en-US" dirty="0" smtClean="0"/>
              <a:t> </a:t>
            </a:r>
            <a:r>
              <a:rPr lang="ru-RU" dirty="0" smtClean="0"/>
              <a:t> </a:t>
            </a:r>
            <a:r>
              <a:rPr lang="ru-RU" dirty="0" err="1" smtClean="0"/>
              <a:t>Мейстера</a:t>
            </a:r>
            <a:r>
              <a:rPr lang="ru-RU" dirty="0" smtClean="0"/>
              <a:t> (1821—1829)</a:t>
            </a:r>
            <a:endParaRPr lang="ru-RU" dirty="0"/>
          </a:p>
        </p:txBody>
      </p:sp>
      <p:sp>
        <p:nvSpPr>
          <p:cNvPr id="6" name="Прямоугольник 5"/>
          <p:cNvSpPr/>
          <p:nvPr/>
        </p:nvSpPr>
        <p:spPr>
          <a:xfrm>
            <a:off x="2195736" y="620688"/>
            <a:ext cx="5197257" cy="584775"/>
          </a:xfrm>
          <a:prstGeom prst="rect">
            <a:avLst/>
          </a:prstGeom>
        </p:spPr>
        <p:txBody>
          <a:bodyPr wrap="none">
            <a:spAutoFit/>
          </a:bodyPr>
          <a:lstStyle/>
          <a:p>
            <a:r>
              <a:rPr lang="en-US" sz="3200" dirty="0" smtClean="0">
                <a:solidFill>
                  <a:schemeClr val="accent1"/>
                </a:solidFill>
                <a:latin typeface="+mj-lt"/>
              </a:rPr>
              <a:t>Die </a:t>
            </a:r>
            <a:r>
              <a:rPr lang="en-US" sz="3200" dirty="0" err="1" smtClean="0">
                <a:solidFill>
                  <a:schemeClr val="accent1"/>
                </a:solidFill>
                <a:latin typeface="+mj-lt"/>
              </a:rPr>
              <a:t>wichtigsten</a:t>
            </a:r>
            <a:r>
              <a:rPr lang="en-US" sz="3200" dirty="0" smtClean="0">
                <a:solidFill>
                  <a:schemeClr val="accent1"/>
                </a:solidFill>
                <a:latin typeface="+mj-lt"/>
              </a:rPr>
              <a:t> </a:t>
            </a:r>
            <a:r>
              <a:rPr lang="en-US" sz="3200" dirty="0" err="1" smtClean="0">
                <a:solidFill>
                  <a:schemeClr val="accent1"/>
                </a:solidFill>
                <a:latin typeface="+mj-lt"/>
              </a:rPr>
              <a:t>Kunstwerke</a:t>
            </a:r>
            <a:endParaRPr lang="ru-RU" sz="3200" b="1" dirty="0" smtClean="0">
              <a:solidFill>
                <a:schemeClr val="accent1"/>
              </a:solidFill>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ette1.jpg"/>
          <p:cNvPicPr>
            <a:picLocks noChangeAspect="1"/>
          </p:cNvPicPr>
          <p:nvPr/>
        </p:nvPicPr>
        <p:blipFill>
          <a:blip r:embed="rId2" cstate="print"/>
          <a:stretch>
            <a:fillRect/>
          </a:stretch>
        </p:blipFill>
        <p:spPr>
          <a:xfrm>
            <a:off x="5214942" y="857232"/>
            <a:ext cx="3571868" cy="4572032"/>
          </a:xfrm>
          <a:prstGeom prst="rect">
            <a:avLst/>
          </a:prstGeom>
          <a:ln>
            <a:solidFill>
              <a:schemeClr val="bg2">
                <a:lumMod val="25000"/>
              </a:schemeClr>
            </a:solidFill>
          </a:ln>
          <a:effectLst>
            <a:outerShdw blurRad="292100" dist="139700" dir="2700000" algn="tl" rotWithShape="0">
              <a:srgbClr val="333333">
                <a:alpha val="65000"/>
              </a:srgbClr>
            </a:outerShdw>
          </a:effectLst>
        </p:spPr>
      </p:pic>
      <p:sp>
        <p:nvSpPr>
          <p:cNvPr id="5" name="TextBox 4"/>
          <p:cNvSpPr txBox="1"/>
          <p:nvPr/>
        </p:nvSpPr>
        <p:spPr>
          <a:xfrm>
            <a:off x="323528" y="476672"/>
            <a:ext cx="4857784" cy="1938992"/>
          </a:xfrm>
          <a:prstGeom prst="rect">
            <a:avLst/>
          </a:prstGeom>
          <a:noFill/>
        </p:spPr>
        <p:txBody>
          <a:bodyPr wrap="square" rtlCol="0">
            <a:spAutoFit/>
          </a:bodyPr>
          <a:lstStyle/>
          <a:p>
            <a:r>
              <a:rPr lang="en-US" sz="4000" b="1" dirty="0" smtClean="0">
                <a:solidFill>
                  <a:schemeClr val="accent1"/>
                </a:solidFill>
                <a:latin typeface="+mj-lt"/>
                <a:ea typeface="Cambria Math" pitchFamily="18" charset="0"/>
              </a:rPr>
              <a:t>Johann Wolfgang von Goethe</a:t>
            </a:r>
          </a:p>
          <a:p>
            <a:r>
              <a:rPr lang="en-US" sz="4000" b="1" dirty="0" smtClean="0">
                <a:solidFill>
                  <a:schemeClr val="accent1"/>
                </a:solidFill>
                <a:latin typeface="+mj-lt"/>
                <a:ea typeface="Cambria Math" pitchFamily="18" charset="0"/>
              </a:rPr>
              <a:t>(1749 – 1832)</a:t>
            </a:r>
            <a:endParaRPr lang="ru-RU" sz="4000" b="1" dirty="0">
              <a:solidFill>
                <a:schemeClr val="accent1"/>
              </a:solidFill>
              <a:latin typeface="+mj-lt"/>
              <a:ea typeface="Cambria Math" pitchFamily="18" charset="0"/>
            </a:endParaRPr>
          </a:p>
        </p:txBody>
      </p:sp>
      <p:pic>
        <p:nvPicPr>
          <p:cNvPr id="6" name="Рисунок 5" descr="220px-Signature_of_Johann_Wolfgang_von_Goethe_svg.png"/>
          <p:cNvPicPr>
            <a:picLocks noChangeAspect="1"/>
          </p:cNvPicPr>
          <p:nvPr/>
        </p:nvPicPr>
        <p:blipFill>
          <a:blip r:embed="rId3" cstate="print"/>
          <a:stretch>
            <a:fillRect/>
          </a:stretch>
        </p:blipFill>
        <p:spPr>
          <a:xfrm>
            <a:off x="6000760" y="5857892"/>
            <a:ext cx="2000264" cy="500066"/>
          </a:xfrm>
          <a:prstGeom prst="rect">
            <a:avLst/>
          </a:prstGeom>
        </p:spPr>
      </p:pic>
      <p:sp>
        <p:nvSpPr>
          <p:cNvPr id="7" name="TextBox 6"/>
          <p:cNvSpPr txBox="1"/>
          <p:nvPr/>
        </p:nvSpPr>
        <p:spPr>
          <a:xfrm>
            <a:off x="683568" y="4005064"/>
            <a:ext cx="4000528" cy="1477328"/>
          </a:xfrm>
          <a:prstGeom prst="rect">
            <a:avLst/>
          </a:prstGeom>
          <a:noFill/>
        </p:spPr>
        <p:txBody>
          <a:bodyPr wrap="square" rtlCol="0">
            <a:spAutoFit/>
          </a:bodyPr>
          <a:lstStyle/>
          <a:p>
            <a:r>
              <a:rPr lang="en-US" dirty="0" smtClean="0"/>
              <a:t>Der gr</a:t>
            </a:r>
            <a:r>
              <a:rPr lang="ru-RU" dirty="0" smtClean="0"/>
              <a:t>ӧ</a:t>
            </a:r>
            <a:r>
              <a:rPr lang="en-US" dirty="0" smtClean="0"/>
              <a:t>sste deutsche Dichter, Naturwissenschaftler, Staatsmann, Denker, der bedeutenste Vertreter der Weltliteratur</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43438" y="428604"/>
            <a:ext cx="3929090" cy="2554545"/>
          </a:xfrm>
          <a:prstGeom prst="rect">
            <a:avLst/>
          </a:prstGeom>
          <a:noFill/>
        </p:spPr>
        <p:txBody>
          <a:bodyPr wrap="square" rtlCol="0">
            <a:spAutoFit/>
          </a:bodyPr>
          <a:lstStyle/>
          <a:p>
            <a:r>
              <a:rPr lang="de-DE" sz="1600" dirty="0" smtClean="0"/>
              <a:t>J.W. Goethe wurde am 28. August 1749 in Frankfurt am Main in einer Bὔrgerfamilie geboren. Sein Vater, Jurist von Beruf, war reich , widmete der Erziehung des Sohnes große Aufmerksamkeit. Der junge Goethe bekam </a:t>
            </a:r>
            <a:r>
              <a:rPr lang="de-DE" sz="1600" dirty="0" smtClean="0">
                <a:solidFill>
                  <a:schemeClr val="tx1">
                    <a:lumMod val="85000"/>
                    <a:lumOff val="15000"/>
                  </a:schemeClr>
                </a:solidFill>
              </a:rPr>
              <a:t>eine vielseitige und gründliche</a:t>
            </a:r>
          </a:p>
          <a:p>
            <a:r>
              <a:rPr lang="de-DE" sz="1600" dirty="0" smtClean="0"/>
              <a:t>Bildung im Vaterhaus. Er war sehr begabt (z. B. im Alter von 13 Jahren kannte er 6 Fremdsprachen)</a:t>
            </a:r>
          </a:p>
          <a:p>
            <a:r>
              <a:rPr lang="de-DE" sz="1600" dirty="0" smtClean="0"/>
              <a:t>und begann schon in der Kindheit zu dichten</a:t>
            </a:r>
            <a:r>
              <a:rPr lang="en-US" sz="1600" dirty="0" smtClean="0"/>
              <a:t>.</a:t>
            </a:r>
            <a:endParaRPr lang="ru-RU" sz="1600" dirty="0"/>
          </a:p>
        </p:txBody>
      </p:sp>
      <p:pic>
        <p:nvPicPr>
          <p:cNvPr id="3" name="Рисунок 2" descr="220px-Catharina_Elisabeth_Goethe_1776.jpg"/>
          <p:cNvPicPr>
            <a:picLocks noChangeAspect="1"/>
          </p:cNvPicPr>
          <p:nvPr/>
        </p:nvPicPr>
        <p:blipFill>
          <a:blip r:embed="rId2" cstate="print"/>
          <a:stretch>
            <a:fillRect/>
          </a:stretch>
        </p:blipFill>
        <p:spPr>
          <a:xfrm>
            <a:off x="3497786" y="3240121"/>
            <a:ext cx="2714644" cy="2786082"/>
          </a:xfrm>
          <a:prstGeom prst="rect">
            <a:avLst/>
          </a:prstGeom>
        </p:spPr>
      </p:pic>
      <p:pic>
        <p:nvPicPr>
          <p:cNvPr id="6" name="Рисунок 5" descr="170px-JohannCasparGoethe.jpg"/>
          <p:cNvPicPr>
            <a:picLocks noChangeAspect="1"/>
          </p:cNvPicPr>
          <p:nvPr/>
        </p:nvPicPr>
        <p:blipFill>
          <a:blip r:embed="rId3" cstate="print"/>
          <a:stretch>
            <a:fillRect/>
          </a:stretch>
        </p:blipFill>
        <p:spPr>
          <a:xfrm>
            <a:off x="6715140" y="3429000"/>
            <a:ext cx="2214578" cy="2786082"/>
          </a:xfrm>
          <a:prstGeom prst="rect">
            <a:avLst/>
          </a:prstGeom>
        </p:spPr>
      </p:pic>
      <p:sp>
        <p:nvSpPr>
          <p:cNvPr id="7" name="TextBox 6"/>
          <p:cNvSpPr txBox="1"/>
          <p:nvPr/>
        </p:nvSpPr>
        <p:spPr>
          <a:xfrm>
            <a:off x="214282" y="214291"/>
            <a:ext cx="3714776" cy="1015663"/>
          </a:xfrm>
          <a:prstGeom prst="rect">
            <a:avLst/>
          </a:prstGeom>
          <a:noFill/>
        </p:spPr>
        <p:txBody>
          <a:bodyPr wrap="square" rtlCol="0">
            <a:spAutoFit/>
          </a:bodyPr>
          <a:lstStyle/>
          <a:p>
            <a:r>
              <a:rPr lang="en-US" sz="6000" b="1" dirty="0" smtClean="0">
                <a:solidFill>
                  <a:schemeClr val="accent1"/>
                </a:solidFill>
                <a:latin typeface="+mj-lt"/>
              </a:rPr>
              <a:t>Kindheit</a:t>
            </a:r>
            <a:endParaRPr lang="ru-RU" sz="6000" b="1" dirty="0">
              <a:solidFill>
                <a:schemeClr val="accent1"/>
              </a:solidFill>
              <a:latin typeface="+mj-lt"/>
            </a:endParaRPr>
          </a:p>
        </p:txBody>
      </p:sp>
      <p:pic>
        <p:nvPicPr>
          <p:cNvPr id="8" name="Рисунок 7" descr="220px-Goethehausfrankfurt.jpg"/>
          <p:cNvPicPr>
            <a:picLocks noChangeAspect="1"/>
          </p:cNvPicPr>
          <p:nvPr/>
        </p:nvPicPr>
        <p:blipFill>
          <a:blip r:embed="rId4" cstate="print"/>
          <a:stretch>
            <a:fillRect/>
          </a:stretch>
        </p:blipFill>
        <p:spPr>
          <a:xfrm>
            <a:off x="308099" y="1703126"/>
            <a:ext cx="2428892" cy="4357694"/>
          </a:xfrm>
          <a:prstGeom prst="rect">
            <a:avLst/>
          </a:prstGeom>
        </p:spPr>
      </p:pic>
      <p:sp>
        <p:nvSpPr>
          <p:cNvPr id="9" name="TextBox 8"/>
          <p:cNvSpPr txBox="1"/>
          <p:nvPr/>
        </p:nvSpPr>
        <p:spPr>
          <a:xfrm>
            <a:off x="285720" y="6352277"/>
            <a:ext cx="2222019" cy="276999"/>
          </a:xfrm>
          <a:prstGeom prst="rect">
            <a:avLst/>
          </a:prstGeom>
          <a:noFill/>
        </p:spPr>
        <p:txBody>
          <a:bodyPr wrap="none" rtlCol="0">
            <a:spAutoFit/>
          </a:bodyPr>
          <a:lstStyle/>
          <a:p>
            <a:r>
              <a:rPr lang="en-US" sz="1200" dirty="0" smtClean="0"/>
              <a:t>Goethehaus in Franfurt am Main</a:t>
            </a:r>
            <a:endParaRPr lang="ru-RU" sz="1200" dirty="0"/>
          </a:p>
        </p:txBody>
      </p:sp>
      <p:sp>
        <p:nvSpPr>
          <p:cNvPr id="10" name="TextBox 9"/>
          <p:cNvSpPr txBox="1"/>
          <p:nvPr/>
        </p:nvSpPr>
        <p:spPr>
          <a:xfrm>
            <a:off x="3923928" y="6352593"/>
            <a:ext cx="2000264" cy="276999"/>
          </a:xfrm>
          <a:prstGeom prst="rect">
            <a:avLst/>
          </a:prstGeom>
          <a:noFill/>
        </p:spPr>
        <p:txBody>
          <a:bodyPr wrap="square" rtlCol="0">
            <a:spAutoFit/>
          </a:bodyPr>
          <a:lstStyle/>
          <a:p>
            <a:r>
              <a:rPr lang="en-US" sz="1200" dirty="0" smtClean="0"/>
              <a:t>Catharina Elisabeth Goethe</a:t>
            </a:r>
            <a:endParaRPr lang="ru-RU" sz="1200" dirty="0"/>
          </a:p>
        </p:txBody>
      </p:sp>
      <p:sp>
        <p:nvSpPr>
          <p:cNvPr id="11" name="TextBox 10"/>
          <p:cNvSpPr txBox="1"/>
          <p:nvPr/>
        </p:nvSpPr>
        <p:spPr>
          <a:xfrm>
            <a:off x="7000892" y="6358303"/>
            <a:ext cx="1588063" cy="276999"/>
          </a:xfrm>
          <a:prstGeom prst="rect">
            <a:avLst/>
          </a:prstGeom>
          <a:noFill/>
        </p:spPr>
        <p:txBody>
          <a:bodyPr wrap="none" rtlCol="0">
            <a:spAutoFit/>
          </a:bodyPr>
          <a:lstStyle/>
          <a:p>
            <a:r>
              <a:rPr lang="en-US" sz="1200" dirty="0" smtClean="0"/>
              <a:t>Johann Caspar Goethe</a:t>
            </a:r>
            <a:endParaRPr lang="ru-RU"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726" y="142852"/>
            <a:ext cx="7786742" cy="1143000"/>
          </a:xfrm>
        </p:spPr>
        <p:txBody>
          <a:bodyPr>
            <a:noAutofit/>
          </a:bodyPr>
          <a:lstStyle/>
          <a:p>
            <a:r>
              <a:rPr lang="en-US" sz="3600" b="1" dirty="0" smtClean="0">
                <a:solidFill>
                  <a:srgbClr val="0070C0"/>
                </a:solidFill>
              </a:rPr>
              <a:t>Studium in Leipzig</a:t>
            </a:r>
            <a:endParaRPr lang="ru-RU" sz="3600" b="1" dirty="0">
              <a:solidFill>
                <a:srgbClr val="0070C0"/>
              </a:solidFill>
            </a:endParaRPr>
          </a:p>
        </p:txBody>
      </p:sp>
      <p:sp>
        <p:nvSpPr>
          <p:cNvPr id="3" name="Содержимое 2"/>
          <p:cNvSpPr>
            <a:spLocks noGrp="1"/>
          </p:cNvSpPr>
          <p:nvPr>
            <p:ph idx="1"/>
          </p:nvPr>
        </p:nvSpPr>
        <p:spPr>
          <a:xfrm>
            <a:off x="4357686" y="4143380"/>
            <a:ext cx="4500594" cy="2571768"/>
          </a:xfrm>
        </p:spPr>
        <p:txBody>
          <a:bodyPr>
            <a:normAutofit/>
          </a:bodyPr>
          <a:lstStyle/>
          <a:p>
            <a:pPr>
              <a:buNone/>
            </a:pPr>
            <a:r>
              <a:rPr lang="de-DE" sz="1600" dirty="0" smtClean="0">
                <a:solidFill>
                  <a:schemeClr val="tx1">
                    <a:lumMod val="85000"/>
                    <a:lumOff val="15000"/>
                  </a:schemeClr>
                </a:solidFill>
              </a:rPr>
              <a:t>1765(im Alter von  16 Jahren) reiste Goethe nach Leipzig, um nach dem Wunsch seines Vaters an der Leipziger Universität Rechtswissenschaft zu studieren. Drei Jahre genoss er das freie Studentenleben in sächsischen Kleinparis. . An der Universität hӧrte er außer Jura auch Vorlesungen über Poesie, lernte zeichnen, sah sich jedes neue Theaterstück an, dichtete. 1768 kehrte er wegen der Krankheit  nach Frankfurt zurück.</a:t>
            </a:r>
            <a:endParaRPr lang="de-DE" sz="1600" dirty="0">
              <a:solidFill>
                <a:schemeClr val="tx1">
                  <a:lumMod val="85000"/>
                  <a:lumOff val="15000"/>
                </a:schemeClr>
              </a:solidFill>
            </a:endParaRPr>
          </a:p>
        </p:txBody>
      </p:sp>
      <p:pic>
        <p:nvPicPr>
          <p:cNvPr id="7" name="Рисунок 6" descr="220px-Uniriese.jpg"/>
          <p:cNvPicPr>
            <a:picLocks noChangeAspect="1"/>
          </p:cNvPicPr>
          <p:nvPr/>
        </p:nvPicPr>
        <p:blipFill>
          <a:blip r:embed="rId2" cstate="print"/>
          <a:stretch>
            <a:fillRect/>
          </a:stretch>
        </p:blipFill>
        <p:spPr>
          <a:xfrm>
            <a:off x="142844" y="2571744"/>
            <a:ext cx="2643174" cy="3860814"/>
          </a:xfrm>
          <a:prstGeom prst="rect">
            <a:avLst/>
          </a:prstGeom>
          <a:ln>
            <a:solidFill>
              <a:schemeClr val="tx2">
                <a:lumMod val="40000"/>
                <a:lumOff val="60000"/>
              </a:schemeClr>
            </a:solidFill>
          </a:ln>
          <a:effectLst>
            <a:outerShdw blurRad="292100" dist="139700" dir="2700000" algn="tl" rotWithShape="0">
              <a:srgbClr val="333333">
                <a:alpha val="65000"/>
              </a:srgbClr>
            </a:outerShdw>
          </a:effectLst>
        </p:spPr>
      </p:pic>
      <p:sp>
        <p:nvSpPr>
          <p:cNvPr id="9" name="TextBox 8"/>
          <p:cNvSpPr txBox="1"/>
          <p:nvPr/>
        </p:nvSpPr>
        <p:spPr>
          <a:xfrm>
            <a:off x="214282" y="6500834"/>
            <a:ext cx="2858475" cy="253916"/>
          </a:xfrm>
          <a:prstGeom prst="rect">
            <a:avLst/>
          </a:prstGeom>
          <a:noFill/>
        </p:spPr>
        <p:txBody>
          <a:bodyPr wrap="square" rtlCol="0">
            <a:spAutoFit/>
          </a:bodyPr>
          <a:lstStyle/>
          <a:p>
            <a:r>
              <a:rPr lang="en-US" sz="1050" dirty="0" smtClean="0"/>
              <a:t>das moderne Geb</a:t>
            </a:r>
            <a:r>
              <a:rPr lang="el-GR" sz="1050" dirty="0" smtClean="0"/>
              <a:t>ἃ</a:t>
            </a:r>
            <a:r>
              <a:rPr lang="en-US" sz="1050" dirty="0" smtClean="0"/>
              <a:t>ude der Leipziger  Universit</a:t>
            </a:r>
            <a:r>
              <a:rPr lang="el-GR" sz="1050" dirty="0" smtClean="0"/>
              <a:t>ἃ</a:t>
            </a:r>
            <a:r>
              <a:rPr lang="en-US" sz="1050" dirty="0" smtClean="0"/>
              <a:t>t</a:t>
            </a:r>
            <a:endParaRPr lang="ru-RU" sz="1050" dirty="0"/>
          </a:p>
        </p:txBody>
      </p:sp>
      <p:pic>
        <p:nvPicPr>
          <p:cNvPr id="8" name="Рисунок 7" descr="Рисунок1.jpg"/>
          <p:cNvPicPr>
            <a:picLocks noChangeAspect="1"/>
          </p:cNvPicPr>
          <p:nvPr/>
        </p:nvPicPr>
        <p:blipFill>
          <a:blip r:embed="rId3" cstate="print"/>
          <a:stretch>
            <a:fillRect/>
          </a:stretch>
        </p:blipFill>
        <p:spPr>
          <a:xfrm>
            <a:off x="5786446" y="428604"/>
            <a:ext cx="3143272" cy="3429024"/>
          </a:xfrm>
          <a:prstGeom prst="rect">
            <a:avLst/>
          </a:prstGeom>
          <a:ln>
            <a:solidFill>
              <a:schemeClr val="bg2">
                <a:lumMod val="10000"/>
              </a:schemeClr>
            </a:solidFill>
          </a:ln>
          <a:effectLst>
            <a:outerShdw blurRad="292100" dist="139700" dir="2700000" algn="tl" rotWithShape="0">
              <a:srgbClr val="333333">
                <a:alpha val="65000"/>
              </a:srgbClr>
            </a:outerShdw>
          </a:effectLst>
        </p:spPr>
      </p:pic>
      <p:sp>
        <p:nvSpPr>
          <p:cNvPr id="10" name="TextBox 9"/>
          <p:cNvSpPr txBox="1"/>
          <p:nvPr/>
        </p:nvSpPr>
        <p:spPr>
          <a:xfrm>
            <a:off x="2928926" y="1643050"/>
            <a:ext cx="2500330" cy="1231106"/>
          </a:xfrm>
          <a:prstGeom prst="rect">
            <a:avLst/>
          </a:prstGeom>
          <a:noFill/>
        </p:spPr>
        <p:txBody>
          <a:bodyPr wrap="square" rtlCol="0">
            <a:spAutoFit/>
          </a:bodyPr>
          <a:lstStyle/>
          <a:p>
            <a:r>
              <a:rPr lang="de-DE" dirty="0" smtClean="0">
                <a:latin typeface="Brush Script MT" pitchFamily="66" charset="0"/>
              </a:rPr>
              <a:t>“Mein Leipzig lob ich dir!</a:t>
            </a:r>
          </a:p>
          <a:p>
            <a:r>
              <a:rPr lang="de-DE" dirty="0" smtClean="0">
                <a:latin typeface="Brush Script MT" pitchFamily="66" charset="0"/>
              </a:rPr>
              <a:t>Es ist ein Klein- Paris</a:t>
            </a:r>
          </a:p>
          <a:p>
            <a:r>
              <a:rPr lang="de-DE" dirty="0" smtClean="0">
                <a:latin typeface="Brush Script MT" pitchFamily="66" charset="0"/>
              </a:rPr>
              <a:t>Und bildet seine Leute”</a:t>
            </a:r>
          </a:p>
          <a:p>
            <a:r>
              <a:rPr lang="de-DE" sz="1600" dirty="0" smtClean="0">
                <a:latin typeface="Blackadder ITC" pitchFamily="82" charset="0"/>
              </a:rPr>
              <a:t>                                                 </a:t>
            </a:r>
            <a:r>
              <a:rPr lang="de-DE" sz="2000" dirty="0" smtClean="0">
                <a:latin typeface="Edwardian Script ITC" pitchFamily="66" charset="0"/>
              </a:rPr>
              <a:t>Goethe</a:t>
            </a:r>
            <a:endParaRPr lang="de-DE"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4786314" y="285728"/>
            <a:ext cx="4071966" cy="830997"/>
          </a:xfrm>
          <a:prstGeom prst="rect">
            <a:avLst/>
          </a:prstGeom>
          <a:noFill/>
        </p:spPr>
        <p:txBody>
          <a:bodyPr vert="horz" wrap="square" rtlCol="0">
            <a:spAutoFit/>
          </a:bodyPr>
          <a:lstStyle/>
          <a:p>
            <a:r>
              <a:rPr lang="en-US" sz="4800" b="1" dirty="0" smtClean="0">
                <a:solidFill>
                  <a:schemeClr val="tx2">
                    <a:lumMod val="60000"/>
                    <a:lumOff val="40000"/>
                  </a:schemeClr>
                </a:solidFill>
                <a:latin typeface="+mj-lt"/>
              </a:rPr>
              <a:t>Strassburg</a:t>
            </a:r>
            <a:endParaRPr lang="ru-RU" sz="4800" b="1" dirty="0">
              <a:solidFill>
                <a:schemeClr val="tx2">
                  <a:lumMod val="60000"/>
                  <a:lumOff val="40000"/>
                </a:schemeClr>
              </a:solidFill>
              <a:latin typeface="+mj-lt"/>
            </a:endParaRPr>
          </a:p>
        </p:txBody>
      </p:sp>
      <p:sp>
        <p:nvSpPr>
          <p:cNvPr id="3" name="TextBox 2"/>
          <p:cNvSpPr txBox="1"/>
          <p:nvPr/>
        </p:nvSpPr>
        <p:spPr>
          <a:xfrm>
            <a:off x="214282" y="4000504"/>
            <a:ext cx="4214842" cy="1569660"/>
          </a:xfrm>
          <a:prstGeom prst="rect">
            <a:avLst/>
          </a:prstGeom>
          <a:noFill/>
        </p:spPr>
        <p:txBody>
          <a:bodyPr wrap="square" rtlCol="0">
            <a:spAutoFit/>
          </a:bodyPr>
          <a:lstStyle/>
          <a:p>
            <a:r>
              <a:rPr lang="de-DE" sz="1600" dirty="0" smtClean="0"/>
              <a:t>1770 – 1771 schloss  Goethe sein Jurastudium in Strassburg ab.</a:t>
            </a:r>
          </a:p>
          <a:p>
            <a:r>
              <a:rPr lang="de-DE" sz="1600" dirty="0" smtClean="0"/>
              <a:t>In dieser Zeit entstand die “Sturm und Drang” – Bewegung, zu der junge progressive Schriftsteller gehörten.</a:t>
            </a:r>
          </a:p>
          <a:p>
            <a:endParaRPr lang="ru-RU" sz="1600" dirty="0"/>
          </a:p>
        </p:txBody>
      </p:sp>
      <p:pic>
        <p:nvPicPr>
          <p:cNvPr id="4" name="Рисунок 3" descr="l_34812-6-hotel-couvent-du-franciscain.jpg"/>
          <p:cNvPicPr>
            <a:picLocks noChangeAspect="1"/>
          </p:cNvPicPr>
          <p:nvPr/>
        </p:nvPicPr>
        <p:blipFill>
          <a:blip r:embed="rId2" cstate="print"/>
          <a:stretch>
            <a:fillRect/>
          </a:stretch>
        </p:blipFill>
        <p:spPr>
          <a:xfrm>
            <a:off x="0" y="0"/>
            <a:ext cx="4214810" cy="3000372"/>
          </a:xfrm>
          <a:prstGeom prst="rect">
            <a:avLst/>
          </a:prstGeom>
          <a:ln>
            <a:solidFill>
              <a:schemeClr val="accent1"/>
            </a:solidFill>
          </a:ln>
          <a:effectLst>
            <a:outerShdw blurRad="292100" dist="139700" dir="2700000" algn="tl" rotWithShape="0">
              <a:srgbClr val="333333">
                <a:alpha val="65000"/>
              </a:srgbClr>
            </a:outerShdw>
          </a:effectLst>
        </p:spPr>
      </p:pic>
      <p:pic>
        <p:nvPicPr>
          <p:cNvPr id="6" name="Рисунок 5" descr="7D1CACP6SJVCATNB3P2CA3U5BU2CAM3IFNECAYRXF7FCAIN8IJVCANTFXIACA0V511DCA59SYHNCADVAG73CARFRCTUCA5VALUPCAHZ013XCAS2H1G4CAZYYS1LCA1IK1H2CAYDCAVXCA16D2O2CABLFZ7L.jpg"/>
          <p:cNvPicPr>
            <a:picLocks noChangeAspect="1"/>
          </p:cNvPicPr>
          <p:nvPr/>
        </p:nvPicPr>
        <p:blipFill>
          <a:blip r:embed="rId3" cstate="print"/>
          <a:stretch>
            <a:fillRect/>
          </a:stretch>
        </p:blipFill>
        <p:spPr>
          <a:xfrm>
            <a:off x="5929322" y="2714620"/>
            <a:ext cx="2614030" cy="3000396"/>
          </a:xfrm>
          <a:prstGeom prst="rect">
            <a:avLst/>
          </a:prstGeom>
          <a:ln>
            <a:solidFill>
              <a:schemeClr val="bg2">
                <a:lumMod val="50000"/>
              </a:schemeClr>
            </a:solidFill>
          </a:ln>
          <a:effectLst>
            <a:outerShdw blurRad="292100" dist="139700" dir="2700000" algn="tl" rotWithShape="0">
              <a:srgbClr val="333333">
                <a:alpha val="65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2976" y="142852"/>
            <a:ext cx="7068858" cy="646331"/>
          </a:xfrm>
          <a:prstGeom prst="rect">
            <a:avLst/>
          </a:prstGeom>
          <a:noFill/>
        </p:spPr>
        <p:txBody>
          <a:bodyPr wrap="square" rtlCol="0">
            <a:spAutoFit/>
          </a:bodyPr>
          <a:lstStyle/>
          <a:p>
            <a:r>
              <a:rPr lang="en-US" sz="3600" b="1" dirty="0" smtClean="0">
                <a:solidFill>
                  <a:schemeClr val="accent1"/>
                </a:solidFill>
                <a:latin typeface="+mj-lt"/>
              </a:rPr>
              <a:t>Goethe und seine Musen </a:t>
            </a:r>
            <a:endParaRPr lang="ru-RU" sz="3600" b="1" dirty="0">
              <a:solidFill>
                <a:schemeClr val="accent1"/>
              </a:solidFill>
              <a:latin typeface="+mj-lt"/>
            </a:endParaRPr>
          </a:p>
        </p:txBody>
      </p:sp>
      <p:sp>
        <p:nvSpPr>
          <p:cNvPr id="3" name="TextBox 2"/>
          <p:cNvSpPr txBox="1"/>
          <p:nvPr/>
        </p:nvSpPr>
        <p:spPr>
          <a:xfrm>
            <a:off x="6643702" y="1785926"/>
            <a:ext cx="2357454" cy="4031873"/>
          </a:xfrm>
          <a:prstGeom prst="rect">
            <a:avLst/>
          </a:prstGeom>
          <a:noFill/>
        </p:spPr>
        <p:txBody>
          <a:bodyPr wrap="square" rtlCol="0">
            <a:spAutoFit/>
          </a:bodyPr>
          <a:lstStyle/>
          <a:p>
            <a:r>
              <a:rPr lang="de-DE" sz="1600" dirty="0" smtClean="0"/>
              <a:t>In seiner Straßburger Zeit verliebte sich Goethe in die junge Friederike Brion und widmete ihr  die schönsten Liebesgedichte wie z.B</a:t>
            </a:r>
            <a:r>
              <a:rPr lang="en-US" sz="1600" dirty="0" smtClean="0"/>
              <a:t>.</a:t>
            </a:r>
            <a:r>
              <a:rPr lang="de-DE" sz="1600" dirty="0" smtClean="0"/>
              <a:t> “Willkommen und Abschied”, :Mailied”,An Friederike Brion”u.s.w.</a:t>
            </a:r>
          </a:p>
          <a:p>
            <a:endParaRPr lang="ru-RU" sz="1600" dirty="0" smtClean="0"/>
          </a:p>
          <a:p>
            <a:endParaRPr lang="de-DE" sz="1600" dirty="0" smtClean="0"/>
          </a:p>
          <a:p>
            <a:r>
              <a:rPr lang="de-DE" sz="1600" dirty="0" smtClean="0"/>
              <a:t>Goethe hat in seinem Leben viele Frauen geliebt. Sie gaben ihm immer wieder Anlass zu neuen Dichtungen.</a:t>
            </a:r>
            <a:endParaRPr lang="de-DE" sz="1600" dirty="0"/>
          </a:p>
        </p:txBody>
      </p:sp>
      <p:pic>
        <p:nvPicPr>
          <p:cNvPr id="4" name="Рисунок 3" descr="HDFCAOLFINHCA4YTU3GCAHMBSEQCAN3QQXLCA9DFZKFCAPJZ53KCAEOU60WCA03XSPKCADHZ2MFCA8ITF0UCAOUGYJOCAEFSDYSCA03WPDXCAYBA6QSCA9D7N7BCAJ8989DCACDX5GFCAAKL3KFCAF853T3.jpg"/>
          <p:cNvPicPr>
            <a:picLocks noChangeAspect="1"/>
          </p:cNvPicPr>
          <p:nvPr/>
        </p:nvPicPr>
        <p:blipFill>
          <a:blip r:embed="rId2" cstate="print"/>
          <a:stretch>
            <a:fillRect/>
          </a:stretch>
        </p:blipFill>
        <p:spPr>
          <a:xfrm>
            <a:off x="142844" y="4429132"/>
            <a:ext cx="1571636" cy="1643074"/>
          </a:xfrm>
          <a:prstGeom prst="rect">
            <a:avLst/>
          </a:prstGeom>
        </p:spPr>
      </p:pic>
      <p:sp>
        <p:nvSpPr>
          <p:cNvPr id="5" name="Прямоугольник 4"/>
          <p:cNvSpPr/>
          <p:nvPr/>
        </p:nvSpPr>
        <p:spPr>
          <a:xfrm>
            <a:off x="357158" y="6143644"/>
            <a:ext cx="1357322" cy="276999"/>
          </a:xfrm>
          <a:prstGeom prst="rect">
            <a:avLst/>
          </a:prstGeom>
        </p:spPr>
        <p:txBody>
          <a:bodyPr wrap="square">
            <a:spAutoFit/>
          </a:bodyPr>
          <a:lstStyle/>
          <a:p>
            <a:r>
              <a:rPr lang="en-US" sz="1200" dirty="0" smtClean="0"/>
              <a:t>Christiane Vulpius.</a:t>
            </a:r>
            <a:endParaRPr lang="ru-RU" sz="1200" dirty="0"/>
          </a:p>
        </p:txBody>
      </p:sp>
      <p:pic>
        <p:nvPicPr>
          <p:cNvPr id="6" name="Picture 6" descr="g06g">
            <a:hlinkClick r:id="rId3"/>
          </p:cNvPr>
          <p:cNvPicPr>
            <a:picLocks noChangeAspect="1" noChangeArrowheads="1"/>
          </p:cNvPicPr>
          <p:nvPr/>
        </p:nvPicPr>
        <p:blipFill>
          <a:blip r:embed="rId4" cstate="print"/>
          <a:srcRect/>
          <a:stretch>
            <a:fillRect/>
          </a:stretch>
        </p:blipFill>
        <p:spPr bwMode="auto">
          <a:xfrm>
            <a:off x="1000100" y="1000108"/>
            <a:ext cx="1500198" cy="1571636"/>
          </a:xfrm>
          <a:prstGeom prst="rect">
            <a:avLst/>
          </a:prstGeom>
          <a:noFill/>
        </p:spPr>
      </p:pic>
      <p:sp>
        <p:nvSpPr>
          <p:cNvPr id="7" name="TextBox 6"/>
          <p:cNvSpPr txBox="1"/>
          <p:nvPr/>
        </p:nvSpPr>
        <p:spPr>
          <a:xfrm>
            <a:off x="1071538" y="2571744"/>
            <a:ext cx="1714512" cy="307777"/>
          </a:xfrm>
          <a:prstGeom prst="rect">
            <a:avLst/>
          </a:prstGeom>
          <a:noFill/>
        </p:spPr>
        <p:txBody>
          <a:bodyPr wrap="square" rtlCol="0">
            <a:spAutoFit/>
          </a:bodyPr>
          <a:lstStyle/>
          <a:p>
            <a:r>
              <a:rPr lang="de-DE" sz="1400" dirty="0" smtClean="0">
                <a:solidFill>
                  <a:schemeClr val="tx1">
                    <a:lumMod val="85000"/>
                    <a:lumOff val="15000"/>
                  </a:schemeClr>
                </a:solidFill>
              </a:rPr>
              <a:t>Kätchen Schönkopf</a:t>
            </a:r>
            <a:endParaRPr lang="ru-RU" sz="1400" dirty="0">
              <a:solidFill>
                <a:schemeClr val="tx1">
                  <a:lumMod val="85000"/>
                  <a:lumOff val="15000"/>
                </a:schemeClr>
              </a:solidFill>
            </a:endParaRPr>
          </a:p>
        </p:txBody>
      </p:sp>
      <p:pic>
        <p:nvPicPr>
          <p:cNvPr id="8" name="Picture 5" descr="friederike brion"/>
          <p:cNvPicPr>
            <a:picLocks noChangeAspect="1" noChangeArrowheads="1"/>
          </p:cNvPicPr>
          <p:nvPr/>
        </p:nvPicPr>
        <p:blipFill>
          <a:blip r:embed="rId5" cstate="print"/>
          <a:srcRect/>
          <a:stretch>
            <a:fillRect/>
          </a:stretch>
        </p:blipFill>
        <p:spPr bwMode="auto">
          <a:xfrm>
            <a:off x="2857488" y="1643050"/>
            <a:ext cx="1490666" cy="1428760"/>
          </a:xfrm>
          <a:prstGeom prst="rect">
            <a:avLst/>
          </a:prstGeom>
          <a:noFill/>
        </p:spPr>
      </p:pic>
      <p:sp>
        <p:nvSpPr>
          <p:cNvPr id="9" name="TextBox 8"/>
          <p:cNvSpPr txBox="1"/>
          <p:nvPr/>
        </p:nvSpPr>
        <p:spPr>
          <a:xfrm>
            <a:off x="2857488" y="3071810"/>
            <a:ext cx="1357322" cy="276999"/>
          </a:xfrm>
          <a:prstGeom prst="rect">
            <a:avLst/>
          </a:prstGeom>
          <a:noFill/>
        </p:spPr>
        <p:txBody>
          <a:bodyPr wrap="square" rtlCol="0">
            <a:spAutoFit/>
          </a:bodyPr>
          <a:lstStyle/>
          <a:p>
            <a:r>
              <a:rPr lang="de-DE" sz="1200" dirty="0" smtClean="0">
                <a:solidFill>
                  <a:schemeClr val="tx1">
                    <a:lumMod val="85000"/>
                    <a:lumOff val="15000"/>
                  </a:schemeClr>
                </a:solidFill>
              </a:rPr>
              <a:t>Friederike Brion</a:t>
            </a:r>
            <a:endParaRPr lang="ru-RU" sz="1200" dirty="0">
              <a:solidFill>
                <a:schemeClr val="tx1">
                  <a:lumMod val="85000"/>
                  <a:lumOff val="15000"/>
                </a:schemeClr>
              </a:solidFill>
            </a:endParaRPr>
          </a:p>
        </p:txBody>
      </p:sp>
      <p:pic>
        <p:nvPicPr>
          <p:cNvPr id="10" name="Picture 8" descr="Charlotte von Stein (um 1780)"/>
          <p:cNvPicPr>
            <a:picLocks noChangeAspect="1" noChangeArrowheads="1"/>
          </p:cNvPicPr>
          <p:nvPr/>
        </p:nvPicPr>
        <p:blipFill>
          <a:blip r:embed="rId6" cstate="print"/>
          <a:srcRect/>
          <a:stretch>
            <a:fillRect/>
          </a:stretch>
        </p:blipFill>
        <p:spPr bwMode="auto">
          <a:xfrm>
            <a:off x="4643438" y="928670"/>
            <a:ext cx="1509706" cy="1571636"/>
          </a:xfrm>
          <a:prstGeom prst="rect">
            <a:avLst/>
          </a:prstGeom>
          <a:noFill/>
        </p:spPr>
      </p:pic>
      <p:sp>
        <p:nvSpPr>
          <p:cNvPr id="13" name="TextBox 12"/>
          <p:cNvSpPr txBox="1"/>
          <p:nvPr/>
        </p:nvSpPr>
        <p:spPr>
          <a:xfrm>
            <a:off x="4714876" y="2500306"/>
            <a:ext cx="1428760" cy="276999"/>
          </a:xfrm>
          <a:prstGeom prst="rect">
            <a:avLst/>
          </a:prstGeom>
          <a:noFill/>
        </p:spPr>
        <p:txBody>
          <a:bodyPr wrap="square" rtlCol="0">
            <a:spAutoFit/>
          </a:bodyPr>
          <a:lstStyle/>
          <a:p>
            <a:r>
              <a:rPr lang="ru-RU" sz="1200" i="1" dirty="0" smtClean="0">
                <a:solidFill>
                  <a:schemeClr val="tx1">
                    <a:lumMod val="85000"/>
                    <a:lumOff val="15000"/>
                  </a:schemeClr>
                </a:solidFill>
              </a:rPr>
              <a:t>C</a:t>
            </a:r>
            <a:r>
              <a:rPr lang="ru-RU" sz="1200" dirty="0" smtClean="0">
                <a:solidFill>
                  <a:schemeClr val="tx1">
                    <a:lumMod val="85000"/>
                    <a:lumOff val="15000"/>
                  </a:schemeClr>
                </a:solidFill>
              </a:rPr>
              <a:t>harlotte von Stein</a:t>
            </a:r>
            <a:endParaRPr lang="ru-RU" sz="1200" dirty="0">
              <a:solidFill>
                <a:schemeClr val="tx1">
                  <a:lumMod val="85000"/>
                  <a:lumOff val="15000"/>
                </a:schemeClr>
              </a:solidFill>
            </a:endParaRPr>
          </a:p>
        </p:txBody>
      </p:sp>
      <p:sp>
        <p:nvSpPr>
          <p:cNvPr id="15" name="TextBox 14"/>
          <p:cNvSpPr txBox="1"/>
          <p:nvPr/>
        </p:nvSpPr>
        <p:spPr>
          <a:xfrm>
            <a:off x="3071802" y="5286388"/>
            <a:ext cx="1500198" cy="276999"/>
          </a:xfrm>
          <a:prstGeom prst="rect">
            <a:avLst/>
          </a:prstGeom>
          <a:noFill/>
        </p:spPr>
        <p:txBody>
          <a:bodyPr wrap="square" rtlCol="0">
            <a:spAutoFit/>
          </a:bodyPr>
          <a:lstStyle/>
          <a:p>
            <a:r>
              <a:rPr lang="ru-RU" sz="1200" dirty="0" smtClean="0">
                <a:solidFill>
                  <a:schemeClr val="tx1">
                    <a:lumMod val="85000"/>
                    <a:lumOff val="15000"/>
                  </a:schemeClr>
                </a:solidFill>
              </a:rPr>
              <a:t>Charlotte Buff</a:t>
            </a:r>
            <a:endParaRPr lang="ru-RU" sz="1200" dirty="0">
              <a:solidFill>
                <a:schemeClr val="tx1">
                  <a:lumMod val="85000"/>
                  <a:lumOff val="15000"/>
                </a:schemeClr>
              </a:solidFill>
            </a:endParaRPr>
          </a:p>
        </p:txBody>
      </p:sp>
      <p:pic>
        <p:nvPicPr>
          <p:cNvPr id="16" name="Picture 11" descr="Goethe und seine Frauen : Ulrike von Levetzow"/>
          <p:cNvPicPr>
            <a:picLocks noChangeAspect="1" noChangeArrowheads="1"/>
          </p:cNvPicPr>
          <p:nvPr/>
        </p:nvPicPr>
        <p:blipFill>
          <a:blip r:embed="rId7" cstate="print"/>
          <a:srcRect/>
          <a:stretch>
            <a:fillRect/>
          </a:stretch>
        </p:blipFill>
        <p:spPr bwMode="auto">
          <a:xfrm>
            <a:off x="4929190" y="4357694"/>
            <a:ext cx="1617666" cy="1714512"/>
          </a:xfrm>
          <a:prstGeom prst="rect">
            <a:avLst/>
          </a:prstGeom>
          <a:noFill/>
        </p:spPr>
      </p:pic>
      <p:sp>
        <p:nvSpPr>
          <p:cNvPr id="17" name="TextBox 16"/>
          <p:cNvSpPr txBox="1"/>
          <p:nvPr/>
        </p:nvSpPr>
        <p:spPr>
          <a:xfrm>
            <a:off x="5072066" y="6143644"/>
            <a:ext cx="1577308" cy="276999"/>
          </a:xfrm>
          <a:prstGeom prst="rect">
            <a:avLst/>
          </a:prstGeom>
          <a:noFill/>
        </p:spPr>
        <p:txBody>
          <a:bodyPr wrap="square" rtlCol="0">
            <a:spAutoFit/>
          </a:bodyPr>
          <a:lstStyle/>
          <a:p>
            <a:r>
              <a:rPr lang="ru-RU" sz="1200" dirty="0" smtClean="0">
                <a:solidFill>
                  <a:schemeClr val="tx1">
                    <a:lumMod val="85000"/>
                    <a:lumOff val="15000"/>
                  </a:schemeClr>
                </a:solidFill>
              </a:rPr>
              <a:t>Ulrike von Levetzow</a:t>
            </a:r>
            <a:endParaRPr lang="ru-RU" sz="1200" dirty="0">
              <a:solidFill>
                <a:schemeClr val="tx1">
                  <a:lumMod val="85000"/>
                  <a:lumOff val="15000"/>
                </a:schemeClr>
              </a:solidFill>
            </a:endParaRPr>
          </a:p>
        </p:txBody>
      </p:sp>
      <p:pic>
        <p:nvPicPr>
          <p:cNvPr id="19" name="Рисунок 18" descr="lotta.jpg"/>
          <p:cNvPicPr>
            <a:picLocks noChangeAspect="1"/>
          </p:cNvPicPr>
          <p:nvPr/>
        </p:nvPicPr>
        <p:blipFill>
          <a:blip r:embed="rId8" cstate="print"/>
          <a:stretch>
            <a:fillRect/>
          </a:stretch>
        </p:blipFill>
        <p:spPr>
          <a:xfrm>
            <a:off x="2857488" y="3643314"/>
            <a:ext cx="1643074" cy="157163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472" y="285728"/>
            <a:ext cx="7572428" cy="1354217"/>
          </a:xfrm>
          <a:prstGeom prst="rect">
            <a:avLst/>
          </a:prstGeom>
          <a:noFill/>
        </p:spPr>
        <p:txBody>
          <a:bodyPr wrap="square" rtlCol="0">
            <a:spAutoFit/>
          </a:bodyPr>
          <a:lstStyle/>
          <a:p>
            <a:r>
              <a:rPr lang="en-US" sz="5400" b="1" dirty="0" smtClean="0">
                <a:solidFill>
                  <a:schemeClr val="accent1"/>
                </a:solidFill>
                <a:latin typeface="+mj-lt"/>
              </a:rPr>
              <a:t>Die Frankfurter Zeit </a:t>
            </a:r>
          </a:p>
          <a:p>
            <a:r>
              <a:rPr lang="en-US" sz="2800" b="1" dirty="0" smtClean="0">
                <a:solidFill>
                  <a:schemeClr val="accent1"/>
                </a:solidFill>
                <a:latin typeface="+mj-lt"/>
              </a:rPr>
              <a:t>                         (1772 – 1775)</a:t>
            </a:r>
            <a:endParaRPr lang="ru-RU" sz="2800" b="1" dirty="0">
              <a:solidFill>
                <a:schemeClr val="accent1"/>
              </a:solidFill>
              <a:latin typeface="+mj-lt"/>
            </a:endParaRPr>
          </a:p>
        </p:txBody>
      </p:sp>
      <p:sp>
        <p:nvSpPr>
          <p:cNvPr id="4" name="TextBox 3"/>
          <p:cNvSpPr txBox="1"/>
          <p:nvPr/>
        </p:nvSpPr>
        <p:spPr>
          <a:xfrm>
            <a:off x="428596" y="2285992"/>
            <a:ext cx="3643338" cy="2062103"/>
          </a:xfrm>
          <a:prstGeom prst="rect">
            <a:avLst/>
          </a:prstGeom>
          <a:noFill/>
        </p:spPr>
        <p:txBody>
          <a:bodyPr wrap="square" rtlCol="0">
            <a:spAutoFit/>
          </a:bodyPr>
          <a:lstStyle/>
          <a:p>
            <a:r>
              <a:rPr lang="de-DE" sz="1600" dirty="0" smtClean="0"/>
              <a:t>Nach dem Abschluss seines Studiums war Goethe Rechtsanwalt in Frankfurt.</a:t>
            </a:r>
          </a:p>
          <a:p>
            <a:r>
              <a:rPr lang="de-DE" sz="1600" dirty="0" smtClean="0"/>
              <a:t>In diesen Jahren, die auch als “Sturm und Drang- Zeit” bezeichnet man, schrieb er Werke: das Drama “Götz von Berlichingen, der Roman “Leiden des jungen Werthers” der ihn weltberühmt machte, usw.</a:t>
            </a:r>
            <a:endParaRPr lang="de-DE" sz="1600" dirty="0"/>
          </a:p>
        </p:txBody>
      </p:sp>
      <p:pic>
        <p:nvPicPr>
          <p:cNvPr id="5" name="Рисунок 4" descr="gette4.jpg"/>
          <p:cNvPicPr>
            <a:picLocks noChangeAspect="1"/>
          </p:cNvPicPr>
          <p:nvPr/>
        </p:nvPicPr>
        <p:blipFill>
          <a:blip r:embed="rId2" cstate="print"/>
          <a:stretch>
            <a:fillRect/>
          </a:stretch>
        </p:blipFill>
        <p:spPr>
          <a:xfrm>
            <a:off x="5055713" y="1692799"/>
            <a:ext cx="3571880" cy="4643470"/>
          </a:xfrm>
          <a:prstGeom prst="rect">
            <a:avLst/>
          </a:prstGeom>
          <a:ln>
            <a:solidFill>
              <a:schemeClr val="bg2">
                <a:lumMod val="10000"/>
              </a:schemeClr>
            </a:solidFill>
          </a:ln>
          <a:effectLst>
            <a:outerShdw blurRad="292100" dist="139700" dir="2700000" algn="tl" rotWithShape="0">
              <a:srgbClr val="333333">
                <a:alpha val="65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600" b="1" dirty="0" smtClean="0">
                <a:solidFill>
                  <a:schemeClr val="accent1"/>
                </a:solidFill>
                <a:ea typeface="BatangChe" pitchFamily="49" charset="-127"/>
              </a:rPr>
              <a:t>Leiden des </a:t>
            </a:r>
            <a:r>
              <a:rPr lang="en-US" sz="3600" b="1" dirty="0" err="1" smtClean="0">
                <a:solidFill>
                  <a:schemeClr val="accent1"/>
                </a:solidFill>
                <a:ea typeface="BatangChe" pitchFamily="49" charset="-127"/>
              </a:rPr>
              <a:t>jungen</a:t>
            </a:r>
            <a:r>
              <a:rPr lang="en-US" sz="3600" b="1" dirty="0" smtClean="0">
                <a:solidFill>
                  <a:schemeClr val="accent1"/>
                </a:solidFill>
                <a:ea typeface="BatangChe" pitchFamily="49" charset="-127"/>
              </a:rPr>
              <a:t> </a:t>
            </a:r>
            <a:r>
              <a:rPr lang="en-US" sz="3600" b="1" dirty="0" err="1" smtClean="0">
                <a:solidFill>
                  <a:schemeClr val="accent1"/>
                </a:solidFill>
                <a:ea typeface="BatangChe" pitchFamily="49" charset="-127"/>
              </a:rPr>
              <a:t>Werthters</a:t>
            </a:r>
            <a:endParaRPr lang="ru-RU" sz="3600" b="1" dirty="0">
              <a:solidFill>
                <a:schemeClr val="accent1"/>
              </a:solidFill>
              <a:ea typeface="BatangChe" pitchFamily="49" charset="-127"/>
            </a:endParaRPr>
          </a:p>
        </p:txBody>
      </p:sp>
      <p:sp>
        <p:nvSpPr>
          <p:cNvPr id="3" name="Содержимое 2"/>
          <p:cNvSpPr>
            <a:spLocks noGrp="1"/>
          </p:cNvSpPr>
          <p:nvPr>
            <p:ph idx="1"/>
          </p:nvPr>
        </p:nvSpPr>
        <p:spPr>
          <a:xfrm>
            <a:off x="642910" y="1857365"/>
            <a:ext cx="3286148" cy="2214578"/>
          </a:xfrm>
        </p:spPr>
        <p:txBody>
          <a:bodyPr>
            <a:normAutofit/>
          </a:bodyPr>
          <a:lstStyle/>
          <a:p>
            <a:pPr>
              <a:buNone/>
            </a:pPr>
            <a:r>
              <a:rPr lang="de-DE" sz="1600" dirty="0" smtClean="0"/>
              <a:t>In diesem Roman handelt es sich um die unglückliche Liebe eines jungen Mannes zu einem Mädchen. Es endet mit Selbstmord des jungen Mannes.</a:t>
            </a:r>
          </a:p>
          <a:p>
            <a:pPr>
              <a:buNone/>
            </a:pPr>
            <a:r>
              <a:rPr lang="de-DE" sz="1600" dirty="0" smtClean="0"/>
              <a:t>“Werter” gehӧrt zu den großen Liebesromanen der Weltliteratur</a:t>
            </a:r>
            <a:r>
              <a:rPr lang="en-US" sz="1600" dirty="0" smtClean="0"/>
              <a:t>.</a:t>
            </a:r>
            <a:endParaRPr lang="ru-RU" sz="1600" dirty="0"/>
          </a:p>
        </p:txBody>
      </p:sp>
      <p:pic>
        <p:nvPicPr>
          <p:cNvPr id="4" name="Рисунок 3" descr="220px--1-_Die_Leiden_des_jungen_Werthers__Erstdruck_.jpg"/>
          <p:cNvPicPr>
            <a:picLocks noChangeAspect="1"/>
          </p:cNvPicPr>
          <p:nvPr/>
        </p:nvPicPr>
        <p:blipFill>
          <a:blip r:embed="rId2" cstate="print"/>
          <a:stretch>
            <a:fillRect/>
          </a:stretch>
        </p:blipFill>
        <p:spPr>
          <a:xfrm rot="416991">
            <a:off x="4143372" y="1643050"/>
            <a:ext cx="4357718" cy="4357718"/>
          </a:xfrm>
          <a:prstGeom prst="rect">
            <a:avLst/>
          </a:prstGeom>
          <a:ln>
            <a:solidFill>
              <a:schemeClr val="bg2">
                <a:lumMod val="10000"/>
              </a:schemeClr>
            </a:solidFill>
          </a:ln>
          <a:effectLst>
            <a:outerShdw blurRad="292100" dist="139700" dir="2700000" algn="tl" rotWithShape="0">
              <a:srgbClr val="333333">
                <a:alpha val="65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6000" dirty="0" smtClean="0">
                <a:solidFill>
                  <a:schemeClr val="accent1"/>
                </a:solidFill>
              </a:rPr>
              <a:t>Weimar</a:t>
            </a:r>
            <a:endParaRPr lang="ru-RU" sz="6000" dirty="0">
              <a:solidFill>
                <a:schemeClr val="accent1"/>
              </a:solidFill>
            </a:endParaRPr>
          </a:p>
        </p:txBody>
      </p:sp>
      <p:sp>
        <p:nvSpPr>
          <p:cNvPr id="3" name="Содержимое 2"/>
          <p:cNvSpPr>
            <a:spLocks noGrp="1"/>
          </p:cNvSpPr>
          <p:nvPr>
            <p:ph sz="half" idx="1"/>
          </p:nvPr>
        </p:nvSpPr>
        <p:spPr>
          <a:xfrm>
            <a:off x="357158" y="4572008"/>
            <a:ext cx="5357850" cy="1571636"/>
          </a:xfrm>
        </p:spPr>
        <p:txBody>
          <a:bodyPr>
            <a:normAutofit/>
          </a:bodyPr>
          <a:lstStyle/>
          <a:p>
            <a:pPr>
              <a:buNone/>
            </a:pPr>
            <a:r>
              <a:rPr lang="en-US" sz="1600" dirty="0" smtClean="0"/>
              <a:t>1775 </a:t>
            </a:r>
            <a:r>
              <a:rPr lang="de-DE" sz="1600" dirty="0" smtClean="0"/>
              <a:t>lud der Herzog Karl-August von Weimar Goethe an seine Residenz ein. Goethe folgte der Einladung des Herzogs. Er plante einen kurzen Besuch für einige Wochen, aber blieb in Weimar 57 Jahre. So begann eine neue Periode im Leben und Schaffen des großen deutschen Dichters.</a:t>
            </a:r>
          </a:p>
        </p:txBody>
      </p:sp>
      <p:sp>
        <p:nvSpPr>
          <p:cNvPr id="6" name="TextBox 5"/>
          <p:cNvSpPr txBox="1"/>
          <p:nvPr/>
        </p:nvSpPr>
        <p:spPr>
          <a:xfrm>
            <a:off x="6858016" y="6500834"/>
            <a:ext cx="2071702" cy="276999"/>
          </a:xfrm>
          <a:prstGeom prst="rect">
            <a:avLst/>
          </a:prstGeom>
          <a:noFill/>
        </p:spPr>
        <p:txBody>
          <a:bodyPr wrap="square" rtlCol="0">
            <a:spAutoFit/>
          </a:bodyPr>
          <a:lstStyle/>
          <a:p>
            <a:r>
              <a:rPr lang="en-US" sz="1200" dirty="0" smtClean="0"/>
              <a:t>Goethehaus in Weimar</a:t>
            </a:r>
            <a:endParaRPr lang="ru-RU" sz="1200" dirty="0"/>
          </a:p>
        </p:txBody>
      </p:sp>
      <p:pic>
        <p:nvPicPr>
          <p:cNvPr id="7" name="Рисунок 6" descr="дж.jpg"/>
          <p:cNvPicPr>
            <a:picLocks noChangeAspect="1"/>
          </p:cNvPicPr>
          <p:nvPr/>
        </p:nvPicPr>
        <p:blipFill>
          <a:blip r:embed="rId2" cstate="print"/>
          <a:stretch>
            <a:fillRect/>
          </a:stretch>
        </p:blipFill>
        <p:spPr>
          <a:xfrm>
            <a:off x="285720" y="1285860"/>
            <a:ext cx="3429024" cy="3143272"/>
          </a:xfrm>
          <a:prstGeom prst="rect">
            <a:avLst/>
          </a:prstGeom>
          <a:ln>
            <a:solidFill>
              <a:schemeClr val="accent1"/>
            </a:solidFill>
          </a:ln>
          <a:effectLst>
            <a:outerShdw blurRad="292100" dist="139700" dir="2700000" algn="tl" rotWithShape="0">
              <a:srgbClr val="333333">
                <a:alpha val="65000"/>
              </a:srgbClr>
            </a:outerShdw>
          </a:effectLst>
        </p:spPr>
      </p:pic>
      <p:pic>
        <p:nvPicPr>
          <p:cNvPr id="6146" name="Picture 2" descr="http://upload.wikimedia.org/wikipedia/commons/thumb/0/09/030430-goethehaus.jpg/220px-030430-goethehaus.jpg">
            <a:hlinkClick r:id="rId3"/>
          </p:cNvPr>
          <p:cNvPicPr>
            <a:picLocks noChangeAspect="1" noChangeArrowheads="1"/>
          </p:cNvPicPr>
          <p:nvPr/>
        </p:nvPicPr>
        <p:blipFill>
          <a:blip r:embed="rId4" cstate="print"/>
          <a:srcRect/>
          <a:stretch>
            <a:fillRect/>
          </a:stretch>
        </p:blipFill>
        <p:spPr bwMode="auto">
          <a:xfrm>
            <a:off x="5652120" y="3356992"/>
            <a:ext cx="3357586" cy="3286138"/>
          </a:xfrm>
          <a:prstGeom prst="rect">
            <a:avLst/>
          </a:prstGeom>
          <a:ln>
            <a:solidFill>
              <a:schemeClr val="accent1"/>
            </a:solidFill>
          </a:ln>
          <a:effectLst>
            <a:outerShdw blurRad="292100" dist="139700" dir="2700000" algn="tl" rotWithShape="0">
              <a:srgbClr val="333333">
                <a:alpha val="65000"/>
              </a:srgbClr>
            </a:outerShdw>
          </a:effectLst>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970</TotalTime>
  <Words>834</Words>
  <Application>Microsoft Office PowerPoint</Application>
  <PresentationFormat>Экран (4:3)</PresentationFormat>
  <Paragraphs>87</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Слайд 1</vt:lpstr>
      <vt:lpstr>Слайд 2</vt:lpstr>
      <vt:lpstr>Слайд 3</vt:lpstr>
      <vt:lpstr>Studium in Leipzig</vt:lpstr>
      <vt:lpstr>Слайд 5</vt:lpstr>
      <vt:lpstr>Слайд 6</vt:lpstr>
      <vt:lpstr>Слайд 7</vt:lpstr>
      <vt:lpstr>Leiden des jungen Werthters</vt:lpstr>
      <vt:lpstr>Weimar</vt:lpstr>
      <vt:lpstr>Слайд 10</vt:lpstr>
      <vt:lpstr>Слайд 11</vt:lpstr>
      <vt:lpstr>Слайд 12</vt:lpstr>
      <vt:lpstr>Слайд 13</vt:lpstr>
      <vt:lpstr>Слайд 14</vt:lpstr>
      <vt:lpstr>Слайд 15</vt:lpstr>
      <vt:lpstr>Слайд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tyu16.10</dc:creator>
  <cp:lastModifiedBy>Windows7</cp:lastModifiedBy>
  <cp:revision>13</cp:revision>
  <dcterms:created xsi:type="dcterms:W3CDTF">2011-03-19T18:39:32Z</dcterms:created>
  <dcterms:modified xsi:type="dcterms:W3CDTF">2015-02-22T17:47:22Z</dcterms:modified>
</cp:coreProperties>
</file>