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autoAdjust="0"/>
    <p:restoredTop sz="94628" autoAdjust="0"/>
  </p:normalViewPr>
  <p:slideViewPr>
    <p:cSldViewPr>
      <p:cViewPr varScale="1">
        <p:scale>
          <a:sx n="67" d="100"/>
          <a:sy n="67" d="100"/>
        </p:scale>
        <p:origin x="-402"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7" name="Прямоугольник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2362200" y="4038600"/>
            <a:ext cx="6477000" cy="1828800"/>
          </a:xfrm>
        </p:spPr>
        <p:txBody>
          <a:bodyPr anchor="b"/>
          <a:lstStyle>
            <a:lvl1pPr>
              <a:defRPr cap="all" baseline="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0A0B4BB7-20FB-4405-9BA9-0C03504BDD48}" type="datetimeFigureOut">
              <a:rPr lang="uk-UA" smtClean="0"/>
              <a:t>31.03.2013</a:t>
            </a:fld>
            <a:endParaRPr lang="uk-UA"/>
          </a:p>
        </p:txBody>
      </p:sp>
      <p:sp>
        <p:nvSpPr>
          <p:cNvPr id="17" name="Нижний колонтитул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uk-UA"/>
          </a:p>
        </p:txBody>
      </p:sp>
      <p:sp>
        <p:nvSpPr>
          <p:cNvPr id="29" name="Номер слайда 28"/>
          <p:cNvSpPr>
            <a:spLocks noGrp="1"/>
          </p:cNvSpPr>
          <p:nvPr>
            <p:ph type="sldNum" sz="quarter" idx="12"/>
          </p:nvPr>
        </p:nvSpPr>
        <p:spPr>
          <a:xfrm>
            <a:off x="8001000" y="228600"/>
            <a:ext cx="838200" cy="381000"/>
          </a:xfrm>
        </p:spPr>
        <p:txBody>
          <a:bodyPr/>
          <a:lstStyle>
            <a:lvl1pPr>
              <a:defRPr>
                <a:solidFill>
                  <a:schemeClr val="tx2"/>
                </a:solidFill>
              </a:defRPr>
            </a:lvl1pPr>
          </a:lstStyle>
          <a:p>
            <a:fld id="{740E640C-5522-4141-98F1-636E5C2885A9}" type="slidenum">
              <a:rPr lang="uk-UA" smtClean="0"/>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0A0B4BB7-20FB-4405-9BA9-0C03504BDD48}" type="datetimeFigureOut">
              <a:rPr lang="uk-UA" smtClean="0"/>
              <a:t>31.03.2013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740E640C-5522-4141-98F1-636E5C2885A9}"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bg>
      <p:bgRef idx="1001">
        <a:schemeClr val="bg1"/>
      </p:bgRef>
    </p:bg>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609600"/>
            <a:ext cx="2057400" cy="55165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609600"/>
            <a:ext cx="5562600" cy="5516564"/>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6553200" y="6248402"/>
            <a:ext cx="2209800" cy="365125"/>
          </a:xfrm>
        </p:spPr>
        <p:txBody>
          <a:bodyPr/>
          <a:lstStyle/>
          <a:p>
            <a:fld id="{0A0B4BB7-20FB-4405-9BA9-0C03504BDD48}" type="datetimeFigureOut">
              <a:rPr lang="uk-UA" smtClean="0"/>
              <a:t>31.03.2013</a:t>
            </a:fld>
            <a:endParaRPr lang="uk-UA"/>
          </a:p>
        </p:txBody>
      </p:sp>
      <p:sp>
        <p:nvSpPr>
          <p:cNvPr id="5" name="Нижний колонтитул 4"/>
          <p:cNvSpPr>
            <a:spLocks noGrp="1"/>
          </p:cNvSpPr>
          <p:nvPr>
            <p:ph type="ftr" sz="quarter" idx="11"/>
          </p:nvPr>
        </p:nvSpPr>
        <p:spPr>
          <a:xfrm>
            <a:off x="457201" y="6248207"/>
            <a:ext cx="5573483" cy="365125"/>
          </a:xfrm>
        </p:spPr>
        <p:txBody>
          <a:bodyPr/>
          <a:lstStyle/>
          <a:p>
            <a:endParaRPr lang="uk-UA"/>
          </a:p>
        </p:txBody>
      </p:sp>
      <p:sp>
        <p:nvSpPr>
          <p:cNvPr id="7" name="Прямоугольник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Прямоугольник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Прямоугольник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Номер слайда 5"/>
          <p:cNvSpPr>
            <a:spLocks noGrp="1"/>
          </p:cNvSpPr>
          <p:nvPr>
            <p:ph type="sldNum" sz="quarter" idx="12"/>
          </p:nvPr>
        </p:nvSpPr>
        <p:spPr>
          <a:xfrm rot="5400000">
            <a:off x="5989638" y="144462"/>
            <a:ext cx="533400" cy="244476"/>
          </a:xfrm>
        </p:spPr>
        <p:txBody>
          <a:bodyPr/>
          <a:lstStyle/>
          <a:p>
            <a:fld id="{740E640C-5522-4141-98F1-636E5C2885A9}" type="slidenum">
              <a:rPr lang="uk-UA" smtClean="0"/>
              <a:t>‹#›</a:t>
            </a:fld>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2648" y="228600"/>
            <a:ext cx="8153400" cy="990600"/>
          </a:xfrm>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0A0B4BB7-20FB-4405-9BA9-0C03504BDD48}" type="datetimeFigureOut">
              <a:rPr lang="uk-UA" smtClean="0"/>
              <a:t>31.03.2013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lvl1pPr>
              <a:defRPr>
                <a:solidFill>
                  <a:srgbClr val="FFFFFF"/>
                </a:solidFill>
              </a:defRPr>
            </a:lvl1pPr>
          </a:lstStyle>
          <a:p>
            <a:fld id="{740E640C-5522-4141-98F1-636E5C2885A9}" type="slidenum">
              <a:rPr lang="uk-UA" smtClean="0"/>
              <a:t>‹#›</a:t>
            </a:fld>
            <a:endParaRPr lang="uk-UA"/>
          </a:p>
        </p:txBody>
      </p:sp>
      <p:sp>
        <p:nvSpPr>
          <p:cNvPr id="8" name="Объект 7"/>
          <p:cNvSpPr>
            <a:spLocks noGrp="1"/>
          </p:cNvSpPr>
          <p:nvPr>
            <p:ph sz="quarter" idx="1"/>
          </p:nvPr>
        </p:nvSpPr>
        <p:spPr>
          <a:xfrm>
            <a:off x="612648" y="1600200"/>
            <a:ext cx="8153400" cy="44958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sp>
        <p:nvSpPr>
          <p:cNvPr id="3" name="Текст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7" name="Прямоугольник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0A0B4BB7-20FB-4405-9BA9-0C03504BDD48}" type="datetimeFigureOut">
              <a:rPr lang="uk-UA" smtClean="0"/>
              <a:t>31.03.2013</a:t>
            </a:fld>
            <a:endParaRPr lang="uk-UA"/>
          </a:p>
        </p:txBody>
      </p:sp>
      <p:sp>
        <p:nvSpPr>
          <p:cNvPr id="13" name="Номер слайда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740E640C-5522-4141-98F1-636E5C2885A9}" type="slidenum">
              <a:rPr lang="uk-UA" smtClean="0"/>
              <a:t>‹#›</a:t>
            </a:fld>
            <a:endParaRPr lang="uk-UA"/>
          </a:p>
        </p:txBody>
      </p:sp>
      <p:sp>
        <p:nvSpPr>
          <p:cNvPr id="14" name="Нижний колонтитул 13"/>
          <p:cNvSpPr>
            <a:spLocks noGrp="1"/>
          </p:cNvSpPr>
          <p:nvPr>
            <p:ph type="ftr" sz="quarter" idx="12"/>
          </p:nvPr>
        </p:nvSpPr>
        <p:spPr/>
        <p:txBody>
          <a:bodyPr/>
          <a:lstStyle/>
          <a:p>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9" name="Объект 8"/>
          <p:cNvSpPr>
            <a:spLocks noGrp="1"/>
          </p:cNvSpPr>
          <p:nvPr>
            <p:ph sz="quarter" idx="1"/>
          </p:nvPr>
        </p:nvSpPr>
        <p:spPr>
          <a:xfrm>
            <a:off x="609600" y="1589567"/>
            <a:ext cx="38862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Объект 10"/>
          <p:cNvSpPr>
            <a:spLocks noGrp="1"/>
          </p:cNvSpPr>
          <p:nvPr>
            <p:ph sz="quarter" idx="2"/>
          </p:nvPr>
        </p:nvSpPr>
        <p:spPr>
          <a:xfrm>
            <a:off x="4844901" y="1589567"/>
            <a:ext cx="38862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8" name="Дата 7"/>
          <p:cNvSpPr>
            <a:spLocks noGrp="1"/>
          </p:cNvSpPr>
          <p:nvPr>
            <p:ph type="dt" sz="half" idx="15"/>
          </p:nvPr>
        </p:nvSpPr>
        <p:spPr/>
        <p:txBody>
          <a:bodyPr rtlCol="0"/>
          <a:lstStyle/>
          <a:p>
            <a:fld id="{0A0B4BB7-20FB-4405-9BA9-0C03504BDD48}" type="datetimeFigureOut">
              <a:rPr lang="uk-UA" smtClean="0"/>
              <a:t>31.03.2013</a:t>
            </a:fld>
            <a:endParaRPr lang="uk-UA"/>
          </a:p>
        </p:txBody>
      </p:sp>
      <p:sp>
        <p:nvSpPr>
          <p:cNvPr id="10" name="Номер слайда 9"/>
          <p:cNvSpPr>
            <a:spLocks noGrp="1"/>
          </p:cNvSpPr>
          <p:nvPr>
            <p:ph type="sldNum" sz="quarter" idx="16"/>
          </p:nvPr>
        </p:nvSpPr>
        <p:spPr/>
        <p:txBody>
          <a:bodyPr rtlCol="0"/>
          <a:lstStyle/>
          <a:p>
            <a:fld id="{740E640C-5522-4141-98F1-636E5C2885A9}" type="slidenum">
              <a:rPr lang="uk-UA" smtClean="0"/>
              <a:t>‹#›</a:t>
            </a:fld>
            <a:endParaRPr lang="uk-UA"/>
          </a:p>
        </p:txBody>
      </p:sp>
      <p:sp>
        <p:nvSpPr>
          <p:cNvPr id="12" name="Нижний колонтитул 11"/>
          <p:cNvSpPr>
            <a:spLocks noGrp="1"/>
          </p:cNvSpPr>
          <p:nvPr>
            <p:ph type="ftr" sz="quarter" idx="17"/>
          </p:nvPr>
        </p:nvSpPr>
        <p:spPr/>
        <p:txBody>
          <a:bodyPr rtlCol="0"/>
          <a:lstStyle/>
          <a:p>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3400" y="273050"/>
            <a:ext cx="8153400" cy="869950"/>
          </a:xfrm>
        </p:spPr>
        <p:txBody>
          <a:bodyPr anchor="ctr"/>
          <a:lstStyle>
            <a:lvl1pPr>
              <a:defRPr/>
            </a:lvl1pPr>
          </a:lstStyle>
          <a:p>
            <a:r>
              <a:rPr kumimoji="0" lang="ru-RU" smtClean="0"/>
              <a:t>Образец заголовка</a:t>
            </a:r>
            <a:endParaRPr kumimoji="0" lang="en-US"/>
          </a:p>
        </p:txBody>
      </p:sp>
      <p:sp>
        <p:nvSpPr>
          <p:cNvPr id="11" name="Объект 10"/>
          <p:cNvSpPr>
            <a:spLocks noGrp="1"/>
          </p:cNvSpPr>
          <p:nvPr>
            <p:ph sz="quarter" idx="2"/>
          </p:nvPr>
        </p:nvSpPr>
        <p:spPr>
          <a:xfrm>
            <a:off x="609600" y="2438400"/>
            <a:ext cx="3886200" cy="35814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quarter" idx="4"/>
          </p:nvPr>
        </p:nvSpPr>
        <p:spPr>
          <a:xfrm>
            <a:off x="4800600" y="2438400"/>
            <a:ext cx="3886200" cy="35814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5"/>
          </p:nvPr>
        </p:nvSpPr>
        <p:spPr/>
        <p:txBody>
          <a:bodyPr rtlCol="0"/>
          <a:lstStyle/>
          <a:p>
            <a:fld id="{0A0B4BB7-20FB-4405-9BA9-0C03504BDD48}" type="datetimeFigureOut">
              <a:rPr lang="uk-UA" smtClean="0"/>
              <a:t>31.03.2013</a:t>
            </a:fld>
            <a:endParaRPr lang="uk-UA"/>
          </a:p>
        </p:txBody>
      </p:sp>
      <p:sp>
        <p:nvSpPr>
          <p:cNvPr id="12" name="Номер слайда 11"/>
          <p:cNvSpPr>
            <a:spLocks noGrp="1"/>
          </p:cNvSpPr>
          <p:nvPr>
            <p:ph type="sldNum" sz="quarter" idx="16"/>
          </p:nvPr>
        </p:nvSpPr>
        <p:spPr/>
        <p:txBody>
          <a:bodyPr rtlCol="0"/>
          <a:lstStyle/>
          <a:p>
            <a:fld id="{740E640C-5522-4141-98F1-636E5C2885A9}" type="slidenum">
              <a:rPr lang="uk-UA" smtClean="0"/>
              <a:t>‹#›</a:t>
            </a:fld>
            <a:endParaRPr lang="uk-UA"/>
          </a:p>
        </p:txBody>
      </p:sp>
      <p:sp>
        <p:nvSpPr>
          <p:cNvPr id="14" name="Нижний колонтитул 13"/>
          <p:cNvSpPr>
            <a:spLocks noGrp="1"/>
          </p:cNvSpPr>
          <p:nvPr>
            <p:ph type="ftr" sz="quarter" idx="17"/>
          </p:nvPr>
        </p:nvSpPr>
        <p:spPr/>
        <p:txBody>
          <a:bodyPr rtlCol="0"/>
          <a:lstStyle/>
          <a:p>
            <a:endParaRPr lang="uk-UA"/>
          </a:p>
        </p:txBody>
      </p:sp>
      <p:sp>
        <p:nvSpPr>
          <p:cNvPr id="16" name="Текст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5" name="Текст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0A0B4BB7-20FB-4405-9BA9-0C03504BDD48}" type="datetimeFigureOut">
              <a:rPr lang="uk-UA" smtClean="0"/>
              <a:t>31.03.2013</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lvl1pPr>
              <a:defRPr>
                <a:solidFill>
                  <a:srgbClr val="FFFFFF"/>
                </a:solidFill>
              </a:defRPr>
            </a:lvl1pPr>
          </a:lstStyle>
          <a:p>
            <a:fld id="{740E640C-5522-4141-98F1-636E5C2885A9}"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A0B4BB7-20FB-4405-9BA9-0C03504BDD48}" type="datetimeFigureOut">
              <a:rPr lang="uk-UA" smtClean="0"/>
              <a:t>31.03.2013</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a:xfrm>
            <a:off x="0" y="6248400"/>
            <a:ext cx="533400" cy="381000"/>
          </a:xfrm>
        </p:spPr>
        <p:txBody>
          <a:bodyPr/>
          <a:lstStyle>
            <a:lvl1pPr>
              <a:defRPr>
                <a:solidFill>
                  <a:schemeClr val="tx2"/>
                </a:solidFill>
              </a:defRPr>
            </a:lvl1pPr>
          </a:lstStyle>
          <a:p>
            <a:fld id="{740E640C-5522-4141-98F1-636E5C2885A9}"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3050"/>
            <a:ext cx="8077200" cy="869950"/>
          </a:xfrm>
        </p:spPr>
        <p:txBody>
          <a:bodyPr anchor="ctr"/>
          <a:lstStyle>
            <a:lvl1pPr algn="l">
              <a:buNone/>
              <a:defRPr sz="4400" b="0"/>
            </a:lvl1p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0A0B4BB7-20FB-4405-9BA9-0C03504BDD48}" type="datetimeFigureOut">
              <a:rPr lang="uk-UA" smtClean="0"/>
              <a:t>31.03.2013</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lvl1pPr>
              <a:defRPr>
                <a:solidFill>
                  <a:srgbClr val="FFFFFF"/>
                </a:solidFill>
              </a:defRPr>
            </a:lvl1pPr>
          </a:lstStyle>
          <a:p>
            <a:fld id="{740E640C-5522-4141-98F1-636E5C2885A9}" type="slidenum">
              <a:rPr lang="uk-UA" smtClean="0"/>
              <a:t>‹#›</a:t>
            </a:fld>
            <a:endParaRPr lang="uk-UA"/>
          </a:p>
        </p:txBody>
      </p:sp>
      <p:sp>
        <p:nvSpPr>
          <p:cNvPr id="3" name="Текст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9" name="Объект 8"/>
          <p:cNvSpPr>
            <a:spLocks noGrp="1"/>
          </p:cNvSpPr>
          <p:nvPr>
            <p:ph sz="quarter" idx="1"/>
          </p:nvPr>
        </p:nvSpPr>
        <p:spPr>
          <a:xfrm>
            <a:off x="2362200" y="1752600"/>
            <a:ext cx="6400800" cy="44196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3">
        <a:schemeClr val="bg2"/>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8" name="Прямоугольник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ru-RU" smtClean="0"/>
              <a:t>Образец заголовка</a:t>
            </a:r>
            <a:endParaRPr kumimoji="0" lang="en-US"/>
          </a:p>
        </p:txBody>
      </p:sp>
      <p:sp>
        <p:nvSpPr>
          <p:cNvPr id="11" name="Прямоугольник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Дата 11"/>
          <p:cNvSpPr>
            <a:spLocks noGrp="1"/>
          </p:cNvSpPr>
          <p:nvPr>
            <p:ph type="dt" sz="half" idx="10"/>
          </p:nvPr>
        </p:nvSpPr>
        <p:spPr>
          <a:xfrm>
            <a:off x="6248400" y="6248400"/>
            <a:ext cx="2667000" cy="365125"/>
          </a:xfrm>
        </p:spPr>
        <p:txBody>
          <a:bodyPr rtlCol="0"/>
          <a:lstStyle/>
          <a:p>
            <a:fld id="{0A0B4BB7-20FB-4405-9BA9-0C03504BDD48}" type="datetimeFigureOut">
              <a:rPr lang="uk-UA" smtClean="0"/>
              <a:t>31.03.2013</a:t>
            </a:fld>
            <a:endParaRPr lang="uk-UA"/>
          </a:p>
        </p:txBody>
      </p:sp>
      <p:sp>
        <p:nvSpPr>
          <p:cNvPr id="13" name="Номер слайда 12"/>
          <p:cNvSpPr>
            <a:spLocks noGrp="1"/>
          </p:cNvSpPr>
          <p:nvPr>
            <p:ph type="sldNum" sz="quarter" idx="11"/>
          </p:nvPr>
        </p:nvSpPr>
        <p:spPr>
          <a:xfrm>
            <a:off x="0" y="4667249"/>
            <a:ext cx="1447800" cy="663578"/>
          </a:xfrm>
        </p:spPr>
        <p:txBody>
          <a:bodyPr rtlCol="0"/>
          <a:lstStyle>
            <a:lvl1pPr>
              <a:defRPr sz="2800"/>
            </a:lvl1pPr>
          </a:lstStyle>
          <a:p>
            <a:fld id="{740E640C-5522-4141-98F1-636E5C2885A9}" type="slidenum">
              <a:rPr lang="uk-UA" smtClean="0"/>
              <a:t>‹#›</a:t>
            </a:fld>
            <a:endParaRPr lang="uk-UA"/>
          </a:p>
        </p:txBody>
      </p:sp>
      <p:sp>
        <p:nvSpPr>
          <p:cNvPr id="14" name="Нижний колонтитул 13"/>
          <p:cNvSpPr>
            <a:spLocks noGrp="1"/>
          </p:cNvSpPr>
          <p:nvPr>
            <p:ph type="ftr" sz="quarter" idx="12"/>
          </p:nvPr>
        </p:nvSpPr>
        <p:spPr>
          <a:xfrm>
            <a:off x="1600200" y="6248206"/>
            <a:ext cx="4572000" cy="365125"/>
          </a:xfrm>
        </p:spPr>
        <p:txBody>
          <a:bodyPr rtlCol="0"/>
          <a:lstStyle/>
          <a:p>
            <a:endParaRPr lang="uk-UA"/>
          </a:p>
        </p:txBody>
      </p:sp>
      <p:sp>
        <p:nvSpPr>
          <p:cNvPr id="3" name="Рисунок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ru-RU" smtClean="0"/>
              <a:t>Вставка рисунка</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609600" y="228600"/>
            <a:ext cx="8153400" cy="9906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0A0B4BB7-20FB-4405-9BA9-0C03504BDD48}" type="datetimeFigureOut">
              <a:rPr lang="uk-UA" smtClean="0"/>
              <a:t>31.03.2013</a:t>
            </a:fld>
            <a:endParaRPr lang="uk-UA"/>
          </a:p>
        </p:txBody>
      </p:sp>
      <p:sp>
        <p:nvSpPr>
          <p:cNvPr id="3" name="Нижний колонтитул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uk-UA"/>
          </a:p>
        </p:txBody>
      </p:sp>
      <p:sp>
        <p:nvSpPr>
          <p:cNvPr id="7" name="Прямоугольник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Номер слайда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740E640C-5522-4141-98F1-636E5C2885A9}"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ple.wikipedia.org/w/index.php?title=David_Crane_(producer)&amp;action=edit&amp;redlink=1" TargetMode="External"/><Relationship Id="rId2" Type="http://schemas.openxmlformats.org/officeDocument/2006/relationships/hyperlink" Target="http://simple.wikipedia.org/wiki/Sitcom" TargetMode="Externa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hyperlink" Target="http://simple.wikipedia.org/w/index.php?title=Marta_Kauffman&amp;action=edit&amp;redlink=1"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uk-UA" dirty="0"/>
          </a:p>
        </p:txBody>
      </p:sp>
      <p:sp>
        <p:nvSpPr>
          <p:cNvPr id="3" name="Подзаголовок 2"/>
          <p:cNvSpPr>
            <a:spLocks noGrp="1"/>
          </p:cNvSpPr>
          <p:nvPr>
            <p:ph type="subTitle" idx="1"/>
          </p:nvPr>
        </p:nvSpPr>
        <p:spPr/>
        <p:txBody>
          <a:bodyPr>
            <a:normAutofit/>
          </a:bodyPr>
          <a:lstStyle/>
          <a:p>
            <a:r>
              <a:rPr lang="en-US" sz="3600" b="1" dirty="0" smtClean="0">
                <a:solidFill>
                  <a:schemeClr val="bg1"/>
                </a:solidFill>
              </a:rPr>
              <a:t>My favorite serial</a:t>
            </a:r>
            <a:endParaRPr lang="uk-UA" sz="3600" b="1" dirty="0">
              <a:solidFill>
                <a:schemeClr val="bg1"/>
              </a:solidFill>
            </a:endParaRPr>
          </a:p>
        </p:txBody>
      </p:sp>
      <p:pic>
        <p:nvPicPr>
          <p:cNvPr id="1026" name="Picture 2" descr="C:\Users\Admin\Desktop\1286725683_pendal.ru_friend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949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3201851"/>
      </p:ext>
    </p:extLst>
  </p:cSld>
  <p:clrMapOvr>
    <a:masterClrMapping/>
  </p:clrMapOvr>
  <mc:AlternateContent xmlns:mc="http://schemas.openxmlformats.org/markup-compatibility/2006">
    <mc:Choice xmlns:p14="http://schemas.microsoft.com/office/powerpoint/2010/main" Requires="p14">
      <p:transition spd="slow" p14:dur="800" advTm="5569">
        <p:circle/>
      </p:transition>
    </mc:Choice>
    <mc:Fallback>
      <p:transition spd="slow" advTm="5569">
        <p:circl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C:\Users\Admin\Desktop\1320867365_963.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56792"/>
            <a:ext cx="4067944" cy="5320605"/>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p:txBody>
          <a:bodyPr>
            <a:normAutofit/>
          </a:bodyPr>
          <a:lstStyle/>
          <a:p>
            <a:r>
              <a:rPr lang="en-US" sz="3200" b="1" u="sng" dirty="0">
                <a:solidFill>
                  <a:srgbClr val="0B0080"/>
                </a:solidFill>
                <a:latin typeface="Arial"/>
              </a:rPr>
              <a:t>Rachel Karen Green</a:t>
            </a:r>
            <a:r>
              <a:rPr lang="en-US" sz="3200" dirty="0">
                <a:solidFill>
                  <a:srgbClr val="000000"/>
                </a:solidFill>
                <a:latin typeface="Arial"/>
              </a:rPr>
              <a:t> (</a:t>
            </a:r>
            <a:r>
              <a:rPr lang="en-US" sz="3200" dirty="0">
                <a:solidFill>
                  <a:srgbClr val="0B0080"/>
                </a:solidFill>
                <a:latin typeface="Arial"/>
              </a:rPr>
              <a:t>Jennifer Aniston</a:t>
            </a:r>
            <a:r>
              <a:rPr lang="en-US" sz="3200" dirty="0">
                <a:solidFill>
                  <a:srgbClr val="000000"/>
                </a:solidFill>
                <a:latin typeface="Arial"/>
              </a:rPr>
              <a:t>)</a:t>
            </a:r>
            <a:endParaRPr lang="uk-UA" sz="3200" dirty="0"/>
          </a:p>
        </p:txBody>
      </p:sp>
      <p:sp>
        <p:nvSpPr>
          <p:cNvPr id="3" name="Объект 2"/>
          <p:cNvSpPr>
            <a:spLocks noGrp="1"/>
          </p:cNvSpPr>
          <p:nvPr>
            <p:ph sz="quarter" idx="1"/>
          </p:nvPr>
        </p:nvSpPr>
        <p:spPr>
          <a:xfrm>
            <a:off x="4283968" y="1969194"/>
            <a:ext cx="4698104" cy="4495800"/>
          </a:xfrm>
        </p:spPr>
        <p:txBody>
          <a:bodyPr>
            <a:normAutofit fontScale="85000" lnSpcReduction="20000"/>
          </a:bodyPr>
          <a:lstStyle/>
          <a:p>
            <a:pPr algn="just"/>
            <a:r>
              <a:rPr lang="en-US" dirty="0">
                <a:solidFill>
                  <a:srgbClr val="000000"/>
                </a:solidFill>
                <a:latin typeface="Arial"/>
              </a:rPr>
              <a:t>She first moved to New York in the first episode after running off from the </a:t>
            </a:r>
            <a:r>
              <a:rPr lang="en-US" dirty="0">
                <a:solidFill>
                  <a:srgbClr val="0B0080"/>
                </a:solidFill>
                <a:latin typeface="Arial"/>
              </a:rPr>
              <a:t>altar</a:t>
            </a:r>
            <a:r>
              <a:rPr lang="en-US" dirty="0">
                <a:solidFill>
                  <a:srgbClr val="000000"/>
                </a:solidFill>
                <a:latin typeface="Arial"/>
              </a:rPr>
              <a:t>. She is perhaps the character who has made the most development (going from spoiled, rich Daddy's girl to an independent and confident woman). She had a famous on-off relationship with Ross, which spanned the entire series. She has a daughter with Ross Geller named Emma.</a:t>
            </a:r>
            <a:endParaRPr lang="uk-UA" dirty="0"/>
          </a:p>
        </p:txBody>
      </p:sp>
    </p:spTree>
    <p:extLst>
      <p:ext uri="{BB962C8B-B14F-4D97-AF65-F5344CB8AC3E}">
        <p14:creationId xmlns:p14="http://schemas.microsoft.com/office/powerpoint/2010/main" val="2571864009"/>
      </p:ext>
    </p:extLst>
  </p:cSld>
  <p:clrMapOvr>
    <a:masterClrMapping/>
  </p:clrMapOvr>
  <mc:AlternateContent xmlns:mc="http://schemas.openxmlformats.org/markup-compatibility/2006">
    <mc:Choice xmlns:p14="http://schemas.microsoft.com/office/powerpoint/2010/main" Requires="p14">
      <p:transition spd="slow" p14:dur="1400" advTm="9585">
        <p14:ripple/>
      </p:transition>
    </mc:Choice>
    <mc:Fallback>
      <p:transition spd="slow" advTm="9585">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C:\Users\Admin\Desktop\ross-gell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 y="1484784"/>
            <a:ext cx="4067894" cy="5373216"/>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p:txBody>
          <a:bodyPr>
            <a:normAutofit fontScale="90000"/>
          </a:bodyPr>
          <a:lstStyle/>
          <a:p>
            <a:r>
              <a:rPr lang="en-US" b="1" dirty="0">
                <a:solidFill>
                  <a:srgbClr val="000000"/>
                </a:solidFill>
                <a:latin typeface="Arial"/>
              </a:rPr>
              <a:t> </a:t>
            </a:r>
            <a:r>
              <a:rPr lang="en-US" sz="3600" b="1" dirty="0">
                <a:solidFill>
                  <a:srgbClr val="0B0080"/>
                </a:solidFill>
                <a:latin typeface="Arial"/>
              </a:rPr>
              <a:t>Ross Eustace Geller</a:t>
            </a:r>
            <a:r>
              <a:rPr lang="en-US" sz="3600" dirty="0">
                <a:solidFill>
                  <a:srgbClr val="000000"/>
                </a:solidFill>
                <a:latin typeface="Arial"/>
              </a:rPr>
              <a:t> (</a:t>
            </a:r>
            <a:r>
              <a:rPr lang="en-US" sz="3600" u="sng" dirty="0">
                <a:solidFill>
                  <a:srgbClr val="0B0080"/>
                </a:solidFill>
                <a:latin typeface="Arial"/>
              </a:rPr>
              <a:t>David </a:t>
            </a:r>
            <a:r>
              <a:rPr lang="en-US" sz="3600" u="sng" dirty="0" err="1">
                <a:solidFill>
                  <a:srgbClr val="0B0080"/>
                </a:solidFill>
                <a:latin typeface="Arial"/>
              </a:rPr>
              <a:t>Schwimmer</a:t>
            </a:r>
            <a:r>
              <a:rPr lang="en-US" sz="3600" dirty="0">
                <a:solidFill>
                  <a:srgbClr val="000000"/>
                </a:solidFill>
                <a:latin typeface="Arial"/>
              </a:rPr>
              <a:t>) </a:t>
            </a:r>
            <a:endParaRPr lang="uk-UA" sz="3600" dirty="0"/>
          </a:p>
        </p:txBody>
      </p:sp>
      <p:sp>
        <p:nvSpPr>
          <p:cNvPr id="3" name="Объект 2"/>
          <p:cNvSpPr>
            <a:spLocks noGrp="1"/>
          </p:cNvSpPr>
          <p:nvPr>
            <p:ph sz="quarter" idx="1"/>
          </p:nvPr>
        </p:nvSpPr>
        <p:spPr>
          <a:xfrm>
            <a:off x="4355976" y="1923492"/>
            <a:ext cx="4338064" cy="4495800"/>
          </a:xfrm>
        </p:spPr>
        <p:txBody>
          <a:bodyPr>
            <a:normAutofit fontScale="77500" lnSpcReduction="20000"/>
          </a:bodyPr>
          <a:lstStyle/>
          <a:p>
            <a:pPr algn="just"/>
            <a:r>
              <a:rPr lang="en-US" dirty="0">
                <a:solidFill>
                  <a:srgbClr val="000000"/>
                </a:solidFill>
                <a:latin typeface="Arial"/>
              </a:rPr>
              <a:t> A </a:t>
            </a:r>
            <a:r>
              <a:rPr lang="en-US" dirty="0">
                <a:solidFill>
                  <a:srgbClr val="0B0080"/>
                </a:solidFill>
                <a:latin typeface="Arial"/>
              </a:rPr>
              <a:t>paleontologist</a:t>
            </a:r>
            <a:r>
              <a:rPr lang="en-US" dirty="0">
                <a:solidFill>
                  <a:srgbClr val="000000"/>
                </a:solidFill>
                <a:latin typeface="Arial"/>
              </a:rPr>
              <a:t>. He had a famous on-off relationship with Rachel, who he had a crush since he was 15. He has been married three times, once to Carol, once to Emily and once to Rachel, in a drunken Vegas wedding. He is not married at the end of the show, but has two children- Ben, to his first wife and Emma, to Rachel. He and Rachel seem to be back together at the end of the show.</a:t>
            </a:r>
            <a:endParaRPr lang="uk-UA" dirty="0"/>
          </a:p>
        </p:txBody>
      </p:sp>
    </p:spTree>
    <p:extLst>
      <p:ext uri="{BB962C8B-B14F-4D97-AF65-F5344CB8AC3E}">
        <p14:creationId xmlns:p14="http://schemas.microsoft.com/office/powerpoint/2010/main" val="3499849107"/>
      </p:ext>
    </p:extLst>
  </p:cSld>
  <p:clrMapOvr>
    <a:masterClrMapping/>
  </p:clrMapOvr>
  <p:transition spd="slow" advTm="7575">
    <p:wheel spokes="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C:\Users\Admin\Desktop\friends-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78" y="1556792"/>
            <a:ext cx="9162852" cy="5301208"/>
          </a:xfrm>
          <a:prstGeom prst="rect">
            <a:avLst/>
          </a:prstGeom>
          <a:noFill/>
          <a:extLst>
            <a:ext uri="{909E8E84-426E-40DD-AFC4-6F175D3DCCD1}">
              <a14:hiddenFill xmlns:a14="http://schemas.microsoft.com/office/drawing/2010/main">
                <a:solidFill>
                  <a:srgbClr val="FFFFFF"/>
                </a:solidFill>
              </a14:hiddenFill>
            </a:ext>
          </a:extLst>
        </p:spPr>
      </p:pic>
      <p:sp>
        <p:nvSpPr>
          <p:cNvPr id="4" name="Объект 3"/>
          <p:cNvSpPr>
            <a:spLocks noGrp="1"/>
          </p:cNvSpPr>
          <p:nvPr>
            <p:ph sz="quarter" idx="1"/>
          </p:nvPr>
        </p:nvSpPr>
        <p:spPr>
          <a:xfrm>
            <a:off x="323528" y="214933"/>
            <a:ext cx="8153400" cy="1324744"/>
          </a:xfrm>
        </p:spPr>
        <p:txBody>
          <a:bodyPr>
            <a:normAutofit fontScale="77500" lnSpcReduction="20000"/>
          </a:bodyPr>
          <a:lstStyle/>
          <a:p>
            <a:pPr algn="just"/>
            <a:r>
              <a:rPr lang="en-US" dirty="0">
                <a:solidFill>
                  <a:srgbClr val="000000"/>
                </a:solidFill>
                <a:latin typeface="Arial"/>
              </a:rPr>
              <a:t>Many guest stars of the show include: </a:t>
            </a:r>
            <a:r>
              <a:rPr lang="en-US" dirty="0">
                <a:solidFill>
                  <a:srgbClr val="0B0080"/>
                </a:solidFill>
                <a:latin typeface="Arial"/>
              </a:rPr>
              <a:t>Hank </a:t>
            </a:r>
            <a:r>
              <a:rPr lang="en-US" dirty="0" err="1">
                <a:solidFill>
                  <a:srgbClr val="0B0080"/>
                </a:solidFill>
                <a:latin typeface="Arial"/>
              </a:rPr>
              <a:t>Azaria</a:t>
            </a:r>
            <a:r>
              <a:rPr lang="en-US" dirty="0">
                <a:solidFill>
                  <a:srgbClr val="000000"/>
                </a:solidFill>
                <a:latin typeface="Arial"/>
              </a:rPr>
              <a:t>, </a:t>
            </a:r>
            <a:r>
              <a:rPr lang="en-US" dirty="0" err="1">
                <a:solidFill>
                  <a:srgbClr val="0B0080"/>
                </a:solidFill>
                <a:latin typeface="Arial"/>
              </a:rPr>
              <a:t>Cosimo</a:t>
            </a:r>
            <a:r>
              <a:rPr lang="en-US" dirty="0">
                <a:solidFill>
                  <a:srgbClr val="0B0080"/>
                </a:solidFill>
                <a:latin typeface="Arial"/>
              </a:rPr>
              <a:t> Fusco</a:t>
            </a:r>
            <a:r>
              <a:rPr lang="en-US" dirty="0">
                <a:solidFill>
                  <a:srgbClr val="000000"/>
                </a:solidFill>
                <a:latin typeface="Arial"/>
              </a:rPr>
              <a:t>, </a:t>
            </a:r>
            <a:r>
              <a:rPr lang="en-US" dirty="0">
                <a:solidFill>
                  <a:srgbClr val="0B0080"/>
                </a:solidFill>
                <a:latin typeface="Arial"/>
              </a:rPr>
              <a:t>Larry </a:t>
            </a:r>
            <a:r>
              <a:rPr lang="en-US" dirty="0" err="1">
                <a:solidFill>
                  <a:srgbClr val="0B0080"/>
                </a:solidFill>
                <a:latin typeface="Arial"/>
              </a:rPr>
              <a:t>Hankin</a:t>
            </a:r>
            <a:r>
              <a:rPr lang="en-US" dirty="0">
                <a:solidFill>
                  <a:srgbClr val="000000"/>
                </a:solidFill>
                <a:latin typeface="Arial"/>
              </a:rPr>
              <a:t>, </a:t>
            </a:r>
            <a:r>
              <a:rPr lang="en-US" dirty="0">
                <a:solidFill>
                  <a:srgbClr val="0B0080"/>
                </a:solidFill>
                <a:latin typeface="Arial"/>
              </a:rPr>
              <a:t>Tom </a:t>
            </a:r>
            <a:r>
              <a:rPr lang="en-US" dirty="0" smtClean="0">
                <a:solidFill>
                  <a:srgbClr val="0B0080"/>
                </a:solidFill>
                <a:latin typeface="Arial"/>
              </a:rPr>
              <a:t> </a:t>
            </a:r>
            <a:r>
              <a:rPr lang="en-US" dirty="0" err="1" smtClean="0">
                <a:solidFill>
                  <a:srgbClr val="0B0080"/>
                </a:solidFill>
                <a:latin typeface="Arial"/>
              </a:rPr>
              <a:t>Selleck</a:t>
            </a:r>
            <a:r>
              <a:rPr lang="en-US" dirty="0">
                <a:solidFill>
                  <a:srgbClr val="000000"/>
                </a:solidFill>
                <a:latin typeface="Arial"/>
              </a:rPr>
              <a:t>,  </a:t>
            </a:r>
            <a:r>
              <a:rPr lang="en-US" dirty="0">
                <a:solidFill>
                  <a:srgbClr val="0B0080"/>
                </a:solidFill>
                <a:latin typeface="Arial"/>
              </a:rPr>
              <a:t>Susan Sarandon</a:t>
            </a:r>
            <a:r>
              <a:rPr lang="en-US" dirty="0">
                <a:solidFill>
                  <a:srgbClr val="000000"/>
                </a:solidFill>
                <a:latin typeface="Arial"/>
              </a:rPr>
              <a:t>, </a:t>
            </a:r>
            <a:r>
              <a:rPr lang="en-US" dirty="0" smtClean="0">
                <a:solidFill>
                  <a:srgbClr val="0B0080"/>
                </a:solidFill>
                <a:latin typeface="Arial"/>
              </a:rPr>
              <a:t>Bob  </a:t>
            </a:r>
            <a:r>
              <a:rPr lang="en-US" dirty="0" err="1">
                <a:solidFill>
                  <a:srgbClr val="0B0080"/>
                </a:solidFill>
                <a:latin typeface="Arial"/>
              </a:rPr>
              <a:t>Balaban</a:t>
            </a:r>
            <a:r>
              <a:rPr lang="en-US" dirty="0">
                <a:solidFill>
                  <a:srgbClr val="000000"/>
                </a:solidFill>
                <a:latin typeface="Arial"/>
              </a:rPr>
              <a:t>,  </a:t>
            </a:r>
            <a:r>
              <a:rPr lang="en-US" dirty="0">
                <a:solidFill>
                  <a:srgbClr val="0B0080"/>
                </a:solidFill>
                <a:latin typeface="Arial"/>
              </a:rPr>
              <a:t>Denise Richards</a:t>
            </a:r>
            <a:r>
              <a:rPr lang="en-US" dirty="0">
                <a:solidFill>
                  <a:srgbClr val="000000"/>
                </a:solidFill>
                <a:latin typeface="Arial"/>
              </a:rPr>
              <a:t>, </a:t>
            </a:r>
            <a:r>
              <a:rPr lang="en-US" dirty="0">
                <a:solidFill>
                  <a:srgbClr val="0B0080"/>
                </a:solidFill>
                <a:latin typeface="Arial"/>
              </a:rPr>
              <a:t>Winona Ryder</a:t>
            </a:r>
            <a:r>
              <a:rPr lang="en-US" dirty="0">
                <a:solidFill>
                  <a:srgbClr val="000000"/>
                </a:solidFill>
                <a:latin typeface="Arial"/>
              </a:rPr>
              <a:t>, </a:t>
            </a:r>
            <a:r>
              <a:rPr lang="en-US" dirty="0">
                <a:solidFill>
                  <a:srgbClr val="0B0080"/>
                </a:solidFill>
                <a:latin typeface="Arial"/>
              </a:rPr>
              <a:t>Sean Penn</a:t>
            </a:r>
            <a:r>
              <a:rPr lang="en-US" dirty="0" smtClean="0">
                <a:solidFill>
                  <a:srgbClr val="000000"/>
                </a:solidFill>
                <a:latin typeface="Arial"/>
              </a:rPr>
              <a:t>,,</a:t>
            </a:r>
            <a:r>
              <a:rPr lang="en-US" dirty="0">
                <a:solidFill>
                  <a:srgbClr val="000000"/>
                </a:solidFill>
                <a:latin typeface="Arial"/>
              </a:rPr>
              <a:t> </a:t>
            </a:r>
            <a:r>
              <a:rPr lang="en-US" dirty="0">
                <a:solidFill>
                  <a:srgbClr val="0B0080"/>
                </a:solidFill>
                <a:latin typeface="Arial"/>
              </a:rPr>
              <a:t>Kathleen Turner</a:t>
            </a:r>
            <a:r>
              <a:rPr lang="en-US" dirty="0">
                <a:solidFill>
                  <a:srgbClr val="000000"/>
                </a:solidFill>
                <a:latin typeface="Arial"/>
              </a:rPr>
              <a:t>, and </a:t>
            </a:r>
            <a:r>
              <a:rPr lang="en-US" dirty="0">
                <a:solidFill>
                  <a:srgbClr val="0B0080"/>
                </a:solidFill>
                <a:latin typeface="Arial"/>
              </a:rPr>
              <a:t>Brad </a:t>
            </a:r>
            <a:r>
              <a:rPr lang="en-US" dirty="0" smtClean="0">
                <a:solidFill>
                  <a:srgbClr val="0B0080"/>
                </a:solidFill>
                <a:latin typeface="Arial"/>
              </a:rPr>
              <a:t>Pitt.</a:t>
            </a:r>
            <a:endParaRPr lang="uk-UA" dirty="0"/>
          </a:p>
        </p:txBody>
      </p:sp>
    </p:spTree>
    <p:extLst>
      <p:ext uri="{BB962C8B-B14F-4D97-AF65-F5344CB8AC3E}">
        <p14:creationId xmlns:p14="http://schemas.microsoft.com/office/powerpoint/2010/main" val="3696888405"/>
      </p:ext>
    </p:extLst>
  </p:cSld>
  <p:clrMapOvr>
    <a:masterClrMapping/>
  </p:clrMapOvr>
  <mc:AlternateContent xmlns:mc="http://schemas.openxmlformats.org/markup-compatibility/2006">
    <mc:Choice xmlns:p14="http://schemas.microsoft.com/office/powerpoint/2010/main" Requires="p14">
      <p:transition spd="slow" p14:dur="1200" advTm="6113">
        <p14:flip dir="r"/>
      </p:transition>
    </mc:Choice>
    <mc:Fallback>
      <p:transition spd="slow" advTm="6113">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solidFill>
                  <a:schemeClr val="tx1"/>
                </a:solidFill>
              </a:rPr>
              <a:t>It is the most popular places, where </a:t>
            </a:r>
            <a:r>
              <a:rPr lang="en-US" dirty="0">
                <a:solidFill>
                  <a:schemeClr val="tx1"/>
                </a:solidFill>
              </a:rPr>
              <a:t>the shooting occurred.</a:t>
            </a:r>
            <a:endParaRPr lang="uk-UA" dirty="0">
              <a:solidFill>
                <a:schemeClr val="tx1"/>
              </a:solidFill>
            </a:endParaRPr>
          </a:p>
        </p:txBody>
      </p:sp>
      <p:sp>
        <p:nvSpPr>
          <p:cNvPr id="3" name="Объект 2"/>
          <p:cNvSpPr>
            <a:spLocks noGrp="1"/>
          </p:cNvSpPr>
          <p:nvPr>
            <p:ph sz="quarter" idx="1"/>
          </p:nvPr>
        </p:nvSpPr>
        <p:spPr/>
        <p:txBody>
          <a:bodyPr/>
          <a:lstStyle/>
          <a:p>
            <a:endParaRPr lang="uk-UA" dirty="0"/>
          </a:p>
        </p:txBody>
      </p:sp>
      <p:pic>
        <p:nvPicPr>
          <p:cNvPr id="14339" name="Picture 3" descr="C:\Users\Admin\Desktop\bxrz10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97892"/>
            <a:ext cx="4644008" cy="5184576"/>
          </a:xfrm>
          <a:prstGeom prst="rect">
            <a:avLst/>
          </a:prstGeom>
          <a:noFill/>
          <a:extLst>
            <a:ext uri="{909E8E84-426E-40DD-AFC4-6F175D3DCCD1}">
              <a14:hiddenFill xmlns:a14="http://schemas.microsoft.com/office/drawing/2010/main">
                <a:solidFill>
                  <a:srgbClr val="FFFFFF"/>
                </a:solidFill>
              </a14:hiddenFill>
            </a:ext>
          </a:extLst>
        </p:spPr>
      </p:pic>
      <p:pic>
        <p:nvPicPr>
          <p:cNvPr id="14340" name="Picture 4" descr="C:\Users\Admin\Desktop\monica_ap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61123" y="1597892"/>
            <a:ext cx="4482877" cy="51845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8017752"/>
      </p:ext>
    </p:extLst>
  </p:cSld>
  <p:clrMapOvr>
    <a:masterClrMapping/>
  </p:clrMapOvr>
  <mc:AlternateContent xmlns:mc="http://schemas.openxmlformats.org/markup-compatibility/2006">
    <mc:Choice xmlns:p14="http://schemas.microsoft.com/office/powerpoint/2010/main" Requires="p14">
      <p:transition spd="slow" p14:dur="1200" advTm="6960">
        <p14:prism/>
      </p:transition>
    </mc:Choice>
    <mc:Fallback>
      <p:transition spd="slow" advTm="6960">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4" name="Picture 4" descr="C:\Users\Admin\Desktop\1309016166_fr9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p:txBody>
          <a:bodyPr/>
          <a:lstStyle/>
          <a:p>
            <a:r>
              <a:rPr lang="en-US" dirty="0" smtClean="0">
                <a:solidFill>
                  <a:schemeClr val="bg1"/>
                </a:solidFill>
              </a:rPr>
              <a:t>  THE BEST SERAIL IN THE WORLD</a:t>
            </a:r>
            <a:endParaRPr lang="uk-UA" dirty="0">
              <a:solidFill>
                <a:schemeClr val="bg1"/>
              </a:solidFill>
            </a:endParaRPr>
          </a:p>
        </p:txBody>
      </p:sp>
    </p:spTree>
    <p:extLst>
      <p:ext uri="{BB962C8B-B14F-4D97-AF65-F5344CB8AC3E}">
        <p14:creationId xmlns:p14="http://schemas.microsoft.com/office/powerpoint/2010/main" val="2520778404"/>
      </p:ext>
    </p:extLst>
  </p:cSld>
  <p:clrMapOvr>
    <a:masterClrMapping/>
  </p:clrMapOvr>
  <mc:AlternateContent xmlns:mc="http://schemas.openxmlformats.org/markup-compatibility/2006">
    <mc:Choice xmlns:p14="http://schemas.microsoft.com/office/powerpoint/2010/main" Requires="p14">
      <p:transition spd="slow" p14:dur="800" advTm="4882">
        <p14:flythrough/>
      </p:transition>
    </mc:Choice>
    <mc:Fallback>
      <p:transition spd="slow" advTm="4882">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611560" y="0"/>
            <a:ext cx="7848872" cy="1052736"/>
          </a:xfrm>
        </p:spPr>
        <p:txBody>
          <a:bodyPr>
            <a:noAutofit/>
          </a:bodyPr>
          <a:lstStyle/>
          <a:p>
            <a:pPr algn="just"/>
            <a:r>
              <a:rPr lang="en-US" sz="1600" b="1" i="1" dirty="0">
                <a:solidFill>
                  <a:srgbClr val="000000"/>
                </a:solidFill>
                <a:latin typeface="Arial"/>
              </a:rPr>
              <a:t>Friends</a:t>
            </a:r>
            <a:r>
              <a:rPr lang="en-US" sz="1600" b="1" dirty="0">
                <a:solidFill>
                  <a:srgbClr val="000000"/>
                </a:solidFill>
                <a:latin typeface="Arial"/>
              </a:rPr>
              <a:t> is an </a:t>
            </a:r>
            <a:r>
              <a:rPr lang="en-US" sz="1600" b="1" dirty="0">
                <a:solidFill>
                  <a:srgbClr val="0B0080"/>
                </a:solidFill>
                <a:latin typeface="Arial"/>
              </a:rPr>
              <a:t>American</a:t>
            </a:r>
            <a:r>
              <a:rPr lang="en-US" sz="1600" b="1" dirty="0">
                <a:solidFill>
                  <a:srgbClr val="000000"/>
                </a:solidFill>
                <a:latin typeface="Arial"/>
              </a:rPr>
              <a:t> </a:t>
            </a:r>
            <a:r>
              <a:rPr lang="en-US" sz="1600" b="1" dirty="0">
                <a:solidFill>
                  <a:srgbClr val="0B0080"/>
                </a:solidFill>
                <a:latin typeface="Arial"/>
              </a:rPr>
              <a:t>comedy</a:t>
            </a:r>
            <a:r>
              <a:rPr lang="en-US" sz="1600" b="1" dirty="0">
                <a:solidFill>
                  <a:srgbClr val="000000"/>
                </a:solidFill>
                <a:latin typeface="Arial"/>
              </a:rPr>
              <a:t> </a:t>
            </a:r>
            <a:r>
              <a:rPr lang="en-US" sz="1600" b="1" dirty="0">
                <a:solidFill>
                  <a:srgbClr val="0B0080"/>
                </a:solidFill>
                <a:latin typeface="Arial"/>
              </a:rPr>
              <a:t>television series</a:t>
            </a:r>
            <a:r>
              <a:rPr lang="en-US" sz="1600" b="1" dirty="0">
                <a:solidFill>
                  <a:srgbClr val="000000"/>
                </a:solidFill>
                <a:latin typeface="Arial"/>
              </a:rPr>
              <a:t>. It was on television from September 22, 1994 to May 6, 2004. It is about 6 friends who lived in </a:t>
            </a:r>
            <a:r>
              <a:rPr lang="en-US" sz="1600" b="1" dirty="0">
                <a:solidFill>
                  <a:srgbClr val="0B0080"/>
                </a:solidFill>
                <a:latin typeface="Arial"/>
              </a:rPr>
              <a:t>Manhattan</a:t>
            </a:r>
            <a:r>
              <a:rPr lang="en-US" sz="1600" b="1" dirty="0">
                <a:solidFill>
                  <a:srgbClr val="000000"/>
                </a:solidFill>
                <a:latin typeface="Arial"/>
              </a:rPr>
              <a:t>, </a:t>
            </a:r>
            <a:r>
              <a:rPr lang="en-US" sz="1600" b="1" dirty="0">
                <a:solidFill>
                  <a:srgbClr val="0B0080"/>
                </a:solidFill>
                <a:latin typeface="Arial"/>
              </a:rPr>
              <a:t>New York City</a:t>
            </a:r>
            <a:r>
              <a:rPr lang="en-US" sz="1600" b="1" dirty="0">
                <a:solidFill>
                  <a:srgbClr val="000000"/>
                </a:solidFill>
                <a:latin typeface="Arial"/>
              </a:rPr>
              <a:t>. They were in their 20s and 30s. The names of the "friends" were: Monica, Chandler, Rachel, Ross, Phoebe and Joey.</a:t>
            </a:r>
            <a:endParaRPr lang="uk-UA" sz="1600" b="1" dirty="0"/>
          </a:p>
        </p:txBody>
      </p:sp>
      <p:pic>
        <p:nvPicPr>
          <p:cNvPr id="3074" name="Picture 2" descr="C:\Users\Admin\Desktop\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484785"/>
            <a:ext cx="9144000" cy="5373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2075897"/>
      </p:ext>
    </p:extLst>
  </p:cSld>
  <p:clrMapOvr>
    <a:masterClrMapping/>
  </p:clrMapOvr>
  <p:transition spd="slow" advTm="6011">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Admin\Desktop\2059681_friends_pi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Объект 2"/>
          <p:cNvSpPr>
            <a:spLocks noGrp="1"/>
          </p:cNvSpPr>
          <p:nvPr>
            <p:ph sz="quarter" idx="1"/>
          </p:nvPr>
        </p:nvSpPr>
        <p:spPr>
          <a:xfrm>
            <a:off x="1979712" y="1844824"/>
            <a:ext cx="7151712" cy="1584176"/>
          </a:xfrm>
        </p:spPr>
        <p:txBody>
          <a:bodyPr>
            <a:normAutofit fontScale="77500" lnSpcReduction="20000"/>
          </a:bodyPr>
          <a:lstStyle/>
          <a:p>
            <a:pPr algn="just"/>
            <a:r>
              <a:rPr lang="en-US" i="1" dirty="0">
                <a:solidFill>
                  <a:srgbClr val="000000"/>
                </a:solidFill>
                <a:latin typeface="Arial"/>
              </a:rPr>
              <a:t>Friends</a:t>
            </a:r>
            <a:r>
              <a:rPr lang="en-US" dirty="0">
                <a:solidFill>
                  <a:srgbClr val="000000"/>
                </a:solidFill>
                <a:latin typeface="Arial"/>
              </a:rPr>
              <a:t> got positive reviews through most of its run. It is one of the most popular sitcoms of all time. The series won many awards and was nominated for 63 </a:t>
            </a:r>
            <a:r>
              <a:rPr lang="en-US" dirty="0">
                <a:solidFill>
                  <a:srgbClr val="0B0080"/>
                </a:solidFill>
                <a:latin typeface="Arial"/>
              </a:rPr>
              <a:t>Primetime Emmy Awards</a:t>
            </a:r>
            <a:r>
              <a:rPr lang="en-US" dirty="0">
                <a:solidFill>
                  <a:srgbClr val="000000"/>
                </a:solidFill>
                <a:latin typeface="Arial"/>
              </a:rPr>
              <a:t>. </a:t>
            </a:r>
            <a:r>
              <a:rPr lang="en-US" dirty="0">
                <a:solidFill>
                  <a:srgbClr val="0B0080"/>
                </a:solidFill>
                <a:latin typeface="Arial"/>
              </a:rPr>
              <a:t>TV Guide</a:t>
            </a:r>
            <a:r>
              <a:rPr lang="en-US" dirty="0">
                <a:solidFill>
                  <a:srgbClr val="000000"/>
                </a:solidFill>
                <a:latin typeface="Arial"/>
              </a:rPr>
              <a:t> ranked it #21 on their list of the 50 greatest TV shows of all time.</a:t>
            </a:r>
            <a:endParaRPr lang="uk-UA" dirty="0"/>
          </a:p>
        </p:txBody>
      </p:sp>
    </p:spTree>
    <p:extLst>
      <p:ext uri="{BB962C8B-B14F-4D97-AF65-F5344CB8AC3E}">
        <p14:creationId xmlns:p14="http://schemas.microsoft.com/office/powerpoint/2010/main" val="7155327"/>
      </p:ext>
    </p:extLst>
  </p:cSld>
  <p:clrMapOvr>
    <a:masterClrMapping/>
  </p:clrMapOvr>
  <mc:AlternateContent xmlns:mc="http://schemas.openxmlformats.org/markup-compatibility/2006">
    <mc:Choice xmlns:p14="http://schemas.microsoft.com/office/powerpoint/2010/main" Requires="p14">
      <p:transition spd="med" p14:dur="700" advTm="6061">
        <p:fade/>
      </p:transition>
    </mc:Choice>
    <mc:Fallback>
      <p:transition spd="med" advTm="6061">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5" name="Picture 5" descr="C:\Users\Admin\Desktop\x_2b64984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p:txBody>
          <a:bodyPr/>
          <a:lstStyle/>
          <a:p>
            <a:endParaRPr lang="uk-UA"/>
          </a:p>
        </p:txBody>
      </p:sp>
      <p:sp>
        <p:nvSpPr>
          <p:cNvPr id="3" name="Объект 2"/>
          <p:cNvSpPr>
            <a:spLocks noGrp="1"/>
          </p:cNvSpPr>
          <p:nvPr>
            <p:ph sz="quarter" idx="1"/>
          </p:nvPr>
        </p:nvSpPr>
        <p:spPr>
          <a:xfrm>
            <a:off x="396080" y="5517232"/>
            <a:ext cx="8351840" cy="1340768"/>
          </a:xfrm>
        </p:spPr>
        <p:txBody>
          <a:bodyPr>
            <a:normAutofit fontScale="70000" lnSpcReduction="20000"/>
          </a:bodyPr>
          <a:lstStyle/>
          <a:p>
            <a:pPr algn="just"/>
            <a:r>
              <a:rPr lang="en-US" dirty="0">
                <a:solidFill>
                  <a:schemeClr val="bg1"/>
                </a:solidFill>
                <a:latin typeface="Arial"/>
              </a:rPr>
              <a:t>The series was produced by Bright/Kauffman/Crane Productions, in association with Warner Bros. Television. At first, the executive producers were Crane, Kauffman and Kevin Bright. Other producers were brought in during later seasons. In all, there were 236 episodes. There is a sequel to this show named </a:t>
            </a:r>
            <a:r>
              <a:rPr lang="en-US" i="1" dirty="0">
                <a:solidFill>
                  <a:schemeClr val="bg1"/>
                </a:solidFill>
                <a:latin typeface="Arial"/>
              </a:rPr>
              <a:t>Joey</a:t>
            </a:r>
            <a:r>
              <a:rPr lang="en-US" dirty="0">
                <a:solidFill>
                  <a:schemeClr val="bg1"/>
                </a:solidFill>
                <a:latin typeface="Arial"/>
              </a:rPr>
              <a:t>.</a:t>
            </a:r>
            <a:endParaRPr lang="uk-UA" dirty="0">
              <a:solidFill>
                <a:schemeClr val="bg1"/>
              </a:solidFill>
            </a:endParaRPr>
          </a:p>
        </p:txBody>
      </p:sp>
    </p:spTree>
    <p:extLst>
      <p:ext uri="{BB962C8B-B14F-4D97-AF65-F5344CB8AC3E}">
        <p14:creationId xmlns:p14="http://schemas.microsoft.com/office/powerpoint/2010/main" val="1054469984"/>
      </p:ext>
    </p:extLst>
  </p:cSld>
  <p:clrMapOvr>
    <a:masterClrMapping/>
  </p:clrMapOvr>
  <p:transition spd="slow" advTm="6252">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sz="3600" b="1" dirty="0" smtClean="0"/>
              <a:t>Kevin Bright, Marta Kauffman, Kevin Bright.</a:t>
            </a:r>
            <a:endParaRPr lang="uk-UA" sz="3600" b="1" dirty="0"/>
          </a:p>
        </p:txBody>
      </p:sp>
      <p:graphicFrame>
        <p:nvGraphicFramePr>
          <p:cNvPr id="4" name="Объект 3"/>
          <p:cNvGraphicFramePr>
            <a:graphicFrameLocks noGrp="1"/>
          </p:cNvGraphicFramePr>
          <p:nvPr>
            <p:ph sz="quarter" idx="1"/>
          </p:nvPr>
        </p:nvGraphicFramePr>
        <p:xfrm>
          <a:off x="612775" y="3345180"/>
          <a:ext cx="8153400" cy="1005840"/>
        </p:xfrm>
        <a:graphic>
          <a:graphicData uri="http://schemas.openxmlformats.org/drawingml/2006/table">
            <a:tbl>
              <a:tblPr/>
              <a:tblGrid>
                <a:gridCol w="4076700"/>
                <a:gridCol w="4076700"/>
              </a:tblGrid>
              <a:tr h="0">
                <a:tc>
                  <a:txBody>
                    <a:bodyPr/>
                    <a:lstStyle/>
                    <a:p>
                      <a:pPr fontAlgn="t"/>
                      <a:r>
                        <a:rPr lang="en-US" u="none" strike="noStrike" dirty="0">
                          <a:solidFill>
                            <a:srgbClr val="0B0080"/>
                          </a:solidFill>
                          <a:effectLst/>
                          <a:hlinkClick r:id="rId2" tooltip="Sitcom"/>
                        </a:rPr>
                        <a:t>Sitcom</a:t>
                      </a:r>
                      <a:endParaRPr lang="en-US" dirty="0">
                        <a:effectLst/>
                      </a:endParaRPr>
                    </a:p>
                  </a:txBody>
                  <a:tcP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endParaRPr lang="uk-UA"/>
                    </a:p>
                  </a:txBody>
                  <a:tcPr>
                    <a:lnL w="9525" cap="flat" cmpd="sng" algn="ctr">
                      <a:solidFill>
                        <a:srgbClr val="AAAAAA"/>
                      </a:solidFill>
                      <a:prstDash val="solid"/>
                      <a:round/>
                      <a:headEnd type="none" w="med" len="med"/>
                      <a:tailEnd type="none" w="med" len="med"/>
                    </a:lnL>
                    <a:lnB w="9525" cap="flat" cmpd="sng" algn="ctr">
                      <a:solidFill>
                        <a:srgbClr val="AAAAAA"/>
                      </a:solidFill>
                      <a:prstDash val="solid"/>
                      <a:round/>
                      <a:headEnd type="none" w="med" len="med"/>
                      <a:tailEnd type="none" w="med" len="med"/>
                    </a:lnB>
                  </a:tcPr>
                </a:tc>
              </a:tr>
              <a:tr h="0">
                <a:tc>
                  <a:txBody>
                    <a:bodyPr/>
                    <a:lstStyle/>
                    <a:p>
                      <a:pPr algn="l" fontAlgn="t"/>
                      <a:r>
                        <a:rPr lang="en-US" dirty="0">
                          <a:effectLst/>
                        </a:rPr>
                        <a:t>Created by</a:t>
                      </a:r>
                    </a:p>
                  </a:txBody>
                  <a:tcP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en-US" u="none" strike="noStrike" dirty="0">
                          <a:solidFill>
                            <a:srgbClr val="A55858"/>
                          </a:solidFill>
                          <a:effectLst/>
                          <a:hlinkClick r:id="rId3" tooltip="David Crane (producer) (not yet started)"/>
                        </a:rPr>
                        <a:t>David Crane</a:t>
                      </a:r>
                      <a:r>
                        <a:rPr lang="en-US" dirty="0">
                          <a:effectLst/>
                        </a:rPr>
                        <a:t/>
                      </a:r>
                      <a:br>
                        <a:rPr lang="en-US" dirty="0">
                          <a:effectLst/>
                        </a:rPr>
                      </a:br>
                      <a:r>
                        <a:rPr lang="en-US" u="sng" dirty="0">
                          <a:solidFill>
                            <a:srgbClr val="A55858"/>
                          </a:solidFill>
                          <a:effectLst/>
                          <a:hlinkClick r:id="rId4" tooltip="Marta Kauffman (not yet started)"/>
                        </a:rPr>
                        <a:t>Marta Kauffman</a:t>
                      </a:r>
                      <a:endParaRPr lang="en-US" dirty="0">
                        <a:effectLst/>
                      </a:endParaRPr>
                    </a:p>
                  </a:txBody>
                  <a:tcP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r>
            </a:tbl>
          </a:graphicData>
        </a:graphic>
      </p:graphicFrame>
      <p:pic>
        <p:nvPicPr>
          <p:cNvPr id="6146" name="Picture 2" descr="C:\Users\Admin\Desktop\Creators.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1560" y="1484784"/>
            <a:ext cx="8208912" cy="46368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8546285"/>
      </p:ext>
    </p:extLst>
  </p:cSld>
  <p:clrMapOvr>
    <a:masterClrMapping/>
  </p:clrMapOvr>
  <mc:AlternateContent xmlns:mc="http://schemas.openxmlformats.org/markup-compatibility/2006">
    <mc:Choice xmlns:p14="http://schemas.microsoft.com/office/powerpoint/2010/main" Requires="p14">
      <p:transition spd="slow" p14:dur="3400" advTm="5477">
        <p14:reveal/>
      </p:transition>
    </mc:Choice>
    <mc:Fallback>
      <p:transition spd="slow" advTm="5477">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Users\Admin\Desktop\pub_FriendsUxFaVFvwL4le4Iq.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390650"/>
            <a:ext cx="5276851" cy="5467350"/>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p:txBody>
          <a:bodyPr>
            <a:normAutofit/>
          </a:bodyPr>
          <a:lstStyle/>
          <a:p>
            <a:r>
              <a:rPr lang="en-US" sz="3200" b="1" u="sng" dirty="0">
                <a:solidFill>
                  <a:srgbClr val="0B0080"/>
                </a:solidFill>
                <a:latin typeface="Arial"/>
              </a:rPr>
              <a:t>Monica Elizabeth Geller</a:t>
            </a:r>
            <a:r>
              <a:rPr lang="en-US" sz="3200" dirty="0">
                <a:solidFill>
                  <a:srgbClr val="000000"/>
                </a:solidFill>
                <a:latin typeface="Arial"/>
              </a:rPr>
              <a:t> (</a:t>
            </a:r>
            <a:r>
              <a:rPr lang="en-US" sz="3200" dirty="0" err="1">
                <a:solidFill>
                  <a:srgbClr val="0B0080"/>
                </a:solidFill>
                <a:latin typeface="Arial"/>
              </a:rPr>
              <a:t>Courteney</a:t>
            </a:r>
            <a:r>
              <a:rPr lang="en-US" sz="3200" dirty="0">
                <a:solidFill>
                  <a:srgbClr val="0B0080"/>
                </a:solidFill>
                <a:latin typeface="Arial"/>
              </a:rPr>
              <a:t> Cox</a:t>
            </a:r>
            <a:r>
              <a:rPr lang="en-US" sz="3200" dirty="0">
                <a:solidFill>
                  <a:srgbClr val="000000"/>
                </a:solidFill>
                <a:latin typeface="Arial"/>
              </a:rPr>
              <a:t>)</a:t>
            </a:r>
            <a:endParaRPr lang="uk-UA" sz="3200" dirty="0"/>
          </a:p>
        </p:txBody>
      </p:sp>
      <p:sp>
        <p:nvSpPr>
          <p:cNvPr id="3" name="Объект 2"/>
          <p:cNvSpPr>
            <a:spLocks noGrp="1"/>
          </p:cNvSpPr>
          <p:nvPr>
            <p:ph sz="quarter" idx="1"/>
          </p:nvPr>
        </p:nvSpPr>
        <p:spPr>
          <a:xfrm>
            <a:off x="5076056" y="1876425"/>
            <a:ext cx="3906016" cy="4495800"/>
          </a:xfrm>
        </p:spPr>
        <p:txBody>
          <a:bodyPr>
            <a:normAutofit fontScale="92500" lnSpcReduction="20000"/>
          </a:bodyPr>
          <a:lstStyle/>
          <a:p>
            <a:pPr algn="just"/>
            <a:r>
              <a:rPr lang="en-US" dirty="0">
                <a:solidFill>
                  <a:srgbClr val="000000"/>
                </a:solidFill>
                <a:latin typeface="Arial"/>
              </a:rPr>
              <a:t> She used to be fat, is a control freak, and is compulsively organized. She is Ross' sister and in season 7, </a:t>
            </a:r>
            <a:r>
              <a:rPr lang="en-US" dirty="0">
                <a:solidFill>
                  <a:srgbClr val="0B0080"/>
                </a:solidFill>
                <a:latin typeface="Arial"/>
              </a:rPr>
              <a:t>marries</a:t>
            </a:r>
            <a:r>
              <a:rPr lang="en-US" dirty="0">
                <a:solidFill>
                  <a:srgbClr val="000000"/>
                </a:solidFill>
                <a:latin typeface="Arial"/>
              </a:rPr>
              <a:t> long-term boyfriend Chandler and </a:t>
            </a:r>
            <a:r>
              <a:rPr lang="en-US" dirty="0">
                <a:solidFill>
                  <a:srgbClr val="0B0080"/>
                </a:solidFill>
                <a:latin typeface="Arial"/>
              </a:rPr>
              <a:t>adopts</a:t>
            </a:r>
            <a:r>
              <a:rPr lang="en-US" dirty="0">
                <a:solidFill>
                  <a:srgbClr val="000000"/>
                </a:solidFill>
                <a:latin typeface="Arial"/>
              </a:rPr>
              <a:t> 2 babies (Jack and Erica) in the last </a:t>
            </a:r>
            <a:r>
              <a:rPr lang="en-US" dirty="0" smtClean="0">
                <a:solidFill>
                  <a:srgbClr val="0B0080"/>
                </a:solidFill>
                <a:latin typeface="Arial"/>
              </a:rPr>
              <a:t>episode </a:t>
            </a:r>
            <a:r>
              <a:rPr lang="en-US" dirty="0" smtClean="0">
                <a:solidFill>
                  <a:srgbClr val="000000"/>
                </a:solidFill>
                <a:latin typeface="Arial"/>
              </a:rPr>
              <a:t>of </a:t>
            </a:r>
            <a:r>
              <a:rPr lang="en-US" dirty="0">
                <a:solidFill>
                  <a:srgbClr val="000000"/>
                </a:solidFill>
                <a:latin typeface="Arial"/>
              </a:rPr>
              <a:t>the series.</a:t>
            </a:r>
            <a:endParaRPr lang="uk-UA" dirty="0"/>
          </a:p>
        </p:txBody>
      </p:sp>
    </p:spTree>
    <p:extLst>
      <p:ext uri="{BB962C8B-B14F-4D97-AF65-F5344CB8AC3E}">
        <p14:creationId xmlns:p14="http://schemas.microsoft.com/office/powerpoint/2010/main" val="986034964"/>
      </p:ext>
    </p:extLst>
  </p:cSld>
  <p:clrMapOvr>
    <a:masterClrMapping/>
  </p:clrMapOvr>
  <mc:AlternateContent xmlns:mc="http://schemas.openxmlformats.org/markup-compatibility/2006">
    <mc:Choice xmlns:p14="http://schemas.microsoft.com/office/powerpoint/2010/main" Requires="p14">
      <p:transition spd="slow" p14:dur="1500" advTm="8299">
        <p:split orient="vert"/>
      </p:transition>
    </mc:Choice>
    <mc:Fallback>
      <p:transition spd="slow" advTm="8299">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C:\Users\Admin\Desktop\matthew-perr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76" y="1484784"/>
            <a:ext cx="5346055" cy="5373215"/>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p:txBody>
          <a:bodyPr>
            <a:normAutofit/>
          </a:bodyPr>
          <a:lstStyle/>
          <a:p>
            <a:r>
              <a:rPr lang="da-DK" sz="3200" b="1" u="sng" dirty="0">
                <a:solidFill>
                  <a:srgbClr val="0B0080"/>
                </a:solidFill>
                <a:latin typeface="Arial"/>
              </a:rPr>
              <a:t>Chandler Muriel Bing</a:t>
            </a:r>
            <a:r>
              <a:rPr lang="da-DK" sz="3200" dirty="0">
                <a:solidFill>
                  <a:srgbClr val="000000"/>
                </a:solidFill>
                <a:latin typeface="Arial"/>
              </a:rPr>
              <a:t> (</a:t>
            </a:r>
            <a:r>
              <a:rPr lang="da-DK" sz="3200" dirty="0">
                <a:solidFill>
                  <a:srgbClr val="0B0080"/>
                </a:solidFill>
                <a:latin typeface="Arial"/>
              </a:rPr>
              <a:t>Matthew Perry</a:t>
            </a:r>
            <a:r>
              <a:rPr lang="da-DK" sz="3200" dirty="0">
                <a:solidFill>
                  <a:srgbClr val="000000"/>
                </a:solidFill>
                <a:latin typeface="Arial"/>
              </a:rPr>
              <a:t>)</a:t>
            </a:r>
            <a:endParaRPr lang="uk-UA" sz="3200" dirty="0"/>
          </a:p>
        </p:txBody>
      </p:sp>
      <p:sp>
        <p:nvSpPr>
          <p:cNvPr id="3" name="Объект 2"/>
          <p:cNvSpPr>
            <a:spLocks noGrp="1"/>
          </p:cNvSpPr>
          <p:nvPr>
            <p:ph sz="quarter" idx="1"/>
          </p:nvPr>
        </p:nvSpPr>
        <p:spPr>
          <a:xfrm>
            <a:off x="5076056" y="1844824"/>
            <a:ext cx="3888432" cy="4495800"/>
          </a:xfrm>
        </p:spPr>
        <p:txBody>
          <a:bodyPr>
            <a:normAutofit fontScale="85000" lnSpcReduction="20000"/>
          </a:bodyPr>
          <a:lstStyle/>
          <a:p>
            <a:pPr algn="just"/>
            <a:r>
              <a:rPr lang="en-US" dirty="0">
                <a:solidFill>
                  <a:srgbClr val="000000"/>
                </a:solidFill>
                <a:latin typeface="Arial"/>
              </a:rPr>
              <a:t>Early in the series, he was a self-confessed commitment-</a:t>
            </a:r>
            <a:r>
              <a:rPr lang="en-US" dirty="0" err="1">
                <a:solidFill>
                  <a:srgbClr val="000000"/>
                </a:solidFill>
                <a:latin typeface="Arial"/>
              </a:rPr>
              <a:t>phobe</a:t>
            </a:r>
            <a:r>
              <a:rPr lang="en-US" dirty="0">
                <a:solidFill>
                  <a:srgbClr val="000000"/>
                </a:solidFill>
                <a:latin typeface="Arial"/>
              </a:rPr>
              <a:t>, but in season 7 finale, he marries Monica, his girlfriend of three years. One of his most famed traits is his finely-tuned sense of </a:t>
            </a:r>
            <a:r>
              <a:rPr lang="en-US" dirty="0" err="1">
                <a:solidFill>
                  <a:srgbClr val="000000"/>
                </a:solidFill>
                <a:latin typeface="Arial"/>
              </a:rPr>
              <a:t>humour</a:t>
            </a:r>
            <a:r>
              <a:rPr lang="en-US" dirty="0">
                <a:solidFill>
                  <a:srgbClr val="000000"/>
                </a:solidFill>
                <a:latin typeface="Arial"/>
              </a:rPr>
              <a:t>. His father is a </a:t>
            </a:r>
            <a:r>
              <a:rPr lang="en-US" dirty="0">
                <a:solidFill>
                  <a:srgbClr val="0B0080"/>
                </a:solidFill>
                <a:latin typeface="Arial"/>
              </a:rPr>
              <a:t>transsexual</a:t>
            </a:r>
            <a:r>
              <a:rPr lang="en-US" dirty="0">
                <a:solidFill>
                  <a:srgbClr val="000000"/>
                </a:solidFill>
                <a:latin typeface="Arial"/>
              </a:rPr>
              <a:t>, and works in </a:t>
            </a:r>
            <a:r>
              <a:rPr lang="en-US" dirty="0">
                <a:solidFill>
                  <a:srgbClr val="0B0080"/>
                </a:solidFill>
                <a:latin typeface="Arial"/>
              </a:rPr>
              <a:t>Las Vegas</a:t>
            </a:r>
            <a:r>
              <a:rPr lang="en-US" dirty="0">
                <a:solidFill>
                  <a:srgbClr val="000000"/>
                </a:solidFill>
                <a:latin typeface="Arial"/>
              </a:rPr>
              <a:t> and his mother is a renowned adult book writer.</a:t>
            </a:r>
            <a:endParaRPr lang="uk-UA" dirty="0"/>
          </a:p>
        </p:txBody>
      </p:sp>
    </p:spTree>
    <p:extLst>
      <p:ext uri="{BB962C8B-B14F-4D97-AF65-F5344CB8AC3E}">
        <p14:creationId xmlns:p14="http://schemas.microsoft.com/office/powerpoint/2010/main" val="2328355775"/>
      </p:ext>
    </p:extLst>
  </p:cSld>
  <p:clrMapOvr>
    <a:masterClrMapping/>
  </p:clrMapOvr>
  <mc:AlternateContent xmlns:mc="http://schemas.openxmlformats.org/markup-compatibility/2006">
    <mc:Choice xmlns:p14="http://schemas.microsoft.com/office/powerpoint/2010/main" Requires="p14">
      <p:transition spd="slow" p14:dur="1600" advTm="8162">
        <p:blinds dir="vert"/>
      </p:transition>
    </mc:Choice>
    <mc:Fallback>
      <p:transition spd="slow" advTm="8162">
        <p:blinds dir="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C:\Users\Admin\Desktop\leblanc_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628800"/>
            <a:ext cx="4355975" cy="5229200"/>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p:txBody>
          <a:bodyPr>
            <a:normAutofit/>
          </a:bodyPr>
          <a:lstStyle/>
          <a:p>
            <a:r>
              <a:rPr lang="it-IT" sz="3600" b="1" dirty="0">
                <a:solidFill>
                  <a:srgbClr val="0B0080"/>
                </a:solidFill>
                <a:latin typeface="Arial"/>
              </a:rPr>
              <a:t>Joey Francis Tribbiani</a:t>
            </a:r>
            <a:r>
              <a:rPr lang="it-IT" sz="3600" dirty="0">
                <a:solidFill>
                  <a:srgbClr val="000000"/>
                </a:solidFill>
                <a:latin typeface="Arial"/>
              </a:rPr>
              <a:t> (</a:t>
            </a:r>
            <a:r>
              <a:rPr lang="it-IT" sz="3600" u="sng" dirty="0">
                <a:solidFill>
                  <a:srgbClr val="0B0080"/>
                </a:solidFill>
                <a:latin typeface="Arial"/>
              </a:rPr>
              <a:t>Matt LeBlanc</a:t>
            </a:r>
            <a:r>
              <a:rPr lang="it-IT" sz="3600" dirty="0">
                <a:solidFill>
                  <a:srgbClr val="000000"/>
                </a:solidFill>
                <a:latin typeface="Arial"/>
              </a:rPr>
              <a:t>)</a:t>
            </a:r>
            <a:endParaRPr lang="uk-UA" sz="3600" dirty="0"/>
          </a:p>
        </p:txBody>
      </p:sp>
      <p:sp>
        <p:nvSpPr>
          <p:cNvPr id="3" name="Объект 2"/>
          <p:cNvSpPr>
            <a:spLocks noGrp="1"/>
          </p:cNvSpPr>
          <p:nvPr>
            <p:ph sz="quarter" idx="1"/>
          </p:nvPr>
        </p:nvSpPr>
        <p:spPr>
          <a:xfrm>
            <a:off x="4788024" y="1916832"/>
            <a:ext cx="4032448" cy="4680520"/>
          </a:xfrm>
        </p:spPr>
        <p:txBody>
          <a:bodyPr>
            <a:normAutofit fontScale="77500" lnSpcReduction="20000"/>
          </a:bodyPr>
          <a:lstStyle/>
          <a:p>
            <a:pPr algn="just"/>
            <a:r>
              <a:rPr lang="en-US" dirty="0">
                <a:solidFill>
                  <a:srgbClr val="000000"/>
                </a:solidFill>
                <a:latin typeface="Arial"/>
              </a:rPr>
              <a:t>He's the 'stupid' one, and is a struggling </a:t>
            </a:r>
            <a:r>
              <a:rPr lang="en-US" dirty="0">
                <a:solidFill>
                  <a:srgbClr val="0B0080"/>
                </a:solidFill>
                <a:latin typeface="Arial"/>
              </a:rPr>
              <a:t>actor</a:t>
            </a:r>
            <a:r>
              <a:rPr lang="en-US" dirty="0">
                <a:solidFill>
                  <a:srgbClr val="000000"/>
                </a:solidFill>
                <a:latin typeface="Arial"/>
              </a:rPr>
              <a:t>, but scored a break in season 2 in the soap opera Days Of Our Lives, and then again in season 7. He remained on Days of Our Lives until the end of the series. He had a lot of </a:t>
            </a:r>
            <a:r>
              <a:rPr lang="en-US" dirty="0">
                <a:solidFill>
                  <a:srgbClr val="0B0080"/>
                </a:solidFill>
                <a:latin typeface="Arial"/>
              </a:rPr>
              <a:t>sexual</a:t>
            </a:r>
            <a:r>
              <a:rPr lang="en-US" dirty="0">
                <a:solidFill>
                  <a:srgbClr val="000000"/>
                </a:solidFill>
                <a:latin typeface="Arial"/>
              </a:rPr>
              <a:t> partners and flings throughout the series, but had strong feelings for a fellow actress in season 3 and fell in love with his roommate, Rachel, in season 8. Post-finale he was the main </a:t>
            </a:r>
            <a:r>
              <a:rPr lang="en-US" dirty="0">
                <a:solidFill>
                  <a:srgbClr val="0B0080"/>
                </a:solidFill>
                <a:latin typeface="Arial"/>
              </a:rPr>
              <a:t>character</a:t>
            </a:r>
            <a:r>
              <a:rPr lang="en-US" dirty="0">
                <a:solidFill>
                  <a:srgbClr val="000000"/>
                </a:solidFill>
                <a:latin typeface="Arial"/>
              </a:rPr>
              <a:t> in the </a:t>
            </a:r>
            <a:r>
              <a:rPr lang="en-US" dirty="0" smtClean="0">
                <a:solidFill>
                  <a:srgbClr val="0B0080"/>
                </a:solidFill>
                <a:latin typeface="Arial"/>
              </a:rPr>
              <a:t>spin off</a:t>
            </a:r>
            <a:r>
              <a:rPr lang="en-US" dirty="0" smtClean="0">
                <a:solidFill>
                  <a:srgbClr val="000000"/>
                </a:solidFill>
                <a:latin typeface="Arial"/>
              </a:rPr>
              <a:t>, </a:t>
            </a:r>
            <a:r>
              <a:rPr lang="en-US" i="1" dirty="0" smtClean="0">
                <a:solidFill>
                  <a:srgbClr val="0B0080"/>
                </a:solidFill>
                <a:latin typeface="Arial"/>
              </a:rPr>
              <a:t>Joey</a:t>
            </a:r>
            <a:r>
              <a:rPr lang="en-US" dirty="0">
                <a:solidFill>
                  <a:srgbClr val="000000"/>
                </a:solidFill>
                <a:latin typeface="Arial"/>
              </a:rPr>
              <a:t>.</a:t>
            </a:r>
            <a:endParaRPr lang="uk-UA" dirty="0"/>
          </a:p>
        </p:txBody>
      </p:sp>
    </p:spTree>
    <p:extLst>
      <p:ext uri="{BB962C8B-B14F-4D97-AF65-F5344CB8AC3E}">
        <p14:creationId xmlns:p14="http://schemas.microsoft.com/office/powerpoint/2010/main" val="933148410"/>
      </p:ext>
    </p:extLst>
  </p:cSld>
  <p:clrMapOvr>
    <a:masterClrMapping/>
  </p:clrMapOvr>
  <p:transition spd="slow" advTm="7943">
    <p:cov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C:\Users\Admin\Desktop\6.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4" y="1484784"/>
            <a:ext cx="4389438" cy="5373216"/>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p:txBody>
          <a:bodyPr/>
          <a:lstStyle/>
          <a:p>
            <a:r>
              <a:rPr lang="en-US" b="1" u="sng" dirty="0">
                <a:solidFill>
                  <a:srgbClr val="0B0080"/>
                </a:solidFill>
                <a:latin typeface="Arial"/>
              </a:rPr>
              <a:t>Phoebe </a:t>
            </a:r>
            <a:r>
              <a:rPr lang="en-US" b="1" u="sng" dirty="0" err="1">
                <a:solidFill>
                  <a:srgbClr val="0B0080"/>
                </a:solidFill>
                <a:latin typeface="Arial"/>
              </a:rPr>
              <a:t>Buffay</a:t>
            </a:r>
            <a:r>
              <a:rPr lang="en-US" dirty="0">
                <a:solidFill>
                  <a:srgbClr val="000000"/>
                </a:solidFill>
                <a:latin typeface="Arial"/>
              </a:rPr>
              <a:t> (</a:t>
            </a:r>
            <a:r>
              <a:rPr lang="en-US" dirty="0">
                <a:solidFill>
                  <a:srgbClr val="0B0080"/>
                </a:solidFill>
                <a:latin typeface="Arial"/>
              </a:rPr>
              <a:t>Lisa </a:t>
            </a:r>
            <a:r>
              <a:rPr lang="en-US" dirty="0" err="1">
                <a:solidFill>
                  <a:srgbClr val="0B0080"/>
                </a:solidFill>
                <a:latin typeface="Arial"/>
              </a:rPr>
              <a:t>Kudrow</a:t>
            </a:r>
            <a:r>
              <a:rPr lang="en-US" dirty="0">
                <a:solidFill>
                  <a:srgbClr val="000000"/>
                </a:solidFill>
                <a:latin typeface="Arial"/>
              </a:rPr>
              <a:t>) </a:t>
            </a:r>
            <a:endParaRPr lang="uk-UA" dirty="0"/>
          </a:p>
        </p:txBody>
      </p:sp>
      <p:sp>
        <p:nvSpPr>
          <p:cNvPr id="3" name="Объект 2"/>
          <p:cNvSpPr>
            <a:spLocks noGrp="1"/>
          </p:cNvSpPr>
          <p:nvPr>
            <p:ph sz="quarter" idx="1"/>
          </p:nvPr>
        </p:nvSpPr>
        <p:spPr>
          <a:xfrm>
            <a:off x="4499992" y="1923492"/>
            <a:ext cx="4209677" cy="4495800"/>
          </a:xfrm>
        </p:spPr>
        <p:txBody>
          <a:bodyPr>
            <a:normAutofit fontScale="92500" lnSpcReduction="20000"/>
          </a:bodyPr>
          <a:lstStyle/>
          <a:p>
            <a:pPr algn="just"/>
            <a:r>
              <a:rPr lang="en-US" dirty="0">
                <a:solidFill>
                  <a:srgbClr val="000000"/>
                </a:solidFill>
                <a:latin typeface="Arial"/>
              </a:rPr>
              <a:t>She's quirky, flakey, and fun-loving. She got married to Mike in season 10, but before this relationship she had never had a serious commitment. She also plays </a:t>
            </a:r>
            <a:r>
              <a:rPr lang="en-US" dirty="0">
                <a:solidFill>
                  <a:srgbClr val="0B0080"/>
                </a:solidFill>
                <a:latin typeface="Arial"/>
              </a:rPr>
              <a:t>guitar</a:t>
            </a:r>
            <a:r>
              <a:rPr lang="en-US" dirty="0">
                <a:solidFill>
                  <a:srgbClr val="000000"/>
                </a:solidFill>
                <a:latin typeface="Arial"/>
              </a:rPr>
              <a:t> and is a </a:t>
            </a:r>
            <a:r>
              <a:rPr lang="en-US" dirty="0" smtClean="0">
                <a:solidFill>
                  <a:srgbClr val="A55858"/>
                </a:solidFill>
                <a:latin typeface="Arial"/>
              </a:rPr>
              <a:t>masseuse</a:t>
            </a:r>
            <a:r>
              <a:rPr lang="en-US" dirty="0" smtClean="0">
                <a:solidFill>
                  <a:srgbClr val="000000"/>
                </a:solidFill>
                <a:latin typeface="Arial"/>
              </a:rPr>
              <a:t>. </a:t>
            </a:r>
            <a:r>
              <a:rPr lang="en-US" dirty="0">
                <a:solidFill>
                  <a:srgbClr val="000000"/>
                </a:solidFill>
                <a:latin typeface="Arial"/>
              </a:rPr>
              <a:t>Phoebe is known to have lived on the streets as a young adult after her mother committed suicide.</a:t>
            </a:r>
            <a:endParaRPr lang="uk-UA" dirty="0"/>
          </a:p>
        </p:txBody>
      </p:sp>
    </p:spTree>
    <p:extLst>
      <p:ext uri="{BB962C8B-B14F-4D97-AF65-F5344CB8AC3E}">
        <p14:creationId xmlns:p14="http://schemas.microsoft.com/office/powerpoint/2010/main" val="2758492121"/>
      </p:ext>
    </p:extLst>
  </p:cSld>
  <p:clrMapOvr>
    <a:masterClrMapping/>
  </p:clrMapOvr>
  <mc:AlternateContent xmlns:mc="http://schemas.openxmlformats.org/markup-compatibility/2006">
    <mc:Choice xmlns:p14="http://schemas.microsoft.com/office/powerpoint/2010/main" Requires="p14">
      <p:transition spd="slow" p14:dur="2500" advTm="7570">
        <p:checker/>
      </p:transition>
    </mc:Choice>
    <mc:Fallback>
      <p:transition spd="slow" advTm="7570">
        <p:checker/>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бычная">
  <a:themeElements>
    <a:clrScheme name="Обычная">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Обычная">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Обычная">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73</TotalTime>
  <Words>216</Words>
  <Application>Microsoft Office PowerPoint</Application>
  <PresentationFormat>Экран (4:3)</PresentationFormat>
  <Paragraphs>23</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Обычная</vt:lpstr>
      <vt:lpstr>Презентация PowerPoint</vt:lpstr>
      <vt:lpstr>Презентация PowerPoint</vt:lpstr>
      <vt:lpstr>Презентация PowerPoint</vt:lpstr>
      <vt:lpstr>Презентация PowerPoint</vt:lpstr>
      <vt:lpstr>Kevin Bright, Marta Kauffman, Kevin Bright.</vt:lpstr>
      <vt:lpstr>Monica Elizabeth Geller (Courteney Cox)</vt:lpstr>
      <vt:lpstr>Chandler Muriel Bing (Matthew Perry)</vt:lpstr>
      <vt:lpstr>Joey Francis Tribbiani (Matt LeBlanc)</vt:lpstr>
      <vt:lpstr>Phoebe Buffay (Lisa Kudrow) </vt:lpstr>
      <vt:lpstr>Rachel Karen Green (Jennifer Aniston)</vt:lpstr>
      <vt:lpstr> Ross Eustace Geller (David Schwimmer) </vt:lpstr>
      <vt:lpstr>Презентация PowerPoint</vt:lpstr>
      <vt:lpstr>It is the most popular places, where the shooting occurred.</vt:lpstr>
      <vt:lpstr>  THE BEST SERAIL IN THE WORLD</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Admin</dc:creator>
  <cp:lastModifiedBy>Admin</cp:lastModifiedBy>
  <cp:revision>7</cp:revision>
  <dcterms:created xsi:type="dcterms:W3CDTF">2013-03-31T14:47:05Z</dcterms:created>
  <dcterms:modified xsi:type="dcterms:W3CDTF">2013-03-31T16:00:41Z</dcterms:modified>
</cp:coreProperties>
</file>