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5"/>
  </p:notesMasterIdLst>
  <p:sldIdLst>
    <p:sldId id="261" r:id="rId3"/>
    <p:sldId id="260" r:id="rId4"/>
    <p:sldId id="262" r:id="rId5"/>
    <p:sldId id="263" r:id="rId6"/>
    <p:sldId id="259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18" autoAdjust="0"/>
    <p:restoredTop sz="83137" autoAdjust="0"/>
  </p:normalViewPr>
  <p:slideViewPr>
    <p:cSldViewPr showGuides="1">
      <p:cViewPr>
        <p:scale>
          <a:sx n="80" d="100"/>
          <a:sy n="80" d="100"/>
        </p:scale>
        <p:origin x="-1038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CA9E-D1C4-4760-9400-98D34A153B38}" type="datetimeFigureOut">
              <a:rPr lang="en-US" smtClean="0"/>
              <a:pPr/>
              <a:t>2/6/2014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4DFFA-AE28-443C-B0C6-466A377E40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6123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4DFFA-AE28-443C-B0C6-466A377E409F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es Placeholder 4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endParaRPr lang="ru-RU" sz="1200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266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14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80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07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34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662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1942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185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60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755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86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78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C2H5OH\Desktop\800px-British_Museum_from_NE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71600" y="18864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ner Hand ITC" pitchFamily="66" charset="0"/>
              </a:rPr>
              <a:t>Das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ner Hand ITC" pitchFamily="66" charset="0"/>
              </a:rPr>
              <a:t>Britische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12474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ner Hand ITC" pitchFamily="66" charset="0"/>
              </a:rPr>
              <a:t>Museum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0" y="1886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Großbritannien</a:t>
            </a:r>
          </a:p>
          <a:p>
            <a:pPr algn="ctr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	</a:t>
            </a:r>
          </a:p>
          <a:p>
            <a:pPr algn="ctr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Continental Europe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204864"/>
            <a:ext cx="3851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Cup aus </a:t>
            </a:r>
            <a:r>
              <a:rPr lang="de-DE" dirty="0" err="1" smtClean="0"/>
              <a:t>Ringlmir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Pelerine aus </a:t>
            </a:r>
            <a:r>
              <a:rPr lang="de-DE" dirty="0" err="1" smtClean="0"/>
              <a:t>Mold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Der Mann aus </a:t>
            </a:r>
            <a:r>
              <a:rPr lang="de-DE" dirty="0" err="1" smtClean="0"/>
              <a:t>Lindow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Die Schilder aus </a:t>
            </a:r>
            <a:r>
              <a:rPr lang="de-DE" dirty="0" err="1" smtClean="0"/>
              <a:t>Vindolanda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Schatulle Franks</a:t>
            </a:r>
          </a:p>
        </p:txBody>
      </p:sp>
      <p:pic>
        <p:nvPicPr>
          <p:cNvPr id="3074" name="Picture 2" descr="C:\Users\C2H5OH\Desktop\800px-British_Museum_gold_thing_501594_fh000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060848"/>
            <a:ext cx="3635896" cy="2240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11560" y="4725144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Schach von der Insel Lewis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Gold Cup Karl V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Reliquienschrein für die Dornenkrone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Zahlreiche angelsächsische Schätze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Materialien Ausgrabungen in Sutton </a:t>
            </a:r>
            <a:r>
              <a:rPr lang="de-DE" dirty="0" err="1" smtClean="0"/>
              <a:t>hoo</a:t>
            </a:r>
            <a:endParaRPr lang="de-DE" dirty="0"/>
          </a:p>
        </p:txBody>
      </p:sp>
      <p:pic>
        <p:nvPicPr>
          <p:cNvPr id="3078" name="Picture 6" descr="C:\Users\C2H5OH\Desktop\800px-Franks_Casket_front_pan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897052"/>
            <a:ext cx="3672408" cy="275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4599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8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Grafik und Gravur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052736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Eine der weltweit bedeutendsten Sammlungen von Grafiken und Gravuren: Michelangelo, Raffael, Leonardo da Vinci, Albrecht Dürer, Rembrandt, William Blake und andere.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Sind Instanzen von bekannten Radierungen, wie «die Große Welle von </a:t>
            </a:r>
            <a:r>
              <a:rPr lang="de-DE" dirty="0" err="1" smtClean="0"/>
              <a:t>Kanagawa</a:t>
            </a:r>
            <a:r>
              <a:rPr lang="de-DE" dirty="0" smtClean="0"/>
              <a:t>» und «Schrecken des Krieges» von Goya, sowie Fragmente der verlorenen «Pos Aretino».</a:t>
            </a:r>
            <a:endParaRPr lang="ru-RU" dirty="0"/>
          </a:p>
        </p:txBody>
      </p:sp>
      <p:pic>
        <p:nvPicPr>
          <p:cNvPr id="4098" name="Picture 2" descr="C:\Users\C2H5OH\Desktop\Michelangelo_Epifa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2471305" cy="347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C2H5OH\Desktop\800px-The_Great_Wave_off_Kanaga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564904"/>
            <a:ext cx="3456384" cy="238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C:\Users\C2H5OH\Desktop\233453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916832"/>
            <a:ext cx="3065140" cy="3232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4599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.pikabu.ru/images/big_size_comm/2012-08_3/134505373053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13384"/>
            <a:ext cx="9127376" cy="554461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Größen Dank!!!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xmlns="" val="374599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Прямоугольник 45"/>
          <p:cNvSpPr/>
          <p:nvPr/>
        </p:nvSpPr>
        <p:spPr>
          <a:xfrm>
            <a:off x="6084168" y="1268760"/>
            <a:ext cx="266429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Das britische Museum wurde im Jahre 1753 auf der Grundlage der drei Sammlungen - Sammlung des berühmten britischen Arzt und Naturforscher Hans Sloan, Sammlung des Grafen Robert Harley, und auch Bibliotheken Antiquar Robert Cotton, die die Grundlage der </a:t>
            </a:r>
            <a:r>
              <a:rPr lang="de-DE" dirty="0" smtClean="0"/>
              <a:t>Britisch Bibliotheken. </a:t>
            </a:r>
            <a:r>
              <a:rPr lang="de-DE" dirty="0" smtClean="0"/>
              <a:t>Die Gründung des Museums wurde vom Akt des Britischen Parlaments.</a:t>
            </a:r>
            <a:endParaRPr lang="ru-RU" dirty="0"/>
          </a:p>
        </p:txBody>
      </p:sp>
      <p:pic>
        <p:nvPicPr>
          <p:cNvPr id="1026" name="Picture 2" descr="C:\Users\C2H5OH\Desktop\592px-Hans_Sloa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2808312" cy="2841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C2H5OH\Desktop\RobertCotton16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91091"/>
            <a:ext cx="2376264" cy="2866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C2H5OH\Desktop\RobertHarleyInColo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196752"/>
            <a:ext cx="2928325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" name="TextBox 52"/>
          <p:cNvSpPr txBox="1"/>
          <p:nvPr/>
        </p:nvSpPr>
        <p:spPr>
          <a:xfrm>
            <a:off x="2267744" y="26064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Geschichte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99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2H5OH\Desktop\The_North_Prospect_of_Mountague_House_JamesSimonc1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880111" cy="3649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64088" y="1700808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dirty="0" smtClean="0"/>
              <a:t>Ursprünglich wurde das </a:t>
            </a:r>
            <a:r>
              <a:rPr lang="de-DE" dirty="0" smtClean="0"/>
              <a:t>Museums </a:t>
            </a:r>
            <a:r>
              <a:rPr lang="de-DE" dirty="0" smtClean="0"/>
              <a:t>befindet in </a:t>
            </a:r>
            <a:r>
              <a:rPr lang="de-DE" dirty="0" err="1" smtClean="0"/>
              <a:t>Montague</a:t>
            </a:r>
            <a:r>
              <a:rPr lang="de-DE" dirty="0" smtClean="0"/>
              <a:t>-Hauses -aristokratischen Herrenhaus, die sich im Londoner Stadtviertel </a:t>
            </a:r>
            <a:r>
              <a:rPr lang="de-DE" dirty="0" err="1" smtClean="0"/>
              <a:t>Bloomsbury</a:t>
            </a:r>
            <a:r>
              <a:rPr lang="de-DE" dirty="0" smtClean="0"/>
              <a:t>. Für Besucher eröffnet im Jahr 1759.</a:t>
            </a:r>
            <a:r>
              <a:rPr lang="ru-RU" dirty="0" smtClean="0"/>
              <a:t> </a:t>
            </a:r>
          </a:p>
          <a:p>
            <a:pPr algn="just"/>
            <a:r>
              <a:rPr lang="de-DE" dirty="0" smtClean="0"/>
              <a:t>Auf der Stelle Montagu House war 1823-47 Jahren besteht nun das vorhandene Gebäude des Museums im Stil des Klassizismus.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26064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Geschichte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99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1560" y="1916832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de-DE" dirty="0" smtClean="0"/>
              <a:t>Der britische Lesesaal des Museums ist der wichtigste Saal der British Library und befindet sich im Zentrum der Großen Innenhof des British </a:t>
            </a:r>
            <a:r>
              <a:rPr lang="de-DE" dirty="0" smtClean="0"/>
              <a:t>Museums.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260648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Die British </a:t>
            </a:r>
            <a:r>
              <a:rPr lang="de-DE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Bibliothek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Рисунок 12" descr="799px-British_Museum_Reading_Room_Panorama_Feb_20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645024"/>
            <a:ext cx="507605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0" descr="British_Museum_Great_Court_roof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44824"/>
            <a:ext cx="2165041" cy="405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599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ая соединительная линия 3"/>
          <p:cNvSpPr/>
          <p:nvPr/>
        </p:nvSpPr>
        <p:spPr>
          <a:xfrm rot="7925015">
            <a:off x="4761863" y="4840696"/>
            <a:ext cx="725106" cy="576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725106" y="28828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Прямая соединительная линия 4"/>
          <p:cNvSpPr/>
          <p:nvPr/>
        </p:nvSpPr>
        <p:spPr>
          <a:xfrm>
            <a:off x="4139952" y="3861047"/>
            <a:ext cx="805850" cy="576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805850" y="28828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2" name="Прямая соединительная линия 5"/>
          <p:cNvSpPr/>
          <p:nvPr/>
        </p:nvSpPr>
        <p:spPr>
          <a:xfrm rot="13501595">
            <a:off x="4923466" y="2837590"/>
            <a:ext cx="537401" cy="576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537401" y="28828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Прямая соединительная линия 3"/>
          <p:cNvSpPr/>
          <p:nvPr/>
        </p:nvSpPr>
        <p:spPr>
          <a:xfrm rot="2561600">
            <a:off x="3258886" y="4813256"/>
            <a:ext cx="725106" cy="576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725106" y="28828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9" name="Прямая соединительная линия 4"/>
          <p:cNvSpPr/>
          <p:nvPr/>
        </p:nvSpPr>
        <p:spPr>
          <a:xfrm>
            <a:off x="3354965" y="3826588"/>
            <a:ext cx="805850" cy="576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805850" y="28828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Прямая соединительная линия 5"/>
          <p:cNvSpPr/>
          <p:nvPr/>
        </p:nvSpPr>
        <p:spPr>
          <a:xfrm rot="18877275">
            <a:off x="3264457" y="2832319"/>
            <a:ext cx="537401" cy="5765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537401" y="28828"/>
                </a:lnTo>
              </a:path>
            </a:pathLst>
          </a:custGeom>
          <a:noFill/>
        </p:spPr>
        <p:style>
          <a:lnRef idx="2">
            <a:schemeClr val="dk2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1" name="Овал 50"/>
          <p:cNvSpPr/>
          <p:nvPr/>
        </p:nvSpPr>
        <p:spPr>
          <a:xfrm>
            <a:off x="1403648" y="2708919"/>
            <a:ext cx="2294334" cy="2294334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grpSp>
        <p:nvGrpSpPr>
          <p:cNvPr id="52" name="Группа 51"/>
          <p:cNvGrpSpPr/>
          <p:nvPr/>
        </p:nvGrpSpPr>
        <p:grpSpPr>
          <a:xfrm>
            <a:off x="3492265" y="1479153"/>
            <a:ext cx="1450950" cy="1376600"/>
            <a:chOff x="2501286" y="11336"/>
            <a:chExt cx="1450950" cy="1376600"/>
          </a:xfrm>
        </p:grpSpPr>
        <p:sp>
          <p:nvSpPr>
            <p:cNvPr id="68" name="Овал 67"/>
            <p:cNvSpPr/>
            <p:nvPr/>
          </p:nvSpPr>
          <p:spPr>
            <a:xfrm>
              <a:off x="2501286" y="11336"/>
              <a:ext cx="1450950" cy="1376600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69" name="Овал 8"/>
            <p:cNvSpPr/>
            <p:nvPr/>
          </p:nvSpPr>
          <p:spPr>
            <a:xfrm>
              <a:off x="2713773" y="212934"/>
              <a:ext cx="1025976" cy="973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b="0" i="0" kern="1200" dirty="0"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987938" y="1479153"/>
            <a:ext cx="2192536" cy="1382230"/>
            <a:chOff x="3996959" y="11336"/>
            <a:chExt cx="2192536" cy="1382230"/>
          </a:xfrm>
        </p:grpSpPr>
        <p:sp>
          <p:nvSpPr>
            <p:cNvPr id="66" name="Прямоугольник 65"/>
            <p:cNvSpPr/>
            <p:nvPr/>
          </p:nvSpPr>
          <p:spPr>
            <a:xfrm>
              <a:off x="3996959" y="11336"/>
              <a:ext cx="2176426" cy="1376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7" name="Прямоугольник 66"/>
            <p:cNvSpPr/>
            <p:nvPr/>
          </p:nvSpPr>
          <p:spPr>
            <a:xfrm>
              <a:off x="4013069" y="16966"/>
              <a:ext cx="2176426" cy="1376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dirty="0" smtClean="0"/>
                <a:t>Das alte Ägypten</a:t>
              </a:r>
              <a:endParaRPr lang="ru-RU" sz="1800" b="0" i="0" kern="1200" dirty="0" smtClean="0">
                <a:latin typeface="Calibri"/>
                <a:ea typeface="+mn-ea"/>
                <a:cs typeface="+mn-cs"/>
              </a:endParaRPr>
            </a:p>
            <a:p>
              <a:pPr marL="171450" lvl="1" indent="-171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dirty="0" smtClean="0"/>
                <a:t>Nubien</a:t>
              </a:r>
              <a:endParaRPr lang="ru-RU" sz="1800" b="0" i="0" kern="1200" dirty="0"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160815" y="3167116"/>
            <a:ext cx="1376600" cy="1376600"/>
            <a:chOff x="3169836" y="1699299"/>
            <a:chExt cx="1376600" cy="1376600"/>
          </a:xfrm>
        </p:grpSpPr>
        <p:sp>
          <p:nvSpPr>
            <p:cNvPr id="64" name="Овал 63"/>
            <p:cNvSpPr/>
            <p:nvPr/>
          </p:nvSpPr>
          <p:spPr>
            <a:xfrm>
              <a:off x="3169836" y="1699299"/>
              <a:ext cx="1376600" cy="1376600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65" name="Овал 12"/>
            <p:cNvSpPr/>
            <p:nvPr/>
          </p:nvSpPr>
          <p:spPr>
            <a:xfrm>
              <a:off x="3371435" y="1900897"/>
              <a:ext cx="973402" cy="973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900" b="0" i="0" kern="1200" dirty="0"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5675076" y="3167116"/>
            <a:ext cx="2064900" cy="1376600"/>
            <a:chOff x="4684097" y="1699299"/>
            <a:chExt cx="2064900" cy="137660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4684097" y="1699299"/>
              <a:ext cx="2064900" cy="1376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3" name="Прямоугольник 62"/>
            <p:cNvSpPr/>
            <p:nvPr/>
          </p:nvSpPr>
          <p:spPr>
            <a:xfrm>
              <a:off x="4684097" y="1699299"/>
              <a:ext cx="2064900" cy="1376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dirty="0" smtClean="0"/>
                <a:t>Alter Orient</a:t>
              </a:r>
              <a:endParaRPr lang="ru-RU" sz="1800" b="0" i="0" kern="1200" dirty="0"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705509" y="4866340"/>
            <a:ext cx="1376600" cy="1376600"/>
            <a:chOff x="2714530" y="3398523"/>
            <a:chExt cx="1376600" cy="1376600"/>
          </a:xfrm>
        </p:grpSpPr>
        <p:sp>
          <p:nvSpPr>
            <p:cNvPr id="60" name="Овал 59"/>
            <p:cNvSpPr/>
            <p:nvPr/>
          </p:nvSpPr>
          <p:spPr>
            <a:xfrm>
              <a:off x="2714530" y="3398523"/>
              <a:ext cx="1376600" cy="1376600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61" name="Овал 16"/>
            <p:cNvSpPr/>
            <p:nvPr/>
          </p:nvSpPr>
          <p:spPr>
            <a:xfrm>
              <a:off x="2916129" y="3600121"/>
              <a:ext cx="973402" cy="9734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300" b="0" i="0" kern="1200" dirty="0"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5219770" y="4866340"/>
            <a:ext cx="2064900" cy="1376600"/>
            <a:chOff x="4228791" y="3398523"/>
            <a:chExt cx="2064900" cy="137660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4228791" y="3398523"/>
              <a:ext cx="2064900" cy="13766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2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2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9" name="Прямоугольник 58"/>
            <p:cNvSpPr/>
            <p:nvPr/>
          </p:nvSpPr>
          <p:spPr>
            <a:xfrm>
              <a:off x="4228791" y="3398523"/>
              <a:ext cx="2064900" cy="1376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171450" lvl="1" indent="-171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de-DE" dirty="0" smtClean="0"/>
                <a:t>Ost-und Südasien</a:t>
              </a:r>
              <a:r>
                <a:rPr lang="ru-RU" sz="1800" b="0" i="0" kern="1200" dirty="0" smtClean="0"/>
                <a:t>, </a:t>
              </a:r>
              <a:r>
                <a:rPr lang="de-DE" dirty="0" smtClean="0"/>
                <a:t>Afrika, </a:t>
              </a:r>
              <a:r>
                <a:rPr lang="de-DE" dirty="0" err="1" smtClean="0"/>
                <a:t>Mesoamerika</a:t>
              </a:r>
              <a:r>
                <a:rPr lang="de-DE" dirty="0" smtClean="0"/>
                <a:t>, Ozeanien</a:t>
              </a:r>
              <a:endParaRPr lang="ru-RU" sz="1800" b="0" i="0" kern="1200" dirty="0"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779912" y="1484783"/>
            <a:ext cx="1450950" cy="1376600"/>
            <a:chOff x="2517778" y="11336"/>
            <a:chExt cx="1450950" cy="1376600"/>
          </a:xfrm>
          <a:blipFill>
            <a:blip r:embed="rId7"/>
            <a:stretch>
              <a:fillRect/>
            </a:stretch>
          </a:blipFill>
        </p:grpSpPr>
        <p:sp>
          <p:nvSpPr>
            <p:cNvPr id="74" name="Овал 73"/>
            <p:cNvSpPr/>
            <p:nvPr/>
          </p:nvSpPr>
          <p:spPr>
            <a:xfrm>
              <a:off x="2517778" y="11336"/>
              <a:ext cx="1450950" cy="1376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75" name="Овал 8"/>
            <p:cNvSpPr/>
            <p:nvPr/>
          </p:nvSpPr>
          <p:spPr>
            <a:xfrm>
              <a:off x="2730265" y="212934"/>
              <a:ext cx="1025976" cy="9734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000" b="0" i="0" kern="1200" dirty="0"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" name="Прямоугольник 75"/>
          <p:cNvSpPr/>
          <p:nvPr/>
        </p:nvSpPr>
        <p:spPr>
          <a:xfrm>
            <a:off x="1547664" y="1484784"/>
            <a:ext cx="2176426" cy="137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dirty="0" smtClean="0"/>
              <a:t>Antikes </a:t>
            </a:r>
            <a:r>
              <a:rPr lang="de-DE" dirty="0" err="1" smtClean="0"/>
              <a:t>Griechenl</a:t>
            </a:r>
            <a:r>
              <a:rPr lang="en-US" dirty="0" smtClean="0"/>
              <a:t>and</a:t>
            </a:r>
            <a:endParaRPr lang="ru-RU" sz="1800" b="0" i="0" kern="1200" dirty="0">
              <a:latin typeface="Calibri"/>
              <a:ea typeface="+mn-ea"/>
              <a:cs typeface="+mn-cs"/>
            </a:endParaRPr>
          </a:p>
          <a:p>
            <a:pPr marL="171450" lvl="1" indent="-171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dirty="0" smtClean="0"/>
              <a:t>Das alte Rom</a:t>
            </a:r>
            <a:endParaRPr lang="ru-RU" sz="1800" b="0" kern="1200" dirty="0">
              <a:latin typeface="Calibri"/>
              <a:ea typeface="+mn-ea"/>
              <a:cs typeface="+mn-cs"/>
            </a:endParaRPr>
          </a:p>
        </p:txBody>
      </p:sp>
      <p:grpSp>
        <p:nvGrpSpPr>
          <p:cNvPr id="78" name="Группа 77"/>
          <p:cNvGrpSpPr/>
          <p:nvPr/>
        </p:nvGrpSpPr>
        <p:grpSpPr>
          <a:xfrm>
            <a:off x="2915816" y="3212975"/>
            <a:ext cx="1376600" cy="1376600"/>
            <a:chOff x="3169836" y="1699299"/>
            <a:chExt cx="1376600" cy="1376600"/>
          </a:xfrm>
          <a:blipFill>
            <a:blip r:embed="rId8"/>
            <a:stretch>
              <a:fillRect/>
            </a:stretch>
          </a:blipFill>
        </p:grpSpPr>
        <p:sp>
          <p:nvSpPr>
            <p:cNvPr id="79" name="Овал 78"/>
            <p:cNvSpPr/>
            <p:nvPr/>
          </p:nvSpPr>
          <p:spPr>
            <a:xfrm>
              <a:off x="3169836" y="1699299"/>
              <a:ext cx="1376600" cy="1376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80" name="Овал 12"/>
            <p:cNvSpPr/>
            <p:nvPr/>
          </p:nvSpPr>
          <p:spPr>
            <a:xfrm>
              <a:off x="3371435" y="1900897"/>
              <a:ext cx="973402" cy="9734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900" b="0" i="0" kern="1200" dirty="0"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1" name="Прямоугольник 80"/>
          <p:cNvSpPr/>
          <p:nvPr/>
        </p:nvSpPr>
        <p:spPr>
          <a:xfrm>
            <a:off x="755576" y="3356991"/>
            <a:ext cx="2317679" cy="137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dirty="0" smtClean="0"/>
              <a:t>Großbritannien</a:t>
            </a:r>
            <a:r>
              <a:rPr lang="ru-RU" sz="1800" b="0" i="0" kern="1200" dirty="0" smtClean="0">
                <a:latin typeface="Calibri"/>
                <a:ea typeface="+mn-ea"/>
                <a:cs typeface="+mn-cs"/>
              </a:rPr>
              <a:t>	</a:t>
            </a:r>
          </a:p>
          <a:p>
            <a:pPr marL="171450" lvl="1" indent="-171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dirty="0" smtClean="0"/>
              <a:t>Continental Europe</a:t>
            </a:r>
            <a:endParaRPr lang="ru-RU" sz="1800" b="0" i="0" kern="1200" dirty="0">
              <a:latin typeface="Calibri"/>
              <a:ea typeface="+mn-ea"/>
              <a:cs typeface="+mn-cs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3707904" y="4869159"/>
            <a:ext cx="1376600" cy="1376600"/>
            <a:chOff x="2714530" y="3398523"/>
            <a:chExt cx="1376600" cy="1376600"/>
          </a:xfrm>
          <a:blipFill>
            <a:blip r:embed="rId9"/>
            <a:stretch>
              <a:fillRect/>
            </a:stretch>
          </a:blipFill>
        </p:grpSpPr>
        <p:sp>
          <p:nvSpPr>
            <p:cNvPr id="84" name="Овал 83"/>
            <p:cNvSpPr/>
            <p:nvPr/>
          </p:nvSpPr>
          <p:spPr>
            <a:xfrm>
              <a:off x="2714530" y="3398523"/>
              <a:ext cx="1376600" cy="1376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</p:sp>
        <p:sp>
          <p:nvSpPr>
            <p:cNvPr id="85" name="Овал 16"/>
            <p:cNvSpPr/>
            <p:nvPr/>
          </p:nvSpPr>
          <p:spPr>
            <a:xfrm>
              <a:off x="2916129" y="3600121"/>
              <a:ext cx="973402" cy="97340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40005" rIns="40005" bIns="40005" numCol="1" spcCol="1270" anchor="ctr" anchorCtr="0">
              <a:noAutofit/>
            </a:bodyPr>
            <a:lstStyle/>
            <a:p>
              <a:pPr lvl="0" algn="l" defTabSz="914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300" b="0" i="0" kern="1200" dirty="0"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9" name="Прямоугольник 88"/>
          <p:cNvSpPr/>
          <p:nvPr/>
        </p:nvSpPr>
        <p:spPr>
          <a:xfrm>
            <a:off x="2339752" y="4941167"/>
            <a:ext cx="2317679" cy="13766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dirty="0" smtClean="0"/>
              <a:t>Grafik</a:t>
            </a:r>
            <a:r>
              <a:rPr lang="ru-RU" sz="1800" b="0" i="0" kern="1200" dirty="0" smtClean="0">
                <a:latin typeface="Calibri"/>
                <a:ea typeface="+mn-ea"/>
                <a:cs typeface="+mn-cs"/>
              </a:rPr>
              <a:t>	</a:t>
            </a:r>
            <a:endParaRPr lang="ru-RU" sz="1800" b="0" i="0" kern="1200" dirty="0">
              <a:latin typeface="Calibri"/>
              <a:ea typeface="+mn-ea"/>
              <a:cs typeface="+mn-cs"/>
            </a:endParaRPr>
          </a:p>
          <a:p>
            <a:pPr marL="171450" lvl="1" indent="-171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DE" dirty="0" smtClean="0"/>
              <a:t>Gravur</a:t>
            </a:r>
            <a:endParaRPr lang="ru-RU" sz="1800" b="0" i="0" kern="1200" dirty="0">
              <a:latin typeface="Calibri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267744" y="260648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Meisterwerke</a:t>
            </a:r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des </a:t>
            </a:r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Museums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99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05556E-6 -3.77284E-6 L 0.38646 0.0016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81" grpId="0"/>
      <p:bldP spid="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267744" y="260648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Das alte Ägypten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</a:t>
            </a:r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de-D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Nubien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003032" y="2132856"/>
            <a:ext cx="4140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Der Stein von Rosetta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Die größte Sammlung von Mumien und Sarkophage außerhalb Kairos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Riesige Steinstatuen der ägyptischen Pharaonen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Der Obelisk des Pharao </a:t>
            </a:r>
            <a:r>
              <a:rPr lang="de-DE" dirty="0" err="1" smtClean="0"/>
              <a:t>Nektanebos</a:t>
            </a:r>
            <a:r>
              <a:rPr lang="de-DE" dirty="0" smtClean="0"/>
              <a:t> II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Stück </a:t>
            </a:r>
            <a:r>
              <a:rPr lang="de-DE" dirty="0" smtClean="0"/>
              <a:t>B</a:t>
            </a:r>
            <a:r>
              <a:rPr lang="de-DE" dirty="0" smtClean="0"/>
              <a:t>art </a:t>
            </a:r>
            <a:r>
              <a:rPr lang="de-DE" dirty="0" smtClean="0"/>
              <a:t>Großen Sphinx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</a:t>
            </a:r>
            <a:r>
              <a:rPr lang="de-DE" dirty="0" err="1" smtClean="0"/>
              <a:t>Abydos</a:t>
            </a:r>
            <a:r>
              <a:rPr lang="de-DE" dirty="0" smtClean="0"/>
              <a:t> Liste der Pharaonen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95 von 382 Schilder Amarna-Archiv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mathematischen Papyrus </a:t>
            </a:r>
            <a:r>
              <a:rPr lang="de-DE" dirty="0" err="1" smtClean="0"/>
              <a:t>Ahmesa</a:t>
            </a:r>
            <a:endParaRPr lang="de-DE" dirty="0" smtClean="0"/>
          </a:p>
          <a:p>
            <a:endParaRPr lang="ru-RU" dirty="0"/>
          </a:p>
        </p:txBody>
      </p:sp>
      <p:pic>
        <p:nvPicPr>
          <p:cNvPr id="4104" name="Picture 8" descr="C:\Users\C2H5OH\Desktop\411px-Tête_de_Nectanébo_II,_XXX_dynast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55727"/>
            <a:ext cx="2232248" cy="325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 descr="C:\Users\C2H5OH\Desktop\Byust-farao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988840"/>
            <a:ext cx="2122796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C:\Users\C2H5OH\Desktop\500px-FragmentaryKingsListFromAbydosTempleOfRamessesII-BritishMuseum-August19-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176452"/>
            <a:ext cx="4331403" cy="1681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7" name="Picture 1" descr="C:\Users\C2H5OH\Desktop\Rhind_Mathematical_Papyru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5127728"/>
            <a:ext cx="3600400" cy="1730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4599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51520" y="260649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Alter Orient</a:t>
            </a:r>
          </a:p>
          <a:p>
            <a:pPr algn="ctr"/>
            <a:endParaRPr lang="de-DE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de-DE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Die größte Sammlung von Altertümern Mesopotamien außerhalb des Irak: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504" y="2492896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de-DE" dirty="0" smtClean="0"/>
              <a:t>Die Standarte des Krieges und des Friedens aus des sumerischen Stadt Ur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 "Schaf im Dickicht" - gepaart Figuren 4500 Jahre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 Prisma </a:t>
            </a:r>
            <a:r>
              <a:rPr lang="de-DE" dirty="0" err="1" smtClean="0"/>
              <a:t>Sanherib</a:t>
            </a:r>
            <a:r>
              <a:rPr lang="de-DE" dirty="0" smtClean="0"/>
              <a:t>, Zylinder </a:t>
            </a:r>
            <a:r>
              <a:rPr lang="de-DE" dirty="0" err="1" smtClean="0"/>
              <a:t>Nabonids</a:t>
            </a:r>
            <a:r>
              <a:rPr lang="de-DE" dirty="0" smtClean="0"/>
              <a:t> und Cyrus Zylinder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 Die Sammlung Reliefs aus dem Gebiet </a:t>
            </a:r>
            <a:r>
              <a:rPr lang="de-DE" dirty="0" err="1" smtClean="0"/>
              <a:t>Nimrud</a:t>
            </a:r>
            <a:r>
              <a:rPr lang="de-DE" dirty="0" smtClean="0"/>
              <a:t>, Ninive, Dur-</a:t>
            </a:r>
            <a:r>
              <a:rPr lang="de-DE" dirty="0" err="1" smtClean="0"/>
              <a:t>Sharrukin</a:t>
            </a:r>
            <a:r>
              <a:rPr lang="de-DE" dirty="0" smtClean="0"/>
              <a:t/>
            </a:r>
            <a:br>
              <a:rPr lang="de-DE" dirty="0" smtClean="0"/>
            </a:br>
            <a:endParaRPr lang="ru-RU" dirty="0"/>
          </a:p>
        </p:txBody>
      </p:sp>
      <p:pic>
        <p:nvPicPr>
          <p:cNvPr id="5136" name="Picture 16" descr="C:\Users\C2H5OH\Desktop\400px-Standard_of_Ur_-_peace_si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37112"/>
            <a:ext cx="4180408" cy="1828929"/>
          </a:xfrm>
          <a:prstGeom prst="rect">
            <a:avLst/>
          </a:prstGeom>
          <a:noFill/>
        </p:spPr>
      </p:pic>
      <p:pic>
        <p:nvPicPr>
          <p:cNvPr id="5137" name="Picture 17" descr="C:\Users\C2H5OH\Desktop\400px-Standard_of_Ur_-_W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0888"/>
            <a:ext cx="4183866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599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51520" y="260649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Ost-und Südasien,</a:t>
            </a:r>
          </a:p>
          <a:p>
            <a:pPr algn="ctr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Afrika, </a:t>
            </a:r>
            <a:r>
              <a:rPr lang="de-DE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Mesoamerika</a:t>
            </a:r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</a:p>
          <a:p>
            <a:pPr algn="ctr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Ozeanien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916832"/>
            <a:ext cx="88204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 «Ein Buch der Weissagung», «Diamant-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Sutra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» (die älteste in der Welt ein gedrucktes Buch)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 Frühe buddhistische Reliquien verwendet werden, einschließlich der Stupa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Kanischka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 Alten Chinesisch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schriftrolle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«die Belehrungen der älteren höfischen Damen»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 Die Stiftung Percival David (die größte im Westen die Versammlung der chinesischen Porzellan)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 «Gestohlene Freund»: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Moai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mit der Insel Ostern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 Beninische Bronze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C2H5OH\Desktop\800px-Benin_Bronz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21088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C2H5OH\Desktop\789px-Irk_bitig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21088"/>
            <a:ext cx="303515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C2H5OH\Desktop\800px-Jingangj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8591" y="4221088"/>
            <a:ext cx="3245409" cy="2267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4599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51520" y="188640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Antikes Griechenland</a:t>
            </a:r>
          </a:p>
          <a:p>
            <a:pPr algn="ctr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und</a:t>
            </a:r>
          </a:p>
          <a:p>
            <a:pPr algn="ctr"/>
            <a:r>
              <a:rPr lang="de-DE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alte Rom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988840"/>
            <a:ext cx="5868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Murmeln Elgin mit der Athener Akropolis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Eine der sechs Karyatiden </a:t>
            </a:r>
            <a:r>
              <a:rPr lang="de-DE" dirty="0" err="1" smtClean="0"/>
              <a:t>Erechtheion</a:t>
            </a:r>
            <a:r>
              <a:rPr lang="de-DE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Ausdrucksstarkes Fries des Tempels von Apollo in </a:t>
            </a:r>
            <a:r>
              <a:rPr lang="de-DE" dirty="0" err="1" smtClean="0"/>
              <a:t>Bassae</a:t>
            </a:r>
            <a:r>
              <a:rPr lang="de-DE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Die Fragmente des Mausoleums von </a:t>
            </a:r>
            <a:r>
              <a:rPr lang="de-DE" dirty="0" err="1" smtClean="0"/>
              <a:t>Halikarnassos</a:t>
            </a:r>
            <a:endParaRPr lang="de-DE" dirty="0" smtClean="0"/>
          </a:p>
        </p:txBody>
      </p:sp>
      <p:pic>
        <p:nvPicPr>
          <p:cNvPr id="2050" name="Picture 2" descr="C:\Users\C2H5OH\Desktop\220px-South_metope_27_Parthenon_B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3096344" cy="294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C2H5OH\Desktop\450px-Brit_Mus_13sept10_brooches_etc_0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429000"/>
            <a:ext cx="2359149" cy="3145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C2H5OH\Desktop\270px-Statue_Maussollos_BM_Sc1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196752"/>
            <a:ext cx="2376264" cy="528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520" y="1844824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Die Materialien der Ausgrabung des Palastes von Knossos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Die gesammelten </a:t>
            </a:r>
            <a:r>
              <a:rPr lang="de-DE" dirty="0" err="1" smtClean="0"/>
              <a:t>Townley</a:t>
            </a:r>
            <a:r>
              <a:rPr lang="de-DE" dirty="0" smtClean="0"/>
              <a:t> der Antike mit der Villa Adriana, einschließlich der «Diskuswerfer» 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 Cup Warren, Lycurgus Cup und Portland-Vase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59981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" grpId="0"/>
      <p:bldP spid="7" grpId="1"/>
      <p:bldP spid="11" grpId="0"/>
    </p:bldLst>
  </p:timing>
</p:sld>
</file>

<file path=ppt/theme/theme1.xml><?xml version="1.0" encoding="utf-8"?>
<a:theme xmlns:a="http://schemas.openxmlformats.org/drawingml/2006/main" name="TS10201166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A63A406-80C8-4B37-9131-F042E82F86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TS102011660</Template>
  <TotalTime>0</TotalTime>
  <Words>533</Words>
  <Application>Microsoft Office PowerPoint</Application>
  <PresentationFormat>Экран (4:3)</PresentationFormat>
  <Paragraphs>90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TS102011660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2014-01-28T16:36:26Z</dcterms:created>
  <dcterms:modified xsi:type="dcterms:W3CDTF">2014-02-06T21:00:26Z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TC020116609991</vt:lpwstr>
  </property>
</Properties>
</file>