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66" r:id="rId5"/>
    <p:sldId id="259" r:id="rId6"/>
    <p:sldId id="264" r:id="rId7"/>
    <p:sldId id="263" r:id="rId8"/>
    <p:sldId id="268" r:id="rId9"/>
    <p:sldId id="267" r:id="rId10"/>
    <p:sldId id="262" r:id="rId11"/>
    <p:sldId id="270" r:id="rId12"/>
    <p:sldId id="265" r:id="rId13"/>
    <p:sldId id="25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90" y="-29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A03E4B4-97FC-40E1-A88A-69BB147752DB}" type="datetimeFigureOut">
              <a:rPr lang="ru-RU" smtClean="0"/>
              <a:t>06.10.2012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D702BC5-C5CE-4590-BB15-D3C2E33C5E82}" type="slidenum">
              <a:rPr lang="ru-RU" smtClean="0"/>
              <a:t>‹#›</a:t>
            </a:fld>
            <a:endParaRPr lang="ru-RU"/>
          </a:p>
        </p:txBody>
      </p:sp>
    </p:spTree>
    <p:extLst>
      <p:ext uri="{BB962C8B-B14F-4D97-AF65-F5344CB8AC3E}">
        <p14:creationId xmlns:p14="http://schemas.microsoft.com/office/powerpoint/2010/main" val="2576789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A03E4B4-97FC-40E1-A88A-69BB147752DB}" type="datetimeFigureOut">
              <a:rPr lang="ru-RU" smtClean="0"/>
              <a:t>06.10.2012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D702BC5-C5CE-4590-BB15-D3C2E33C5E82}" type="slidenum">
              <a:rPr lang="ru-RU" smtClean="0"/>
              <a:t>‹#›</a:t>
            </a:fld>
            <a:endParaRPr lang="ru-RU"/>
          </a:p>
        </p:txBody>
      </p:sp>
    </p:spTree>
    <p:extLst>
      <p:ext uri="{BB962C8B-B14F-4D97-AF65-F5344CB8AC3E}">
        <p14:creationId xmlns:p14="http://schemas.microsoft.com/office/powerpoint/2010/main" val="1356360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A03E4B4-97FC-40E1-A88A-69BB147752DB}" type="datetimeFigureOut">
              <a:rPr lang="ru-RU" smtClean="0"/>
              <a:t>06.10.2012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D702BC5-C5CE-4590-BB15-D3C2E33C5E82}" type="slidenum">
              <a:rPr lang="ru-RU" smtClean="0"/>
              <a:t>‹#›</a:t>
            </a:fld>
            <a:endParaRPr lang="ru-RU"/>
          </a:p>
        </p:txBody>
      </p:sp>
    </p:spTree>
    <p:extLst>
      <p:ext uri="{BB962C8B-B14F-4D97-AF65-F5344CB8AC3E}">
        <p14:creationId xmlns:p14="http://schemas.microsoft.com/office/powerpoint/2010/main" val="2335304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A03E4B4-97FC-40E1-A88A-69BB147752DB}" type="datetimeFigureOut">
              <a:rPr lang="ru-RU" smtClean="0"/>
              <a:t>06.10.2012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D702BC5-C5CE-4590-BB15-D3C2E33C5E82}" type="slidenum">
              <a:rPr lang="ru-RU" smtClean="0"/>
              <a:t>‹#›</a:t>
            </a:fld>
            <a:endParaRPr lang="ru-RU"/>
          </a:p>
        </p:txBody>
      </p:sp>
    </p:spTree>
    <p:extLst>
      <p:ext uri="{BB962C8B-B14F-4D97-AF65-F5344CB8AC3E}">
        <p14:creationId xmlns:p14="http://schemas.microsoft.com/office/powerpoint/2010/main" val="2267717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A03E4B4-97FC-40E1-A88A-69BB147752DB}" type="datetimeFigureOut">
              <a:rPr lang="ru-RU" smtClean="0"/>
              <a:t>06.10.2012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D702BC5-C5CE-4590-BB15-D3C2E33C5E82}" type="slidenum">
              <a:rPr lang="ru-RU" smtClean="0"/>
              <a:t>‹#›</a:t>
            </a:fld>
            <a:endParaRPr lang="ru-RU"/>
          </a:p>
        </p:txBody>
      </p:sp>
    </p:spTree>
    <p:extLst>
      <p:ext uri="{BB962C8B-B14F-4D97-AF65-F5344CB8AC3E}">
        <p14:creationId xmlns:p14="http://schemas.microsoft.com/office/powerpoint/2010/main" val="3316840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A03E4B4-97FC-40E1-A88A-69BB147752DB}" type="datetimeFigureOut">
              <a:rPr lang="ru-RU" smtClean="0"/>
              <a:t>06.10.2012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D702BC5-C5CE-4590-BB15-D3C2E33C5E82}" type="slidenum">
              <a:rPr lang="ru-RU" smtClean="0"/>
              <a:t>‹#›</a:t>
            </a:fld>
            <a:endParaRPr lang="ru-RU"/>
          </a:p>
        </p:txBody>
      </p:sp>
    </p:spTree>
    <p:extLst>
      <p:ext uri="{BB962C8B-B14F-4D97-AF65-F5344CB8AC3E}">
        <p14:creationId xmlns:p14="http://schemas.microsoft.com/office/powerpoint/2010/main" val="1240644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A03E4B4-97FC-40E1-A88A-69BB147752DB}" type="datetimeFigureOut">
              <a:rPr lang="ru-RU" smtClean="0"/>
              <a:t>06.10.2012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D702BC5-C5CE-4590-BB15-D3C2E33C5E82}" type="slidenum">
              <a:rPr lang="ru-RU" smtClean="0"/>
              <a:t>‹#›</a:t>
            </a:fld>
            <a:endParaRPr lang="ru-RU"/>
          </a:p>
        </p:txBody>
      </p:sp>
    </p:spTree>
    <p:extLst>
      <p:ext uri="{BB962C8B-B14F-4D97-AF65-F5344CB8AC3E}">
        <p14:creationId xmlns:p14="http://schemas.microsoft.com/office/powerpoint/2010/main" val="3481794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A03E4B4-97FC-40E1-A88A-69BB147752DB}" type="datetimeFigureOut">
              <a:rPr lang="ru-RU" smtClean="0"/>
              <a:t>06.10.2012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D702BC5-C5CE-4590-BB15-D3C2E33C5E82}" type="slidenum">
              <a:rPr lang="ru-RU" smtClean="0"/>
              <a:t>‹#›</a:t>
            </a:fld>
            <a:endParaRPr lang="ru-RU"/>
          </a:p>
        </p:txBody>
      </p:sp>
    </p:spTree>
    <p:extLst>
      <p:ext uri="{BB962C8B-B14F-4D97-AF65-F5344CB8AC3E}">
        <p14:creationId xmlns:p14="http://schemas.microsoft.com/office/powerpoint/2010/main" val="2361475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A03E4B4-97FC-40E1-A88A-69BB147752DB}" type="datetimeFigureOut">
              <a:rPr lang="ru-RU" smtClean="0"/>
              <a:t>06.10.2012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D702BC5-C5CE-4590-BB15-D3C2E33C5E82}" type="slidenum">
              <a:rPr lang="ru-RU" smtClean="0"/>
              <a:t>‹#›</a:t>
            </a:fld>
            <a:endParaRPr lang="ru-RU"/>
          </a:p>
        </p:txBody>
      </p:sp>
    </p:spTree>
    <p:extLst>
      <p:ext uri="{BB962C8B-B14F-4D97-AF65-F5344CB8AC3E}">
        <p14:creationId xmlns:p14="http://schemas.microsoft.com/office/powerpoint/2010/main" val="2740946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A03E4B4-97FC-40E1-A88A-69BB147752DB}" type="datetimeFigureOut">
              <a:rPr lang="ru-RU" smtClean="0"/>
              <a:t>06.10.2012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D702BC5-C5CE-4590-BB15-D3C2E33C5E82}" type="slidenum">
              <a:rPr lang="ru-RU" smtClean="0"/>
              <a:t>‹#›</a:t>
            </a:fld>
            <a:endParaRPr lang="ru-RU"/>
          </a:p>
        </p:txBody>
      </p:sp>
    </p:spTree>
    <p:extLst>
      <p:ext uri="{BB962C8B-B14F-4D97-AF65-F5344CB8AC3E}">
        <p14:creationId xmlns:p14="http://schemas.microsoft.com/office/powerpoint/2010/main" val="3064693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A03E4B4-97FC-40E1-A88A-69BB147752DB}" type="datetimeFigureOut">
              <a:rPr lang="ru-RU" smtClean="0"/>
              <a:t>06.10.2012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D702BC5-C5CE-4590-BB15-D3C2E33C5E82}" type="slidenum">
              <a:rPr lang="ru-RU" smtClean="0"/>
              <a:t>‹#›</a:t>
            </a:fld>
            <a:endParaRPr lang="ru-RU"/>
          </a:p>
        </p:txBody>
      </p:sp>
    </p:spTree>
    <p:extLst>
      <p:ext uri="{BB962C8B-B14F-4D97-AF65-F5344CB8AC3E}">
        <p14:creationId xmlns:p14="http://schemas.microsoft.com/office/powerpoint/2010/main" val="3111864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03E4B4-97FC-40E1-A88A-69BB147752DB}" type="datetimeFigureOut">
              <a:rPr lang="ru-RU" smtClean="0"/>
              <a:t>06.10.2012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702BC5-C5CE-4590-BB15-D3C2E33C5E82}" type="slidenum">
              <a:rPr lang="ru-RU" smtClean="0"/>
              <a:t>‹#›</a:t>
            </a:fld>
            <a:endParaRPr lang="ru-RU"/>
          </a:p>
        </p:txBody>
      </p:sp>
    </p:spTree>
    <p:extLst>
      <p:ext uri="{BB962C8B-B14F-4D97-AF65-F5344CB8AC3E}">
        <p14:creationId xmlns:p14="http://schemas.microsoft.com/office/powerpoint/2010/main" val="15294422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8" Type="http://schemas.openxmlformats.org/officeDocument/2006/relationships/hyperlink" Target="http://de.wikipedia.org/wiki/Johann_Georg_Faust" TargetMode="External"/><Relationship Id="rId3" Type="http://schemas.openxmlformats.org/officeDocument/2006/relationships/hyperlink" Target="http://lettersfromthedustbowl.com/msG.html" TargetMode="External"/><Relationship Id="rId7" Type="http://schemas.openxmlformats.org/officeDocument/2006/relationships/hyperlink" Target="http://de.wikipedia.org/wiki/Fauststoff" TargetMode="External"/><Relationship Id="rId2" Type="http://schemas.openxmlformats.org/officeDocument/2006/relationships/image" Target="../media/image14.jpg"/><Relationship Id="rId1" Type="http://schemas.openxmlformats.org/officeDocument/2006/relationships/slideLayout" Target="../slideLayouts/slideLayout2.xml"/><Relationship Id="rId6" Type="http://schemas.openxmlformats.org/officeDocument/2006/relationships/hyperlink" Target="http://www.britannica.com/EBchecked/topic/701211/Faustbuch" TargetMode="External"/><Relationship Id="rId5" Type="http://schemas.openxmlformats.org/officeDocument/2006/relationships/hyperlink" Target="http://www.faust.com/index.php/books/titles/the-tragical-history-of-doctor-faustus/" TargetMode="External"/><Relationship Id="rId4" Type="http://schemas.openxmlformats.org/officeDocument/2006/relationships/hyperlink" Target="http://www.faust.com/index.php/books/titles/faustbuch/"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3.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5220072" cy="1916832"/>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l"/>
            <a:r>
              <a:rPr lang="de-DE"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„Das Faustbuch“</a:t>
            </a:r>
            <a:endParaRPr lang="ru-RU"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Подзаголовок 2"/>
          <p:cNvSpPr>
            <a:spLocks noGrp="1"/>
          </p:cNvSpPr>
          <p:nvPr>
            <p:ph type="subTitle" idx="1"/>
          </p:nvPr>
        </p:nvSpPr>
        <p:spPr>
          <a:xfrm>
            <a:off x="5708783" y="5105400"/>
            <a:ext cx="3435217" cy="1752600"/>
          </a:xfrm>
        </p:spPr>
        <p:txBody>
          <a:bodyPr>
            <a:normAutofit fontScale="85000" lnSpcReduction="20000"/>
          </a:bodyPr>
          <a:lstStyle/>
          <a:p>
            <a:r>
              <a:rPr lang="sv-SE" b="1" dirty="0" smtClean="0">
                <a:solidFill>
                  <a:schemeClr val="bg1"/>
                </a:solidFill>
                <a:latin typeface="Monotype Corsiva" pitchFamily="66" charset="0"/>
              </a:rPr>
              <a:t>Presentation</a:t>
            </a:r>
          </a:p>
          <a:p>
            <a:r>
              <a:rPr lang="sv-SE" b="1" dirty="0" smtClean="0">
                <a:solidFill>
                  <a:schemeClr val="bg1"/>
                </a:solidFill>
                <a:latin typeface="Monotype Corsiva" pitchFamily="66" charset="0"/>
              </a:rPr>
              <a:t>Hanna Brykowa</a:t>
            </a:r>
          </a:p>
          <a:p>
            <a:r>
              <a:rPr lang="sv-SE" b="1" dirty="0" smtClean="0">
                <a:solidFill>
                  <a:schemeClr val="bg1"/>
                </a:solidFill>
                <a:latin typeface="Monotype Corsiva" pitchFamily="66" charset="0"/>
              </a:rPr>
              <a:t>Klasse 10B</a:t>
            </a:r>
          </a:p>
          <a:p>
            <a:r>
              <a:rPr lang="sv-SE" b="1" dirty="0" smtClean="0">
                <a:solidFill>
                  <a:schemeClr val="bg1"/>
                </a:solidFill>
                <a:latin typeface="Monotype Corsiva" pitchFamily="66" charset="0"/>
              </a:rPr>
              <a:t>Gymnasium 46</a:t>
            </a:r>
          </a:p>
          <a:p>
            <a:endParaRPr lang="ru-RU" dirty="0"/>
          </a:p>
        </p:txBody>
      </p:sp>
    </p:spTree>
    <p:extLst>
      <p:ext uri="{BB962C8B-B14F-4D97-AF65-F5344CB8AC3E}">
        <p14:creationId xmlns:p14="http://schemas.microsoft.com/office/powerpoint/2010/main" val="2821463563"/>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5" name="Объект 4"/>
          <p:cNvSpPr>
            <a:spLocks noGrp="1"/>
          </p:cNvSpPr>
          <p:nvPr>
            <p:ph sz="half" idx="1"/>
          </p:nvPr>
        </p:nvSpPr>
        <p:spPr>
          <a:xfrm>
            <a:off x="0" y="0"/>
            <a:ext cx="4572000" cy="6858000"/>
          </a:xfrm>
        </p:spPr>
        <p:txBody>
          <a:bodyPr>
            <a:noAutofit/>
          </a:bodyPr>
          <a:lstStyle/>
          <a:p>
            <a:pPr marL="0" indent="0">
              <a:buNone/>
            </a:pPr>
            <a:r>
              <a:rPr lang="de-DE" sz="3800" dirty="0" err="1" smtClean="0">
                <a:solidFill>
                  <a:schemeClr val="bg1"/>
                </a:solidFill>
                <a:latin typeface="Monotype Corsiva" pitchFamily="66" charset="0"/>
              </a:rPr>
              <a:t>Faustus</a:t>
            </a:r>
            <a:r>
              <a:rPr lang="de-DE" sz="3800" dirty="0" smtClean="0">
                <a:solidFill>
                  <a:schemeClr val="bg1"/>
                </a:solidFill>
                <a:latin typeface="Monotype Corsiva" pitchFamily="66" charset="0"/>
              </a:rPr>
              <a:t> ist ein lateinischer Gelehrtenname, der in der Zeit der Renaissance üblich war. </a:t>
            </a:r>
            <a:r>
              <a:rPr lang="de-DE" sz="3800" dirty="0" err="1" smtClean="0">
                <a:solidFill>
                  <a:schemeClr val="bg1"/>
                </a:solidFill>
                <a:latin typeface="Monotype Corsiva" pitchFamily="66" charset="0"/>
              </a:rPr>
              <a:t>Faustus</a:t>
            </a:r>
            <a:r>
              <a:rPr lang="de-DE" sz="3800" dirty="0" smtClean="0">
                <a:solidFill>
                  <a:schemeClr val="bg1"/>
                </a:solidFill>
                <a:latin typeface="Monotype Corsiva" pitchFamily="66" charset="0"/>
              </a:rPr>
              <a:t> bedeutet „der Glückliche“. Der Namensträger wollte sich als glücklich und glückbringend sowie humanistisch gebildet darstellen.</a:t>
            </a:r>
            <a:endParaRPr lang="ru-RU" sz="3800" dirty="0">
              <a:solidFill>
                <a:schemeClr val="bg1"/>
              </a:solidFill>
              <a:latin typeface="Monotype Corsiva" pitchFamily="66" charset="0"/>
            </a:endParaRPr>
          </a:p>
        </p:txBody>
      </p:sp>
      <p:pic>
        <p:nvPicPr>
          <p:cNvPr id="2" name="Объект 1"/>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4788024" y="620688"/>
            <a:ext cx="3916010" cy="511256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283002346"/>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052736"/>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48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Tod</a:t>
            </a:r>
            <a:r>
              <a:rPr lang="en-US"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en-US" sz="48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eines</a:t>
            </a:r>
            <a:r>
              <a:rPr lang="en-US"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en-US" sz="48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Alchemisten</a:t>
            </a:r>
            <a:endParaRPr lang="ru-RU" sz="4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5" name="Объект 4"/>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483768" y="3986361"/>
            <a:ext cx="4038600" cy="287163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4" name="Объект 3"/>
          <p:cNvSpPr>
            <a:spLocks noGrp="1"/>
          </p:cNvSpPr>
          <p:nvPr>
            <p:ph sz="half" idx="2"/>
          </p:nvPr>
        </p:nvSpPr>
        <p:spPr>
          <a:xfrm>
            <a:off x="0" y="980728"/>
            <a:ext cx="9144000" cy="3024336"/>
          </a:xfrm>
        </p:spPr>
        <p:txBody>
          <a:bodyPr>
            <a:noAutofit/>
          </a:bodyPr>
          <a:lstStyle/>
          <a:p>
            <a:pPr marL="0" indent="0" algn="ctr">
              <a:buNone/>
            </a:pPr>
            <a:r>
              <a:rPr lang="de-DE" sz="3000" dirty="0" smtClean="0">
                <a:solidFill>
                  <a:schemeClr val="bg1"/>
                </a:solidFill>
                <a:latin typeface="Monotype Corsiva" pitchFamily="66" charset="0"/>
              </a:rPr>
              <a:t>Fausts Tod wird auf die Jahre 1540/41 datiert. Er soll im „Hotel zum Löwen“ in Staufen im Breisgau bei chemischen Experimenten infolge einer Explosion umgekommen sein. Faust soll versucht haben, Gold </a:t>
            </a:r>
            <a:r>
              <a:rPr lang="de-DE" sz="3000" dirty="0" err="1" smtClean="0">
                <a:solidFill>
                  <a:schemeClr val="bg1"/>
                </a:solidFill>
                <a:latin typeface="Monotype Corsiva" pitchFamily="66" charset="0"/>
              </a:rPr>
              <a:t>herzustellen.Sein</a:t>
            </a:r>
            <a:r>
              <a:rPr lang="de-DE" sz="3000" dirty="0" smtClean="0">
                <a:solidFill>
                  <a:schemeClr val="bg1"/>
                </a:solidFill>
                <a:latin typeface="Monotype Corsiva" pitchFamily="66" charset="0"/>
              </a:rPr>
              <a:t> Leichnam wurde in „grässlich deformiertem Zustand“ vorgefunden. Man schloss daraus, dass der Teufel höchstpersönlich sich seiner Seele bemächtigt habe.</a:t>
            </a:r>
            <a:endParaRPr lang="ru-RU" sz="3000" dirty="0">
              <a:solidFill>
                <a:schemeClr val="bg1"/>
              </a:solidFill>
              <a:latin typeface="Monotype Corsiva" pitchFamily="66" charset="0"/>
            </a:endParaRPr>
          </a:p>
        </p:txBody>
      </p:sp>
    </p:spTree>
    <p:extLst>
      <p:ext uri="{BB962C8B-B14F-4D97-AF65-F5344CB8AC3E}">
        <p14:creationId xmlns:p14="http://schemas.microsoft.com/office/powerpoint/2010/main" val="3314696613"/>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0" y="0"/>
            <a:ext cx="9144000" cy="1124744"/>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6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139700">
                    <a:schemeClr val="bg1">
                      <a:alpha val="40000"/>
                    </a:schemeClr>
                  </a:glow>
                  <a:outerShdw blurRad="50800" dist="39000" dir="5460000" algn="tl">
                    <a:srgbClr val="000000">
                      <a:alpha val="38000"/>
                    </a:srgbClr>
                  </a:outerShdw>
                </a:effectLst>
              </a:rPr>
              <a:t>Comic </a:t>
            </a:r>
            <a:r>
              <a:rPr lang="en-US" sz="60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139700">
                    <a:schemeClr val="bg1">
                      <a:alpha val="40000"/>
                    </a:schemeClr>
                  </a:glow>
                  <a:outerShdw blurRad="50800" dist="39000" dir="5460000" algn="tl">
                    <a:srgbClr val="000000">
                      <a:alpha val="38000"/>
                    </a:srgbClr>
                  </a:outerShdw>
                </a:effectLst>
              </a:rPr>
              <a:t>Szenen</a:t>
            </a:r>
            <a:endParaRPr lang="ru-RU" sz="6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139700">
                  <a:schemeClr val="bg1">
                    <a:alpha val="40000"/>
                  </a:schemeClr>
                </a:glow>
                <a:outerShdw blurRad="50800" dist="39000" dir="5460000" algn="tl">
                  <a:srgbClr val="000000">
                    <a:alpha val="38000"/>
                  </a:srgbClr>
                </a:outerShdw>
              </a:effectLst>
            </a:endParaRPr>
          </a:p>
        </p:txBody>
      </p:sp>
      <p:sp>
        <p:nvSpPr>
          <p:cNvPr id="5" name="Объект 4"/>
          <p:cNvSpPr>
            <a:spLocks noGrp="1"/>
          </p:cNvSpPr>
          <p:nvPr>
            <p:ph sz="half" idx="1"/>
          </p:nvPr>
        </p:nvSpPr>
        <p:spPr>
          <a:xfrm>
            <a:off x="0" y="908720"/>
            <a:ext cx="4572000" cy="5949280"/>
          </a:xfrm>
        </p:spPr>
        <p:txBody>
          <a:bodyPr>
            <a:normAutofit/>
          </a:bodyPr>
          <a:lstStyle/>
          <a:p>
            <a:pPr marL="0" indent="0">
              <a:buNone/>
            </a:pPr>
            <a:r>
              <a:rPr lang="de-DE" sz="3200" dirty="0" smtClean="0">
                <a:solidFill>
                  <a:schemeClr val="bg1"/>
                </a:solidFill>
                <a:latin typeface="Monotype Corsiva" pitchFamily="66" charset="0"/>
              </a:rPr>
              <a:t>In der Vergangenheit wurde angenommen, dass die niedrigen komischen Szenen Ergänzungen wurden von anderen Autoren. Allerdings sind die meisten Wissenschaftler heute betrachten die Komödie ein integraler Bestandteil des Spiels, als Kleinlichkeit den Zerfall des </a:t>
            </a:r>
            <a:r>
              <a:rPr lang="de-DE" sz="3200" dirty="0" err="1" smtClean="0">
                <a:solidFill>
                  <a:schemeClr val="bg1"/>
                </a:solidFill>
                <a:latin typeface="Monotype Corsiva" pitchFamily="66" charset="0"/>
              </a:rPr>
              <a:t>Faustus</a:t>
            </a:r>
            <a:r>
              <a:rPr lang="de-DE" sz="3200" dirty="0" smtClean="0">
                <a:solidFill>
                  <a:schemeClr val="bg1"/>
                </a:solidFill>
                <a:latin typeface="Monotype Corsiva" pitchFamily="66" charset="0"/>
              </a:rPr>
              <a:t> Ambitionen zeigt.</a:t>
            </a:r>
            <a:endParaRPr lang="ru-RU" sz="3200" dirty="0">
              <a:solidFill>
                <a:schemeClr val="bg1"/>
              </a:solidFill>
              <a:latin typeface="Monotype Corsiva" pitchFamily="66" charset="0"/>
            </a:endParaRPr>
          </a:p>
        </p:txBody>
      </p:sp>
      <p:pic>
        <p:nvPicPr>
          <p:cNvPr id="2" name="Объект 1"/>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355976" y="2060848"/>
            <a:ext cx="4614432" cy="346082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516666494"/>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052736"/>
          </a:xfrm>
        </p:spPr>
        <p:txBody>
          <a:bodyPr>
            <a:normAutofit/>
          </a:bodyPr>
          <a:lstStyle/>
          <a:p>
            <a:r>
              <a:rPr lang="en-US" sz="5400" b="1" dirty="0" err="1" smtClean="0">
                <a:solidFill>
                  <a:srgbClr val="FF0066"/>
                </a:solidFill>
              </a:rPr>
              <a:t>Weblinks</a:t>
            </a:r>
            <a:endParaRPr lang="ru-RU" sz="5400" b="1" dirty="0">
              <a:solidFill>
                <a:srgbClr val="FF0066"/>
              </a:solidFill>
            </a:endParaRPr>
          </a:p>
        </p:txBody>
      </p:sp>
      <p:sp>
        <p:nvSpPr>
          <p:cNvPr id="3" name="Объект 2"/>
          <p:cNvSpPr>
            <a:spLocks noGrp="1"/>
          </p:cNvSpPr>
          <p:nvPr>
            <p:ph idx="1"/>
          </p:nvPr>
        </p:nvSpPr>
        <p:spPr>
          <a:xfrm>
            <a:off x="0" y="1484784"/>
            <a:ext cx="9108504" cy="4968552"/>
          </a:xfrm>
        </p:spPr>
        <p:txBody>
          <a:bodyPr/>
          <a:lstStyle/>
          <a:p>
            <a:r>
              <a:rPr lang="en-US" dirty="0" smtClean="0">
                <a:hlinkClick r:id="rId3"/>
              </a:rPr>
              <a:t>http://lettersfromthedustbowl.com/msG.html</a:t>
            </a:r>
            <a:endParaRPr lang="en-US" dirty="0" smtClean="0"/>
          </a:p>
          <a:p>
            <a:r>
              <a:rPr lang="en-US" dirty="0" smtClean="0">
                <a:hlinkClick r:id="rId4"/>
              </a:rPr>
              <a:t>http://www.faust.com/index.php/books/titles/faustbuch/</a:t>
            </a:r>
            <a:endParaRPr lang="en-US" dirty="0" smtClean="0"/>
          </a:p>
          <a:p>
            <a:r>
              <a:rPr lang="en-US" dirty="0" smtClean="0">
                <a:hlinkClick r:id="rId5"/>
              </a:rPr>
              <a:t>http://www.faust.com/index.php/books/titles/the-tragical-history-of-doctor-faustus/</a:t>
            </a:r>
            <a:endParaRPr lang="en-US" dirty="0" smtClean="0"/>
          </a:p>
          <a:p>
            <a:r>
              <a:rPr lang="en-US" dirty="0" smtClean="0">
                <a:hlinkClick r:id="rId6"/>
              </a:rPr>
              <a:t>http://www.britannica.com/EBchecked/topic/701211/Faustbuch</a:t>
            </a:r>
            <a:endParaRPr lang="en-US" dirty="0" smtClean="0"/>
          </a:p>
          <a:p>
            <a:r>
              <a:rPr lang="en-US" dirty="0" smtClean="0">
                <a:hlinkClick r:id="rId7"/>
              </a:rPr>
              <a:t>http://de.wikipedia.org/wiki/Fauststoff</a:t>
            </a:r>
            <a:endParaRPr lang="en-US" dirty="0" smtClean="0"/>
          </a:p>
          <a:p>
            <a:r>
              <a:rPr lang="en-US" dirty="0" smtClean="0">
                <a:hlinkClick r:id="rId8"/>
              </a:rPr>
              <a:t>http://de.wikipedia.org/wiki/Johann_Georg_Faust</a:t>
            </a:r>
            <a:endParaRPr lang="en-US" dirty="0" smtClean="0"/>
          </a:p>
          <a:p>
            <a:endParaRPr lang="ru-RU" dirty="0"/>
          </a:p>
        </p:txBody>
      </p:sp>
    </p:spTree>
    <p:extLst>
      <p:ext uri="{BB962C8B-B14F-4D97-AF65-F5344CB8AC3E}">
        <p14:creationId xmlns:p14="http://schemas.microsoft.com/office/powerpoint/2010/main" val="173159978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
                                        </p:tgtEl>
                                        <p:attrNameLst>
                                          <p:attrName>ppt_x</p:attrName>
                                          <p:attrName>ppt_y</p:attrName>
                                        </p:attrNameLst>
                                      </p:cBhvr>
                                    </p:animMotion>
                                    <p:animRot by="1500000">
                                      <p:cBhvr>
                                        <p:cTn id="7" dur="125" fill="hold">
                                          <p:stCondLst>
                                            <p:cond delay="0"/>
                                          </p:stCondLst>
                                        </p:cTn>
                                        <p:tgtEl>
                                          <p:spTgt spid="2"/>
                                        </p:tgtEl>
                                        <p:attrNameLst>
                                          <p:attrName>r</p:attrName>
                                        </p:attrNameLst>
                                      </p:cBhvr>
                                    </p:animRot>
                                    <p:animRot by="-1500000">
                                      <p:cBhvr>
                                        <p:cTn id="8" dur="125" fill="hold">
                                          <p:stCondLst>
                                            <p:cond delay="125"/>
                                          </p:stCondLst>
                                        </p:cTn>
                                        <p:tgtEl>
                                          <p:spTgt spid="2"/>
                                        </p:tgtEl>
                                        <p:attrNameLst>
                                          <p:attrName>r</p:attrName>
                                        </p:attrNameLst>
                                      </p:cBhvr>
                                    </p:animRot>
                                    <p:animRot by="-1500000">
                                      <p:cBhvr>
                                        <p:cTn id="9" dur="125" fill="hold">
                                          <p:stCondLst>
                                            <p:cond delay="250"/>
                                          </p:stCondLst>
                                        </p:cTn>
                                        <p:tgtEl>
                                          <p:spTgt spid="2"/>
                                        </p:tgtEl>
                                        <p:attrNameLst>
                                          <p:attrName>r</p:attrName>
                                        </p:attrNameLst>
                                      </p:cBhvr>
                                    </p:animRot>
                                    <p:animRot by="1500000">
                                      <p:cBhvr>
                                        <p:cTn id="10" dur="125" fill="hold">
                                          <p:stCondLst>
                                            <p:cond delay="375"/>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755576" y="548680"/>
            <a:ext cx="7632848" cy="5577483"/>
          </a:xfrm>
        </p:spPr>
        <p:txBody>
          <a:bodyPr>
            <a:noAutofit/>
          </a:bodyPr>
          <a:lstStyle/>
          <a:p>
            <a:pPr marL="0" indent="0" algn="ctr">
              <a:buNone/>
            </a:pPr>
            <a:r>
              <a:rPr lang="de-DE" sz="3600" dirty="0" smtClean="0">
                <a:solidFill>
                  <a:srgbClr val="002060"/>
                </a:solidFill>
                <a:latin typeface="Monotype Corsiva" pitchFamily="66" charset="0"/>
              </a:rPr>
              <a:t>Faust verdankt seinen Nachruhm dem anonymen Autor des ersten Faustbuch (1587), eine Sammlung von Geschichten über die alten Magier-wer waren weise Männer Fachmann auf dem okkulten Wissenschaften, die im Mittelalter über solche anderen renommierten Assistenten als Merlin nacherzählt </a:t>
            </a:r>
            <a:r>
              <a:rPr lang="de-DE" sz="3600" dirty="0" err="1" smtClean="0">
                <a:solidFill>
                  <a:srgbClr val="002060"/>
                </a:solidFill>
                <a:latin typeface="Monotype Corsiva" pitchFamily="66" charset="0"/>
              </a:rPr>
              <a:t>wurden,Albertus</a:t>
            </a:r>
            <a:r>
              <a:rPr lang="de-DE" sz="3600" dirty="0" smtClean="0">
                <a:solidFill>
                  <a:srgbClr val="002060"/>
                </a:solidFill>
                <a:latin typeface="Monotype Corsiva" pitchFamily="66" charset="0"/>
              </a:rPr>
              <a:t> Magnus und Roger Bacon. In der Faustbuch die Taten dieser Männer wurden zugeschrieben Faust. </a:t>
            </a:r>
            <a:endParaRPr lang="ru-RU" sz="3600" dirty="0">
              <a:solidFill>
                <a:srgbClr val="002060"/>
              </a:solidFill>
              <a:latin typeface="Monotype Corsiva" pitchFamily="66" charset="0"/>
            </a:endParaRPr>
          </a:p>
        </p:txBody>
      </p:sp>
    </p:spTree>
    <p:extLst>
      <p:ext uri="{BB962C8B-B14F-4D97-AF65-F5344CB8AC3E}">
        <p14:creationId xmlns:p14="http://schemas.microsoft.com/office/powerpoint/2010/main" val="746595417"/>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5" name="Объект 4"/>
          <p:cNvSpPr>
            <a:spLocks noGrp="1"/>
          </p:cNvSpPr>
          <p:nvPr>
            <p:ph sz="half" idx="1"/>
          </p:nvPr>
        </p:nvSpPr>
        <p:spPr>
          <a:xfrm>
            <a:off x="0" y="0"/>
            <a:ext cx="9144000" cy="4581128"/>
          </a:xfrm>
        </p:spPr>
        <p:txBody>
          <a:bodyPr>
            <a:noAutofit/>
          </a:bodyPr>
          <a:lstStyle/>
          <a:p>
            <a:pPr marL="0" indent="0" algn="ctr">
              <a:buNone/>
            </a:pPr>
            <a:r>
              <a:rPr lang="de-DE" sz="4000" dirty="0" smtClean="0">
                <a:solidFill>
                  <a:schemeClr val="bg1"/>
                </a:solidFill>
                <a:latin typeface="Monotype Corsiva" pitchFamily="66" charset="0"/>
              </a:rPr>
              <a:t>Der spätere gedruckte Version ist dichter, und mehr in Richtung Christian Ermahnung geneigt, während die Manuskript -Version ist direkter und "rein". Das Faustbuch scheint ein sehr früher Roman zu sein, der etwa zur Zeit des evangelischen Kirchenstreits (1568-81) geschrieben wurde, oder nicht lange </a:t>
            </a:r>
            <a:r>
              <a:rPr lang="de-DE" sz="4800" dirty="0" smtClean="0">
                <a:solidFill>
                  <a:schemeClr val="bg1"/>
                </a:solidFill>
                <a:latin typeface="Monotype Corsiva" pitchFamily="66" charset="0"/>
              </a:rPr>
              <a:t>danach.</a:t>
            </a:r>
          </a:p>
          <a:p>
            <a:pPr marL="0" indent="0" algn="ctr">
              <a:buNone/>
            </a:pPr>
            <a:endParaRPr lang="ru-RU" sz="5400" dirty="0">
              <a:solidFill>
                <a:schemeClr val="bg1"/>
              </a:solidFill>
              <a:latin typeface="Monotype Corsiva" pitchFamily="66" charset="0"/>
            </a:endParaRPr>
          </a:p>
        </p:txBody>
      </p:sp>
      <p:pic>
        <p:nvPicPr>
          <p:cNvPr id="7" name="Объект 6"/>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2627784" y="4339160"/>
            <a:ext cx="3816424" cy="25188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253999131"/>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3" name="Объект 2"/>
          <p:cNvSpPr>
            <a:spLocks noGrp="1"/>
          </p:cNvSpPr>
          <p:nvPr>
            <p:ph sz="half" idx="1"/>
          </p:nvPr>
        </p:nvSpPr>
        <p:spPr>
          <a:xfrm>
            <a:off x="0" y="0"/>
            <a:ext cx="4495800" cy="6858000"/>
          </a:xfrm>
        </p:spPr>
        <p:txBody>
          <a:bodyPr>
            <a:normAutofit lnSpcReduction="10000"/>
          </a:bodyPr>
          <a:lstStyle/>
          <a:p>
            <a:pPr marL="0" indent="0">
              <a:buNone/>
            </a:pPr>
            <a:r>
              <a:rPr lang="de-DE" dirty="0" smtClean="0">
                <a:solidFill>
                  <a:schemeClr val="bg1"/>
                </a:solidFill>
                <a:latin typeface="Monotype Corsiva" pitchFamily="66" charset="0"/>
              </a:rPr>
              <a:t>Die tragische Geschichte von Doktor </a:t>
            </a:r>
            <a:r>
              <a:rPr lang="de-DE" dirty="0" err="1" smtClean="0">
                <a:solidFill>
                  <a:schemeClr val="bg1"/>
                </a:solidFill>
                <a:latin typeface="Monotype Corsiva" pitchFamily="66" charset="0"/>
              </a:rPr>
              <a:t>Faustus</a:t>
            </a:r>
            <a:r>
              <a:rPr lang="de-DE" dirty="0" smtClean="0">
                <a:solidFill>
                  <a:schemeClr val="bg1"/>
                </a:solidFill>
                <a:latin typeface="Monotype Corsiva" pitchFamily="66" charset="0"/>
              </a:rPr>
              <a:t> ist ein Theaterstück von Christopher Marlowe , basierend auf der Faust-Geschichte , in der ein Mann verkauft seine Seele an den Teufel für Macht und Wissen. Auf einer tieferen Ebene, zeigt dieses Spiel den Zerfall einer Person, die materielle Gewinne entscheidet über spirituellen Glauben und damit seine Seele verliert. Doktor </a:t>
            </a:r>
            <a:r>
              <a:rPr lang="de-DE" dirty="0" err="1" smtClean="0">
                <a:solidFill>
                  <a:schemeClr val="bg1"/>
                </a:solidFill>
                <a:latin typeface="Monotype Corsiva" pitchFamily="66" charset="0"/>
              </a:rPr>
              <a:t>Faustus</a:t>
            </a:r>
            <a:r>
              <a:rPr lang="de-DE" dirty="0" smtClean="0">
                <a:solidFill>
                  <a:schemeClr val="bg1"/>
                </a:solidFill>
                <a:latin typeface="Monotype Corsiva" pitchFamily="66" charset="0"/>
              </a:rPr>
              <a:t> wurde erstmals im Jahre 1604, elf Jahre nach Marlowes Tod und mindestens 12 Jahre nach der Uraufführung des Stücks.</a:t>
            </a:r>
            <a:endParaRPr lang="ru-RU" dirty="0">
              <a:solidFill>
                <a:schemeClr val="bg1"/>
              </a:solidFill>
              <a:latin typeface="Monotype Corsiva" pitchFamily="66" charset="0"/>
            </a:endParaRPr>
          </a:p>
        </p:txBody>
      </p:sp>
      <p:pic>
        <p:nvPicPr>
          <p:cNvPr id="5" name="Объект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355976" y="326912"/>
            <a:ext cx="4335616" cy="589610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270284117"/>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7" name="Заголовок 6"/>
          <p:cNvSpPr>
            <a:spLocks noGrp="1"/>
          </p:cNvSpPr>
          <p:nvPr>
            <p:ph type="title"/>
          </p:nvPr>
        </p:nvSpPr>
        <p:spPr>
          <a:xfrm>
            <a:off x="0" y="0"/>
            <a:ext cx="9144000" cy="908720"/>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Die </a:t>
            </a:r>
            <a:r>
              <a:rPr lang="en-US" sz="48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beiden</a:t>
            </a:r>
            <a:r>
              <a:rPr lang="en-US"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en-US" sz="48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Versionen</a:t>
            </a:r>
            <a:endParaRPr lang="ru-RU" sz="4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 name="Объект 7"/>
          <p:cNvSpPr>
            <a:spLocks noGrp="1"/>
          </p:cNvSpPr>
          <p:nvPr>
            <p:ph sz="half" idx="1"/>
          </p:nvPr>
        </p:nvSpPr>
        <p:spPr>
          <a:xfrm>
            <a:off x="0" y="1196752"/>
            <a:ext cx="4495800" cy="5661248"/>
          </a:xfrm>
        </p:spPr>
        <p:txBody>
          <a:bodyPr>
            <a:noAutofit/>
          </a:bodyPr>
          <a:lstStyle/>
          <a:p>
            <a:pPr marL="0" indent="0">
              <a:buNone/>
            </a:pPr>
            <a:r>
              <a:rPr lang="de-DE" sz="3600" dirty="0" smtClean="0">
                <a:solidFill>
                  <a:schemeClr val="bg1"/>
                </a:solidFill>
                <a:latin typeface="Monotype Corsiva" pitchFamily="66" charset="0"/>
              </a:rPr>
              <a:t>Zwei Versionen des Spiels gibt, ein im Jahre 1604 veröffentlicht und die andere in 1616. Die 1616-Version weglässt 36 Linien, sondern fügt 676 neue Linien, so dass es etwa ein Drittel länger als die 1604-Version. </a:t>
            </a:r>
            <a:endParaRPr lang="ru-RU" sz="3600" dirty="0">
              <a:solidFill>
                <a:schemeClr val="bg1"/>
              </a:solidFill>
              <a:latin typeface="Monotype Corsiva" pitchFamily="66" charset="0"/>
            </a:endParaRPr>
          </a:p>
        </p:txBody>
      </p:sp>
      <p:pic>
        <p:nvPicPr>
          <p:cNvPr id="10" name="Объект 9"/>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4788024" y="1268760"/>
            <a:ext cx="4182841" cy="492693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34472502"/>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5" name="Объект 4"/>
          <p:cNvSpPr>
            <a:spLocks noGrp="1"/>
          </p:cNvSpPr>
          <p:nvPr>
            <p:ph sz="half" idx="1"/>
          </p:nvPr>
        </p:nvSpPr>
        <p:spPr>
          <a:xfrm>
            <a:off x="4211960" y="0"/>
            <a:ext cx="4932040" cy="6858000"/>
          </a:xfrm>
        </p:spPr>
        <p:txBody>
          <a:bodyPr>
            <a:normAutofit/>
          </a:bodyPr>
          <a:lstStyle/>
          <a:p>
            <a:pPr marL="0" indent="0">
              <a:buNone/>
            </a:pPr>
            <a:endParaRPr lang="de-DE" sz="3200" dirty="0" smtClean="0">
              <a:solidFill>
                <a:schemeClr val="bg1"/>
              </a:solidFill>
              <a:latin typeface="Monotype Corsiva" pitchFamily="66" charset="0"/>
            </a:endParaRPr>
          </a:p>
          <a:p>
            <a:pPr marL="0" indent="0">
              <a:buNone/>
            </a:pPr>
            <a:r>
              <a:rPr lang="de-DE" sz="3200" dirty="0" smtClean="0">
                <a:solidFill>
                  <a:schemeClr val="bg1"/>
                </a:solidFill>
                <a:latin typeface="Monotype Corsiva" pitchFamily="66" charset="0"/>
              </a:rPr>
              <a:t>Unter den Leitungen von beiden Versionen gemeinsam, gibt es einige kleine, aber bedeutende Veränderungen in der Formulierung, z. B. "Never </a:t>
            </a:r>
            <a:r>
              <a:rPr lang="de-DE" sz="3200" dirty="0" err="1" smtClean="0">
                <a:solidFill>
                  <a:schemeClr val="bg1"/>
                </a:solidFill>
                <a:latin typeface="Monotype Corsiva" pitchFamily="66" charset="0"/>
              </a:rPr>
              <a:t>too</a:t>
            </a:r>
            <a:r>
              <a:rPr lang="de-DE" sz="3200" dirty="0" smtClean="0">
                <a:solidFill>
                  <a:schemeClr val="bg1"/>
                </a:solidFill>
                <a:latin typeface="Monotype Corsiva" pitchFamily="66" charset="0"/>
              </a:rPr>
              <a:t> </a:t>
            </a:r>
            <a:r>
              <a:rPr lang="de-DE" sz="3200" dirty="0" err="1" smtClean="0">
                <a:solidFill>
                  <a:schemeClr val="bg1"/>
                </a:solidFill>
                <a:latin typeface="Monotype Corsiva" pitchFamily="66" charset="0"/>
              </a:rPr>
              <a:t>late</a:t>
            </a:r>
            <a:r>
              <a:rPr lang="de-DE" sz="3200" dirty="0" smtClean="0">
                <a:solidFill>
                  <a:schemeClr val="bg1"/>
                </a:solidFill>
                <a:latin typeface="Monotype Corsiva" pitchFamily="66" charset="0"/>
              </a:rPr>
              <a:t>, wenn </a:t>
            </a:r>
            <a:r>
              <a:rPr lang="de-DE" sz="3200" dirty="0" err="1" smtClean="0">
                <a:solidFill>
                  <a:schemeClr val="bg1"/>
                </a:solidFill>
                <a:latin typeface="Monotype Corsiva" pitchFamily="66" charset="0"/>
              </a:rPr>
              <a:t>Faustus</a:t>
            </a:r>
            <a:r>
              <a:rPr lang="de-DE" sz="3200" dirty="0" smtClean="0">
                <a:solidFill>
                  <a:schemeClr val="bg1"/>
                </a:solidFill>
                <a:latin typeface="Monotype Corsiva" pitchFamily="66" charset="0"/>
              </a:rPr>
              <a:t> kann umkehren" in der 1604 Text wird "Never </a:t>
            </a:r>
            <a:r>
              <a:rPr lang="de-DE" sz="3200" dirty="0" err="1" smtClean="0">
                <a:solidFill>
                  <a:schemeClr val="bg1"/>
                </a:solidFill>
                <a:latin typeface="Monotype Corsiva" pitchFamily="66" charset="0"/>
              </a:rPr>
              <a:t>too</a:t>
            </a:r>
            <a:r>
              <a:rPr lang="de-DE" sz="3200" dirty="0" smtClean="0">
                <a:solidFill>
                  <a:schemeClr val="bg1"/>
                </a:solidFill>
                <a:latin typeface="Monotype Corsiva" pitchFamily="66" charset="0"/>
              </a:rPr>
              <a:t> </a:t>
            </a:r>
            <a:r>
              <a:rPr lang="de-DE" sz="3200" dirty="0" err="1" smtClean="0">
                <a:solidFill>
                  <a:schemeClr val="bg1"/>
                </a:solidFill>
                <a:latin typeface="Monotype Corsiva" pitchFamily="66" charset="0"/>
              </a:rPr>
              <a:t>late</a:t>
            </a:r>
            <a:r>
              <a:rPr lang="de-DE" sz="3200" dirty="0" smtClean="0">
                <a:solidFill>
                  <a:schemeClr val="bg1"/>
                </a:solidFill>
                <a:latin typeface="Monotype Corsiva" pitchFamily="66" charset="0"/>
              </a:rPr>
              <a:t>, wenn </a:t>
            </a:r>
            <a:r>
              <a:rPr lang="de-DE" sz="3200" dirty="0" err="1" smtClean="0">
                <a:solidFill>
                  <a:schemeClr val="bg1"/>
                </a:solidFill>
                <a:latin typeface="Monotype Corsiva" pitchFamily="66" charset="0"/>
              </a:rPr>
              <a:t>Faustus</a:t>
            </a:r>
            <a:r>
              <a:rPr lang="de-DE" sz="3200" dirty="0" smtClean="0">
                <a:solidFill>
                  <a:schemeClr val="bg1"/>
                </a:solidFill>
                <a:latin typeface="Monotype Corsiva" pitchFamily="66" charset="0"/>
              </a:rPr>
              <a:t> bereuen" in der 1616 </a:t>
            </a:r>
            <a:r>
              <a:rPr lang="de-DE" sz="3200" dirty="0" err="1" smtClean="0">
                <a:solidFill>
                  <a:schemeClr val="bg1"/>
                </a:solidFill>
                <a:latin typeface="Monotype Corsiva" pitchFamily="66" charset="0"/>
              </a:rPr>
              <a:t>text</a:t>
            </a:r>
            <a:r>
              <a:rPr lang="de-DE" sz="3200" dirty="0" smtClean="0">
                <a:solidFill>
                  <a:schemeClr val="bg1"/>
                </a:solidFill>
                <a:latin typeface="Monotype Corsiva" pitchFamily="66" charset="0"/>
              </a:rPr>
              <a:t> , eine Veränderung, die eine ganz andere Möglichkeit für </a:t>
            </a:r>
            <a:r>
              <a:rPr lang="de-DE" sz="3200" dirty="0" err="1" smtClean="0">
                <a:solidFill>
                  <a:schemeClr val="bg1"/>
                </a:solidFill>
                <a:latin typeface="Monotype Corsiva" pitchFamily="66" charset="0"/>
              </a:rPr>
              <a:t>Faustus</a:t>
            </a:r>
            <a:r>
              <a:rPr lang="de-DE" sz="3200" dirty="0" smtClean="0">
                <a:solidFill>
                  <a:schemeClr val="bg1"/>
                </a:solidFill>
                <a:latin typeface="Monotype Corsiva" pitchFamily="66" charset="0"/>
              </a:rPr>
              <a:t> Hoffnung und Reue bietet.</a:t>
            </a:r>
            <a:endParaRPr lang="ru-RU" sz="3200" dirty="0">
              <a:solidFill>
                <a:schemeClr val="bg1"/>
              </a:solidFill>
              <a:latin typeface="Monotype Corsiva" pitchFamily="66" charset="0"/>
            </a:endParaRPr>
          </a:p>
        </p:txBody>
      </p:sp>
      <p:pic>
        <p:nvPicPr>
          <p:cNvPr id="2" name="Объект 1"/>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4591" y="1124744"/>
            <a:ext cx="3953754" cy="496855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212966278"/>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980728"/>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Vorbilder</a:t>
            </a:r>
            <a:endPar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Объект 2"/>
          <p:cNvSpPr>
            <a:spLocks noGrp="1"/>
          </p:cNvSpPr>
          <p:nvPr>
            <p:ph sz="half" idx="1"/>
          </p:nvPr>
        </p:nvSpPr>
        <p:spPr>
          <a:xfrm>
            <a:off x="0" y="764704"/>
            <a:ext cx="9144000" cy="3168352"/>
          </a:xfrm>
        </p:spPr>
        <p:txBody>
          <a:bodyPr>
            <a:normAutofit fontScale="92500" lnSpcReduction="20000"/>
          </a:bodyPr>
          <a:lstStyle/>
          <a:p>
            <a:pPr marL="0" indent="0" algn="ctr">
              <a:buNone/>
            </a:pPr>
            <a:r>
              <a:rPr lang="de-DE" dirty="0" smtClean="0">
                <a:solidFill>
                  <a:schemeClr val="bg1"/>
                </a:solidFill>
                <a:latin typeface="Monotype Corsiva" pitchFamily="66" charset="0"/>
              </a:rPr>
              <a:t>Unter dem Namen des historischen Faust verbinden sich mehrere antike, mittelalterliche und neuzeitliche Figuren: Prometheus (der den Göttern Konkurrenz macht), Pygmalion (der Künstler, der sein Kunstwerk lebendig machen will), Allegorien der Todsünde Hochmut, Don Juan (der überhebliche Frauenheld) oder die Figur des </a:t>
            </a:r>
            <a:r>
              <a:rPr lang="de-DE" dirty="0" err="1" smtClean="0">
                <a:solidFill>
                  <a:schemeClr val="bg1"/>
                </a:solidFill>
                <a:latin typeface="Monotype Corsiva" pitchFamily="66" charset="0"/>
              </a:rPr>
              <a:t>Dottore</a:t>
            </a:r>
            <a:r>
              <a:rPr lang="de-DE" dirty="0" smtClean="0">
                <a:solidFill>
                  <a:schemeClr val="bg1"/>
                </a:solidFill>
                <a:latin typeface="Monotype Corsiva" pitchFamily="66" charset="0"/>
              </a:rPr>
              <a:t> aus der </a:t>
            </a:r>
            <a:r>
              <a:rPr lang="de-DE" dirty="0" err="1" smtClean="0">
                <a:solidFill>
                  <a:schemeClr val="bg1"/>
                </a:solidFill>
                <a:latin typeface="Monotype Corsiva" pitchFamily="66" charset="0"/>
              </a:rPr>
              <a:t>Commedia</a:t>
            </a:r>
            <a:r>
              <a:rPr lang="de-DE" dirty="0" smtClean="0">
                <a:solidFill>
                  <a:schemeClr val="bg1"/>
                </a:solidFill>
                <a:latin typeface="Monotype Corsiva" pitchFamily="66" charset="0"/>
              </a:rPr>
              <a:t> </a:t>
            </a:r>
            <a:r>
              <a:rPr lang="de-DE" dirty="0" err="1" smtClean="0">
                <a:solidFill>
                  <a:schemeClr val="bg1"/>
                </a:solidFill>
                <a:latin typeface="Monotype Corsiva" pitchFamily="66" charset="0"/>
              </a:rPr>
              <a:t>dell'Arte</a:t>
            </a:r>
            <a:r>
              <a:rPr lang="de-DE" dirty="0" smtClean="0">
                <a:solidFill>
                  <a:schemeClr val="bg1"/>
                </a:solidFill>
                <a:latin typeface="Monotype Corsiva" pitchFamily="66" charset="0"/>
              </a:rPr>
              <a:t> (der gelehrte Schwätzer). Aber auch der Gnostiker und Häretiker Simon Magus, der Kirchenvater Cyprian von Karthago und der aus der Artussage bekannte Zauberer Merlin mögen zu diesen historischen bzw. mythologischen Vorbildern mit archetypischer Funktion gehören.</a:t>
            </a:r>
            <a:endParaRPr lang="ru-RU" dirty="0">
              <a:solidFill>
                <a:schemeClr val="bg1"/>
              </a:solidFill>
              <a:latin typeface="Monotype Corsiva" pitchFamily="66" charset="0"/>
            </a:endParaRPr>
          </a:p>
        </p:txBody>
      </p:sp>
      <p:pic>
        <p:nvPicPr>
          <p:cNvPr id="8" name="Объект 7"/>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2771800" y="3895725"/>
            <a:ext cx="3810000" cy="29622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855815825"/>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0" y="0"/>
            <a:ext cx="9144000" cy="1052736"/>
          </a:xfrm>
        </p:spPr>
        <p:txBody>
          <a:bodyPr/>
          <a:lstStyle/>
          <a:p>
            <a:r>
              <a:rPr lang="en-US" b="1" dirty="0" smtClean="0">
                <a:solidFill>
                  <a:schemeClr val="bg1"/>
                </a:solidFill>
              </a:rPr>
              <a:t>Der </a:t>
            </a:r>
            <a:r>
              <a:rPr lang="en-US" b="1" dirty="0" err="1" smtClean="0">
                <a:solidFill>
                  <a:schemeClr val="bg1"/>
                </a:solidFill>
              </a:rPr>
              <a:t>geschichtliche</a:t>
            </a:r>
            <a:r>
              <a:rPr lang="en-US" b="1" dirty="0" smtClean="0">
                <a:solidFill>
                  <a:schemeClr val="bg1"/>
                </a:solidFill>
              </a:rPr>
              <a:t> Faustus</a:t>
            </a:r>
            <a:endParaRPr lang="ru-RU" b="1" dirty="0">
              <a:solidFill>
                <a:schemeClr val="bg1"/>
              </a:solidFill>
            </a:endParaRPr>
          </a:p>
        </p:txBody>
      </p:sp>
      <p:sp>
        <p:nvSpPr>
          <p:cNvPr id="5" name="Объект 4"/>
          <p:cNvSpPr>
            <a:spLocks noGrp="1"/>
          </p:cNvSpPr>
          <p:nvPr>
            <p:ph sz="half" idx="1"/>
          </p:nvPr>
        </p:nvSpPr>
        <p:spPr>
          <a:xfrm>
            <a:off x="0" y="908720"/>
            <a:ext cx="4572000" cy="5949280"/>
          </a:xfrm>
        </p:spPr>
        <p:txBody>
          <a:bodyPr>
            <a:normAutofit/>
          </a:bodyPr>
          <a:lstStyle/>
          <a:p>
            <a:pPr marL="0" indent="0">
              <a:buNone/>
            </a:pPr>
            <a:endParaRPr lang="de-DE" sz="4400" dirty="0" smtClean="0">
              <a:solidFill>
                <a:schemeClr val="bg1"/>
              </a:solidFill>
              <a:latin typeface="Monotype Corsiva" pitchFamily="66" charset="0"/>
            </a:endParaRPr>
          </a:p>
          <a:p>
            <a:pPr marL="0" indent="0">
              <a:buNone/>
            </a:pPr>
            <a:r>
              <a:rPr lang="de-DE" sz="4400" dirty="0" smtClean="0">
                <a:solidFill>
                  <a:schemeClr val="bg1"/>
                </a:solidFill>
                <a:latin typeface="Monotype Corsiva" pitchFamily="66" charset="0"/>
              </a:rPr>
              <a:t>Johann Georg Faust, auch Georg Faust war ein wandernder Wunderheiler, Alchemist, Magier , Astrologe und Wahrsager.</a:t>
            </a:r>
            <a:endParaRPr lang="ru-RU" sz="4400" dirty="0">
              <a:solidFill>
                <a:schemeClr val="bg1"/>
              </a:solidFill>
              <a:latin typeface="Monotype Corsiva" pitchFamily="66" charset="0"/>
            </a:endParaRPr>
          </a:p>
        </p:txBody>
      </p:sp>
      <p:pic>
        <p:nvPicPr>
          <p:cNvPr id="2" name="Объект 1"/>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860032" y="1024226"/>
            <a:ext cx="3456384" cy="54288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238077351"/>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pic>
        <p:nvPicPr>
          <p:cNvPr id="2" name="Объект 1"/>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979712" y="33097"/>
            <a:ext cx="5074402" cy="362127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Объект 5"/>
          <p:cNvSpPr>
            <a:spLocks noGrp="1"/>
          </p:cNvSpPr>
          <p:nvPr>
            <p:ph sz="half" idx="2"/>
          </p:nvPr>
        </p:nvSpPr>
        <p:spPr>
          <a:xfrm>
            <a:off x="0" y="3717032"/>
            <a:ext cx="9144000" cy="3140968"/>
          </a:xfrm>
        </p:spPr>
        <p:txBody>
          <a:bodyPr>
            <a:normAutofit/>
          </a:bodyPr>
          <a:lstStyle/>
          <a:p>
            <a:pPr marL="0" indent="0" algn="ctr">
              <a:buNone/>
            </a:pPr>
            <a:r>
              <a:rPr lang="de-DE" sz="4800" dirty="0" smtClean="0">
                <a:solidFill>
                  <a:schemeClr val="bg1"/>
                </a:solidFill>
                <a:latin typeface="Monotype Corsiva" pitchFamily="66" charset="0"/>
              </a:rPr>
              <a:t>In allen Zeugnissen über Faust, die zu seinen Lebzeiten niedergeschrieben wurden, erscheint Faust immer mit dem Vornamen Georg oder Jörg.</a:t>
            </a:r>
            <a:endParaRPr lang="ru-RU" sz="4800" dirty="0">
              <a:solidFill>
                <a:schemeClr val="bg1"/>
              </a:solidFill>
              <a:latin typeface="Monotype Corsiva" pitchFamily="66" charset="0"/>
            </a:endParaRPr>
          </a:p>
        </p:txBody>
      </p:sp>
    </p:spTree>
    <p:extLst>
      <p:ext uri="{BB962C8B-B14F-4D97-AF65-F5344CB8AC3E}">
        <p14:creationId xmlns:p14="http://schemas.microsoft.com/office/powerpoint/2010/main" val="2828852670"/>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TotalTime>
  <Words>623</Words>
  <Application>Microsoft Office PowerPoint</Application>
  <PresentationFormat>Экран (4:3)</PresentationFormat>
  <Paragraphs>30</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Тема Office</vt:lpstr>
      <vt:lpstr> „Das Faustbuch“</vt:lpstr>
      <vt:lpstr>Презентация PowerPoint</vt:lpstr>
      <vt:lpstr>Презентация PowerPoint</vt:lpstr>
      <vt:lpstr>Презентация PowerPoint</vt:lpstr>
      <vt:lpstr>Die beiden Versionen</vt:lpstr>
      <vt:lpstr>Презентация PowerPoint</vt:lpstr>
      <vt:lpstr>Vorbilder</vt:lpstr>
      <vt:lpstr>Der geschichtliche Faustus</vt:lpstr>
      <vt:lpstr>Презентация PowerPoint</vt:lpstr>
      <vt:lpstr>Презентация PowerPoint</vt:lpstr>
      <vt:lpstr>Tod eines Alchemisten</vt:lpstr>
      <vt:lpstr>Comic Szenen</vt:lpstr>
      <vt:lpstr>Weblinks</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„Das Faustbuch“</dc:title>
  <dc:creator>Анна</dc:creator>
  <cp:lastModifiedBy>Анна</cp:lastModifiedBy>
  <cp:revision>11</cp:revision>
  <dcterms:created xsi:type="dcterms:W3CDTF">2012-10-06T14:58:46Z</dcterms:created>
  <dcterms:modified xsi:type="dcterms:W3CDTF">2012-10-06T16:48:40Z</dcterms:modified>
</cp:coreProperties>
</file>