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57" r:id="rId4"/>
    <p:sldId id="267" r:id="rId5"/>
    <p:sldId id="268" r:id="rId6"/>
    <p:sldId id="269" r:id="rId7"/>
    <p:sldId id="258" r:id="rId8"/>
    <p:sldId id="259" r:id="rId9"/>
    <p:sldId id="260" r:id="rId10"/>
    <p:sldId id="261" r:id="rId11"/>
    <p:sldId id="262" r:id="rId12"/>
    <p:sldId id="263" r:id="rId13"/>
    <p:sldId id="264" r:id="rId14"/>
    <p:sldId id="265" r:id="rId15"/>
    <p:sldId id="266" r:id="rId16"/>
    <p:sldId id="271" r:id="rId17"/>
    <p:sldId id="270"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3" d="100"/>
          <a:sy n="113" d="100"/>
        </p:scale>
        <p:origin x="-9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88F3E-2774-4978-B3AC-8ED383DE15A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09394928-209A-440A-9CF3-1B9729D865B4}">
      <dgm:prSet phldrT="[Текст]"/>
      <dgm:spPr/>
      <dgm:t>
        <a:bodyPr/>
        <a:lstStyle/>
        <a:p>
          <a:r>
            <a:rPr lang="en-US" dirty="0" err="1" smtClean="0"/>
            <a:t>Medien</a:t>
          </a:r>
          <a:endParaRPr lang="ru-RU" dirty="0"/>
        </a:p>
      </dgm:t>
    </dgm:pt>
    <dgm:pt modelId="{5A5758BE-2F23-4BDF-B7A8-2C6D1725CD20}" type="parTrans" cxnId="{6B1442B3-F790-4A00-8480-722E380D2F0C}">
      <dgm:prSet/>
      <dgm:spPr/>
      <dgm:t>
        <a:bodyPr/>
        <a:lstStyle/>
        <a:p>
          <a:endParaRPr lang="ru-RU"/>
        </a:p>
      </dgm:t>
    </dgm:pt>
    <dgm:pt modelId="{37A0F63D-BF1E-4F4A-BCB6-2720B8A27140}" type="sibTrans" cxnId="{6B1442B3-F790-4A00-8480-722E380D2F0C}">
      <dgm:prSet/>
      <dgm:spPr/>
      <dgm:t>
        <a:bodyPr/>
        <a:lstStyle/>
        <a:p>
          <a:endParaRPr lang="ru-RU"/>
        </a:p>
      </dgm:t>
    </dgm:pt>
    <dgm:pt modelId="{07B421CE-CD6F-4296-B229-5C2120EE39CD}">
      <dgm:prSet phldrT="[Текст]" custT="1"/>
      <dgm:spPr/>
      <dgm:t>
        <a:bodyPr/>
        <a:lstStyle/>
        <a:p>
          <a:r>
            <a:rPr lang="en-US" sz="2400" dirty="0" err="1" smtClean="0">
              <a:solidFill>
                <a:srgbClr val="FF0000"/>
              </a:solidFill>
              <a:latin typeface="Arial" pitchFamily="34" charset="0"/>
              <a:cs typeface="Arial" pitchFamily="34" charset="0"/>
            </a:rPr>
            <a:t>Drucken</a:t>
          </a:r>
          <a:r>
            <a:rPr lang="en-US" sz="2400" dirty="0" smtClean="0">
              <a:solidFill>
                <a:srgbClr val="FF0000"/>
              </a:solidFill>
              <a:latin typeface="Arial" pitchFamily="34" charset="0"/>
              <a:cs typeface="Arial" pitchFamily="34" charset="0"/>
            </a:rPr>
            <a:t> </a:t>
          </a:r>
          <a:endParaRPr lang="ru-RU" sz="2400" dirty="0" smtClean="0">
            <a:solidFill>
              <a:srgbClr val="FF0000"/>
            </a:solidFill>
            <a:latin typeface="Arial" pitchFamily="34" charset="0"/>
            <a:cs typeface="Arial" pitchFamily="34" charset="0"/>
          </a:endParaRPr>
        </a:p>
        <a:p>
          <a:r>
            <a:rPr lang="en-US" sz="2400" dirty="0" smtClean="0">
              <a:solidFill>
                <a:schemeClr val="tx1"/>
              </a:solidFill>
              <a:latin typeface="Arial" pitchFamily="34" charset="0"/>
              <a:cs typeface="Arial" pitchFamily="34" charset="0"/>
            </a:rPr>
            <a:t>(</a:t>
          </a:r>
          <a:r>
            <a:rPr lang="en-US" sz="2400" dirty="0" err="1" smtClean="0">
              <a:solidFill>
                <a:schemeClr val="tx1"/>
              </a:solidFill>
              <a:latin typeface="Arial" pitchFamily="34" charset="0"/>
              <a:cs typeface="Arial" pitchFamily="34" charset="0"/>
            </a:rPr>
            <a:t>Zeitungen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Zeitschriften</a:t>
          </a:r>
          <a:r>
            <a:rPr lang="en-US" sz="2400" dirty="0" smtClean="0">
              <a:solidFill>
                <a:schemeClr val="tx1"/>
              </a:solidFill>
              <a:latin typeface="Arial" pitchFamily="34" charset="0"/>
              <a:cs typeface="Arial" pitchFamily="34" charset="0"/>
            </a:rPr>
            <a:t>, Newsletter, </a:t>
          </a:r>
          <a:r>
            <a:rPr lang="en-US" sz="2400" dirty="0" err="1" smtClean="0">
              <a:solidFill>
                <a:schemeClr val="tx1"/>
              </a:solidFill>
              <a:latin typeface="Arial" pitchFamily="34" charset="0"/>
              <a:cs typeface="Arial" pitchFamily="34" charset="0"/>
            </a:rPr>
            <a:t>Bücher</a:t>
          </a:r>
          <a:r>
            <a:rPr lang="en-US" sz="2400" dirty="0" smtClean="0">
              <a:solidFill>
                <a:schemeClr val="tx1"/>
              </a:solidFill>
              <a:latin typeface="Arial" pitchFamily="34" charset="0"/>
              <a:cs typeface="Arial" pitchFamily="34" charset="0"/>
            </a:rPr>
            <a:t>)</a:t>
          </a:r>
          <a:endParaRPr lang="ru-RU" sz="1600" dirty="0">
            <a:solidFill>
              <a:schemeClr val="tx1"/>
            </a:solidFill>
            <a:latin typeface="Arial" pitchFamily="34" charset="0"/>
            <a:cs typeface="Arial" pitchFamily="34" charset="0"/>
          </a:endParaRPr>
        </a:p>
      </dgm:t>
    </dgm:pt>
    <dgm:pt modelId="{FBC63C6A-3EF8-4F58-8FD0-CD7AFE9B5C00}" type="parTrans" cxnId="{A51C04B9-59AC-4333-A88C-689C2514C6C0}">
      <dgm:prSet/>
      <dgm:spPr/>
      <dgm:t>
        <a:bodyPr/>
        <a:lstStyle/>
        <a:p>
          <a:endParaRPr lang="ru-RU"/>
        </a:p>
      </dgm:t>
    </dgm:pt>
    <dgm:pt modelId="{03F31116-A999-407F-A758-1613A16D550B}" type="sibTrans" cxnId="{A51C04B9-59AC-4333-A88C-689C2514C6C0}">
      <dgm:prSet/>
      <dgm:spPr/>
      <dgm:t>
        <a:bodyPr/>
        <a:lstStyle/>
        <a:p>
          <a:endParaRPr lang="ru-RU"/>
        </a:p>
      </dgm:t>
    </dgm:pt>
    <dgm:pt modelId="{8BB366A5-5B26-4E8F-9872-79FEC70AE333}">
      <dgm:prSet phldrT="[Текст]" custT="1"/>
      <dgm:spPr/>
      <dgm:t>
        <a:bodyPr/>
        <a:lstStyle/>
        <a:p>
          <a:r>
            <a:rPr lang="en-US" sz="2400" dirty="0" err="1" smtClean="0">
              <a:solidFill>
                <a:srgbClr val="FF0000"/>
              </a:solidFill>
              <a:latin typeface="Arial" pitchFamily="34" charset="0"/>
              <a:cs typeface="Arial" pitchFamily="34" charset="0"/>
            </a:rPr>
            <a:t>Elektronisch</a:t>
          </a:r>
          <a:r>
            <a:rPr lang="en-US" sz="2400" dirty="0" smtClean="0">
              <a:solidFill>
                <a:srgbClr val="FF0000"/>
              </a:solidFill>
              <a:latin typeface="Arial" pitchFamily="34" charset="0"/>
              <a:cs typeface="Arial" pitchFamily="34" charset="0"/>
            </a:rPr>
            <a:t> </a:t>
          </a:r>
          <a:endParaRPr lang="ru-RU" sz="2400" dirty="0" smtClean="0">
            <a:solidFill>
              <a:srgbClr val="FF0000"/>
            </a:solidFill>
            <a:latin typeface="Arial" pitchFamily="34" charset="0"/>
            <a:cs typeface="Arial" pitchFamily="34" charset="0"/>
          </a:endParaRPr>
        </a:p>
        <a:p>
          <a:r>
            <a:rPr lang="en-US" sz="2400" dirty="0" smtClean="0">
              <a:solidFill>
                <a:schemeClr val="tx1"/>
              </a:solidFill>
              <a:latin typeface="Arial" pitchFamily="34" charset="0"/>
              <a:cs typeface="Arial" pitchFamily="34" charset="0"/>
            </a:rPr>
            <a:t>(Radio, TV, Internet</a:t>
          </a:r>
          <a:r>
            <a:rPr lang="uk-UA" sz="1600" dirty="0" smtClean="0">
              <a:solidFill>
                <a:schemeClr val="tx1"/>
              </a:solidFill>
              <a:latin typeface="Arial" pitchFamily="34" charset="0"/>
              <a:cs typeface="Arial" pitchFamily="34" charset="0"/>
            </a:rPr>
            <a:t>)</a:t>
          </a:r>
          <a:endParaRPr lang="ru-RU" sz="1600" dirty="0">
            <a:solidFill>
              <a:schemeClr val="tx1"/>
            </a:solidFill>
            <a:latin typeface="Arial" pitchFamily="34" charset="0"/>
            <a:cs typeface="Arial" pitchFamily="34" charset="0"/>
          </a:endParaRPr>
        </a:p>
      </dgm:t>
    </dgm:pt>
    <dgm:pt modelId="{82A4263E-DA46-4CA7-A632-BB1316988FC4}" type="parTrans" cxnId="{6AF892A1-8834-409C-B402-E3B842275B2B}">
      <dgm:prSet/>
      <dgm:spPr/>
      <dgm:t>
        <a:bodyPr/>
        <a:lstStyle/>
        <a:p>
          <a:endParaRPr lang="ru-RU"/>
        </a:p>
      </dgm:t>
    </dgm:pt>
    <dgm:pt modelId="{96BF3465-2740-4051-B522-11089B11791E}" type="sibTrans" cxnId="{6AF892A1-8834-409C-B402-E3B842275B2B}">
      <dgm:prSet/>
      <dgm:spPr/>
      <dgm:t>
        <a:bodyPr/>
        <a:lstStyle/>
        <a:p>
          <a:endParaRPr lang="ru-RU"/>
        </a:p>
      </dgm:t>
    </dgm:pt>
    <dgm:pt modelId="{ADF61CC6-1434-407A-BE52-7EDD9183D79F}" type="pres">
      <dgm:prSet presAssocID="{29988F3E-2774-4978-B3AC-8ED383DE15A4}" presName="cycle" presStyleCnt="0">
        <dgm:presLayoutVars>
          <dgm:chMax val="1"/>
          <dgm:dir/>
          <dgm:animLvl val="ctr"/>
          <dgm:resizeHandles val="exact"/>
        </dgm:presLayoutVars>
      </dgm:prSet>
      <dgm:spPr/>
      <dgm:t>
        <a:bodyPr/>
        <a:lstStyle/>
        <a:p>
          <a:endParaRPr lang="ru-RU"/>
        </a:p>
      </dgm:t>
    </dgm:pt>
    <dgm:pt modelId="{22B55C49-69BF-4A0C-9456-694FC6BFDCA2}" type="pres">
      <dgm:prSet presAssocID="{09394928-209A-440A-9CF3-1B9729D865B4}" presName="centerShape" presStyleLbl="node0" presStyleIdx="0" presStyleCnt="1" custLinFactNeighborX="359" custLinFactNeighborY="-411"/>
      <dgm:spPr/>
      <dgm:t>
        <a:bodyPr/>
        <a:lstStyle/>
        <a:p>
          <a:endParaRPr lang="ru-RU"/>
        </a:p>
      </dgm:t>
    </dgm:pt>
    <dgm:pt modelId="{7B39A84C-B797-49D9-B53E-704BCCEB7E2F}" type="pres">
      <dgm:prSet presAssocID="{FBC63C6A-3EF8-4F58-8FD0-CD7AFE9B5C00}" presName="parTrans" presStyleLbl="bgSibTrans2D1" presStyleIdx="0" presStyleCnt="2"/>
      <dgm:spPr/>
      <dgm:t>
        <a:bodyPr/>
        <a:lstStyle/>
        <a:p>
          <a:endParaRPr lang="ru-RU"/>
        </a:p>
      </dgm:t>
    </dgm:pt>
    <dgm:pt modelId="{6DC418E9-4362-47E0-8677-B08D03BBC04A}" type="pres">
      <dgm:prSet presAssocID="{07B421CE-CD6F-4296-B229-5C2120EE39CD}" presName="node" presStyleLbl="node1" presStyleIdx="0" presStyleCnt="2" custRadScaleRad="99708" custRadScaleInc="206">
        <dgm:presLayoutVars>
          <dgm:bulletEnabled val="1"/>
        </dgm:presLayoutVars>
      </dgm:prSet>
      <dgm:spPr/>
      <dgm:t>
        <a:bodyPr/>
        <a:lstStyle/>
        <a:p>
          <a:endParaRPr lang="ru-RU"/>
        </a:p>
      </dgm:t>
    </dgm:pt>
    <dgm:pt modelId="{8A4560D4-CCE8-4996-B1DE-83D81D28BB8C}" type="pres">
      <dgm:prSet presAssocID="{82A4263E-DA46-4CA7-A632-BB1316988FC4}" presName="parTrans" presStyleLbl="bgSibTrans2D1" presStyleIdx="1" presStyleCnt="2"/>
      <dgm:spPr/>
      <dgm:t>
        <a:bodyPr/>
        <a:lstStyle/>
        <a:p>
          <a:endParaRPr lang="ru-RU"/>
        </a:p>
      </dgm:t>
    </dgm:pt>
    <dgm:pt modelId="{D618A0CB-FD21-4E96-9B0B-2B7FD7D16885}" type="pres">
      <dgm:prSet presAssocID="{8BB366A5-5B26-4E8F-9872-79FEC70AE333}" presName="node" presStyleLbl="node1" presStyleIdx="1" presStyleCnt="2">
        <dgm:presLayoutVars>
          <dgm:bulletEnabled val="1"/>
        </dgm:presLayoutVars>
      </dgm:prSet>
      <dgm:spPr/>
      <dgm:t>
        <a:bodyPr/>
        <a:lstStyle/>
        <a:p>
          <a:endParaRPr lang="ru-RU"/>
        </a:p>
      </dgm:t>
    </dgm:pt>
  </dgm:ptLst>
  <dgm:cxnLst>
    <dgm:cxn modelId="{3028416B-52CB-47AD-AE2A-3D11E3FF932E}" type="presOf" srcId="{07B421CE-CD6F-4296-B229-5C2120EE39CD}" destId="{6DC418E9-4362-47E0-8677-B08D03BBC04A}" srcOrd="0" destOrd="0" presId="urn:microsoft.com/office/officeart/2005/8/layout/radial4"/>
    <dgm:cxn modelId="{5E9C9135-5B68-4811-93D6-64FE295D7C47}" type="presOf" srcId="{82A4263E-DA46-4CA7-A632-BB1316988FC4}" destId="{8A4560D4-CCE8-4996-B1DE-83D81D28BB8C}" srcOrd="0" destOrd="0" presId="urn:microsoft.com/office/officeart/2005/8/layout/radial4"/>
    <dgm:cxn modelId="{21834D8B-712F-44BC-8526-93EA62E68B7E}" type="presOf" srcId="{FBC63C6A-3EF8-4F58-8FD0-CD7AFE9B5C00}" destId="{7B39A84C-B797-49D9-B53E-704BCCEB7E2F}" srcOrd="0" destOrd="0" presId="urn:microsoft.com/office/officeart/2005/8/layout/radial4"/>
    <dgm:cxn modelId="{6AF892A1-8834-409C-B402-E3B842275B2B}" srcId="{09394928-209A-440A-9CF3-1B9729D865B4}" destId="{8BB366A5-5B26-4E8F-9872-79FEC70AE333}" srcOrd="1" destOrd="0" parTransId="{82A4263E-DA46-4CA7-A632-BB1316988FC4}" sibTransId="{96BF3465-2740-4051-B522-11089B11791E}"/>
    <dgm:cxn modelId="{7362E6D3-7A10-4594-967D-A331509C5FB7}" type="presOf" srcId="{8BB366A5-5B26-4E8F-9872-79FEC70AE333}" destId="{D618A0CB-FD21-4E96-9B0B-2B7FD7D16885}" srcOrd="0" destOrd="0" presId="urn:microsoft.com/office/officeart/2005/8/layout/radial4"/>
    <dgm:cxn modelId="{544E91D6-34D0-4876-9C0C-4F55951EE5D1}" type="presOf" srcId="{09394928-209A-440A-9CF3-1B9729D865B4}" destId="{22B55C49-69BF-4A0C-9456-694FC6BFDCA2}" srcOrd="0" destOrd="0" presId="urn:microsoft.com/office/officeart/2005/8/layout/radial4"/>
    <dgm:cxn modelId="{A51C04B9-59AC-4333-A88C-689C2514C6C0}" srcId="{09394928-209A-440A-9CF3-1B9729D865B4}" destId="{07B421CE-CD6F-4296-B229-5C2120EE39CD}" srcOrd="0" destOrd="0" parTransId="{FBC63C6A-3EF8-4F58-8FD0-CD7AFE9B5C00}" sibTransId="{03F31116-A999-407F-A758-1613A16D550B}"/>
    <dgm:cxn modelId="{6B1442B3-F790-4A00-8480-722E380D2F0C}" srcId="{29988F3E-2774-4978-B3AC-8ED383DE15A4}" destId="{09394928-209A-440A-9CF3-1B9729D865B4}" srcOrd="0" destOrd="0" parTransId="{5A5758BE-2F23-4BDF-B7A8-2C6D1725CD20}" sibTransId="{37A0F63D-BF1E-4F4A-BCB6-2720B8A27140}"/>
    <dgm:cxn modelId="{FD34A577-8C83-4C46-8665-41D8400F40C1}" type="presOf" srcId="{29988F3E-2774-4978-B3AC-8ED383DE15A4}" destId="{ADF61CC6-1434-407A-BE52-7EDD9183D79F}" srcOrd="0" destOrd="0" presId="urn:microsoft.com/office/officeart/2005/8/layout/radial4"/>
    <dgm:cxn modelId="{EE00B054-E69F-4043-998A-2825BB9C7E16}" type="presParOf" srcId="{ADF61CC6-1434-407A-BE52-7EDD9183D79F}" destId="{22B55C49-69BF-4A0C-9456-694FC6BFDCA2}" srcOrd="0" destOrd="0" presId="urn:microsoft.com/office/officeart/2005/8/layout/radial4"/>
    <dgm:cxn modelId="{FC3D8BEC-9D99-416D-99E9-ABBCB72201FD}" type="presParOf" srcId="{ADF61CC6-1434-407A-BE52-7EDD9183D79F}" destId="{7B39A84C-B797-49D9-B53E-704BCCEB7E2F}" srcOrd="1" destOrd="0" presId="urn:microsoft.com/office/officeart/2005/8/layout/radial4"/>
    <dgm:cxn modelId="{F8259B76-048A-4CE7-891A-587BD518AB1D}" type="presParOf" srcId="{ADF61CC6-1434-407A-BE52-7EDD9183D79F}" destId="{6DC418E9-4362-47E0-8677-B08D03BBC04A}" srcOrd="2" destOrd="0" presId="urn:microsoft.com/office/officeart/2005/8/layout/radial4"/>
    <dgm:cxn modelId="{4EC07204-B6A6-4A3A-A12D-605941A7F143}" type="presParOf" srcId="{ADF61CC6-1434-407A-BE52-7EDD9183D79F}" destId="{8A4560D4-CCE8-4996-B1DE-83D81D28BB8C}" srcOrd="3" destOrd="0" presId="urn:microsoft.com/office/officeart/2005/8/layout/radial4"/>
    <dgm:cxn modelId="{F7B016B1-B04B-4A94-A708-C022C2E7ABF4}" type="presParOf" srcId="{ADF61CC6-1434-407A-BE52-7EDD9183D79F}" destId="{D618A0CB-FD21-4E96-9B0B-2B7FD7D16885}"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55C49-69BF-4A0C-9456-694FC6BFDCA2}">
      <dsp:nvSpPr>
        <dsp:cNvPr id="0" name=""/>
        <dsp:cNvSpPr/>
      </dsp:nvSpPr>
      <dsp:spPr>
        <a:xfrm>
          <a:off x="2735657" y="1583585"/>
          <a:ext cx="2501265" cy="250126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err="1" smtClean="0"/>
            <a:t>Medien</a:t>
          </a:r>
          <a:endParaRPr lang="ru-RU" sz="4900" kern="1200" dirty="0"/>
        </a:p>
      </dsp:txBody>
      <dsp:txXfrm>
        <a:off x="3101959" y="1949887"/>
        <a:ext cx="1768661" cy="1768661"/>
      </dsp:txXfrm>
    </dsp:sp>
    <dsp:sp modelId="{7B39A84C-B797-49D9-B53E-704BCCEB7E2F}">
      <dsp:nvSpPr>
        <dsp:cNvPr id="0" name=""/>
        <dsp:cNvSpPr/>
      </dsp:nvSpPr>
      <dsp:spPr>
        <a:xfrm rot="12873218">
          <a:off x="1078336" y="1148957"/>
          <a:ext cx="1956732" cy="7128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418E9-4362-47E0-8677-B08D03BBC04A}">
      <dsp:nvSpPr>
        <dsp:cNvPr id="0" name=""/>
        <dsp:cNvSpPr/>
      </dsp:nvSpPr>
      <dsp:spPr>
        <a:xfrm>
          <a:off x="62823" y="0"/>
          <a:ext cx="2376201" cy="190096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smtClean="0">
              <a:solidFill>
                <a:srgbClr val="FF0000"/>
              </a:solidFill>
              <a:latin typeface="Arial" pitchFamily="34" charset="0"/>
              <a:cs typeface="Arial" pitchFamily="34" charset="0"/>
            </a:rPr>
            <a:t>Drucken</a:t>
          </a:r>
          <a:r>
            <a:rPr lang="en-US" sz="2400" kern="1200" dirty="0" smtClean="0">
              <a:solidFill>
                <a:srgbClr val="FF0000"/>
              </a:solidFill>
              <a:latin typeface="Arial" pitchFamily="34" charset="0"/>
              <a:cs typeface="Arial" pitchFamily="34" charset="0"/>
            </a:rPr>
            <a:t> </a:t>
          </a:r>
          <a:endParaRPr lang="ru-RU" sz="2400" kern="1200" dirty="0" smtClean="0">
            <a:solidFill>
              <a:srgbClr val="FF0000"/>
            </a:solidFill>
            <a:latin typeface="Arial" pitchFamily="34" charset="0"/>
            <a:cs typeface="Arial" pitchFamily="34" charset="0"/>
          </a:endParaRPr>
        </a:p>
        <a:p>
          <a:pPr lvl="0" algn="ctr" defTabSz="1066800">
            <a:lnSpc>
              <a:spcPct val="90000"/>
            </a:lnSpc>
            <a:spcBef>
              <a:spcPct val="0"/>
            </a:spcBef>
            <a:spcAft>
              <a:spcPct val="35000"/>
            </a:spcAft>
          </a:pPr>
          <a:r>
            <a:rPr lang="en-US" sz="2400" kern="1200" dirty="0" smtClean="0">
              <a:solidFill>
                <a:schemeClr val="tx1"/>
              </a:solidFill>
              <a:latin typeface="Arial" pitchFamily="34" charset="0"/>
              <a:cs typeface="Arial" pitchFamily="34" charset="0"/>
            </a:rPr>
            <a:t>(</a:t>
          </a:r>
          <a:r>
            <a:rPr lang="en-US" sz="2400" kern="1200" dirty="0" err="1" smtClean="0">
              <a:solidFill>
                <a:schemeClr val="tx1"/>
              </a:solidFill>
              <a:latin typeface="Arial" pitchFamily="34" charset="0"/>
              <a:cs typeface="Arial" pitchFamily="34" charset="0"/>
            </a:rPr>
            <a:t>Zeitungen</a:t>
          </a:r>
          <a:r>
            <a:rPr lang="en-US" sz="2400" kern="1200" dirty="0" smtClean="0">
              <a:solidFill>
                <a:schemeClr val="tx1"/>
              </a:solidFill>
              <a:latin typeface="Arial" pitchFamily="34" charset="0"/>
              <a:cs typeface="Arial" pitchFamily="34" charset="0"/>
            </a:rPr>
            <a:t>, </a:t>
          </a:r>
          <a:r>
            <a:rPr lang="en-US" sz="2400" kern="1200" dirty="0" err="1" smtClean="0">
              <a:solidFill>
                <a:schemeClr val="tx1"/>
              </a:solidFill>
              <a:latin typeface="Arial" pitchFamily="34" charset="0"/>
              <a:cs typeface="Arial" pitchFamily="34" charset="0"/>
            </a:rPr>
            <a:t>Zeitschriften</a:t>
          </a:r>
          <a:r>
            <a:rPr lang="en-US" sz="2400" kern="1200" dirty="0" smtClean="0">
              <a:solidFill>
                <a:schemeClr val="tx1"/>
              </a:solidFill>
              <a:latin typeface="Arial" pitchFamily="34" charset="0"/>
              <a:cs typeface="Arial" pitchFamily="34" charset="0"/>
            </a:rPr>
            <a:t>, Newsletter, </a:t>
          </a:r>
          <a:r>
            <a:rPr lang="en-US" sz="2400" kern="1200" dirty="0" err="1" smtClean="0">
              <a:solidFill>
                <a:schemeClr val="tx1"/>
              </a:solidFill>
              <a:latin typeface="Arial" pitchFamily="34" charset="0"/>
              <a:cs typeface="Arial" pitchFamily="34" charset="0"/>
            </a:rPr>
            <a:t>Bücher</a:t>
          </a:r>
          <a:r>
            <a:rPr lang="en-US" sz="2400" kern="1200" dirty="0" smtClean="0">
              <a:solidFill>
                <a:schemeClr val="tx1"/>
              </a:solidFill>
              <a:latin typeface="Arial" pitchFamily="34" charset="0"/>
              <a:cs typeface="Arial" pitchFamily="34" charset="0"/>
            </a:rPr>
            <a:t>)</a:t>
          </a:r>
          <a:endParaRPr lang="ru-RU" sz="1600" kern="1200" dirty="0">
            <a:solidFill>
              <a:schemeClr val="tx1"/>
            </a:solidFill>
            <a:latin typeface="Arial" pitchFamily="34" charset="0"/>
            <a:cs typeface="Arial" pitchFamily="34" charset="0"/>
          </a:endParaRPr>
        </a:p>
      </dsp:txBody>
      <dsp:txXfrm>
        <a:off x="118500" y="55677"/>
        <a:ext cx="2264847" cy="1789607"/>
      </dsp:txXfrm>
    </dsp:sp>
    <dsp:sp modelId="{8A4560D4-CCE8-4996-B1DE-83D81D28BB8C}">
      <dsp:nvSpPr>
        <dsp:cNvPr id="0" name=""/>
        <dsp:cNvSpPr/>
      </dsp:nvSpPr>
      <dsp:spPr>
        <a:xfrm rot="19509086">
          <a:off x="4931800" y="1147827"/>
          <a:ext cx="1929190" cy="7128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8A0CB-FD21-4E96-9B0B-2B7FD7D16885}">
      <dsp:nvSpPr>
        <dsp:cNvPr id="0" name=""/>
        <dsp:cNvSpPr/>
      </dsp:nvSpPr>
      <dsp:spPr>
        <a:xfrm>
          <a:off x="5499904" y="2598"/>
          <a:ext cx="2376201" cy="190096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err="1" smtClean="0">
              <a:solidFill>
                <a:srgbClr val="FF0000"/>
              </a:solidFill>
              <a:latin typeface="Arial" pitchFamily="34" charset="0"/>
              <a:cs typeface="Arial" pitchFamily="34" charset="0"/>
            </a:rPr>
            <a:t>Elektronisch</a:t>
          </a:r>
          <a:r>
            <a:rPr lang="en-US" sz="2400" kern="1200" dirty="0" smtClean="0">
              <a:solidFill>
                <a:srgbClr val="FF0000"/>
              </a:solidFill>
              <a:latin typeface="Arial" pitchFamily="34" charset="0"/>
              <a:cs typeface="Arial" pitchFamily="34" charset="0"/>
            </a:rPr>
            <a:t> </a:t>
          </a:r>
          <a:endParaRPr lang="ru-RU" sz="2400" kern="1200" dirty="0" smtClean="0">
            <a:solidFill>
              <a:srgbClr val="FF0000"/>
            </a:solidFill>
            <a:latin typeface="Arial" pitchFamily="34" charset="0"/>
            <a:cs typeface="Arial" pitchFamily="34" charset="0"/>
          </a:endParaRPr>
        </a:p>
        <a:p>
          <a:pPr lvl="0" algn="ctr" defTabSz="1066800">
            <a:lnSpc>
              <a:spcPct val="90000"/>
            </a:lnSpc>
            <a:spcBef>
              <a:spcPct val="0"/>
            </a:spcBef>
            <a:spcAft>
              <a:spcPct val="35000"/>
            </a:spcAft>
          </a:pPr>
          <a:r>
            <a:rPr lang="en-US" sz="2400" kern="1200" dirty="0" smtClean="0">
              <a:solidFill>
                <a:schemeClr val="tx1"/>
              </a:solidFill>
              <a:latin typeface="Arial" pitchFamily="34" charset="0"/>
              <a:cs typeface="Arial" pitchFamily="34" charset="0"/>
            </a:rPr>
            <a:t>(Radio, TV, Internet</a:t>
          </a:r>
          <a:r>
            <a:rPr lang="uk-UA" sz="1600" kern="1200" dirty="0" smtClean="0">
              <a:solidFill>
                <a:schemeClr val="tx1"/>
              </a:solidFill>
              <a:latin typeface="Arial" pitchFamily="34" charset="0"/>
              <a:cs typeface="Arial" pitchFamily="34" charset="0"/>
            </a:rPr>
            <a:t>)</a:t>
          </a:r>
          <a:endParaRPr lang="ru-RU" sz="1600" kern="1200" dirty="0">
            <a:solidFill>
              <a:schemeClr val="tx1"/>
            </a:solidFill>
            <a:latin typeface="Arial" pitchFamily="34" charset="0"/>
            <a:cs typeface="Arial" pitchFamily="34" charset="0"/>
          </a:endParaRPr>
        </a:p>
      </dsp:txBody>
      <dsp:txXfrm>
        <a:off x="5555581" y="58275"/>
        <a:ext cx="2264847" cy="178960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16.10.2014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16.10.2014</a:t>
            </a:fld>
            <a:endParaRPr lang="ru-RU"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uk.wikipedia.org/wiki" TargetMode="External"/><Relationship Id="rId2" Type="http://schemas.openxmlformats.org/officeDocument/2006/relationships/hyperlink" Target="http://referatcentral.org.ua/" TargetMode="External"/><Relationship Id="rId1" Type="http://schemas.openxmlformats.org/officeDocument/2006/relationships/slideLayout" Target="../slideLayouts/slideLayout2.xml"/><Relationship Id="rId4" Type="http://schemas.openxmlformats.org/officeDocument/2006/relationships/hyperlink" Target="http://blog.i.ua/user/1444501/17333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16216" y="5445224"/>
            <a:ext cx="2448272" cy="1177280"/>
          </a:xfrm>
        </p:spPr>
        <p:txBody>
          <a:bodyPr>
            <a:normAutofit/>
          </a:bodyPr>
          <a:lstStyle/>
          <a:p>
            <a:pPr algn="l"/>
            <a:r>
              <a:rPr lang="en-US" sz="1600" dirty="0" smtClean="0">
                <a:solidFill>
                  <a:schemeClr val="tx1"/>
                </a:solidFill>
                <a:latin typeface="Arial" pitchFamily="34" charset="0"/>
                <a:cs typeface="Arial" pitchFamily="34" charset="0"/>
              </a:rPr>
              <a:t>Sergey </a:t>
            </a:r>
            <a:r>
              <a:rPr lang="en-US" sz="1600" dirty="0" err="1" smtClean="0">
                <a:solidFill>
                  <a:schemeClr val="tx1"/>
                </a:solidFill>
                <a:latin typeface="Arial" pitchFamily="34" charset="0"/>
                <a:cs typeface="Arial" pitchFamily="34" charset="0"/>
              </a:rPr>
              <a:t>Netchas</a:t>
            </a:r>
            <a:endParaRPr lang="en-US" sz="1600" dirty="0" smtClean="0">
              <a:solidFill>
                <a:schemeClr val="tx1"/>
              </a:solidFill>
              <a:latin typeface="Arial" pitchFamily="34" charset="0"/>
              <a:cs typeface="Arial" pitchFamily="34" charset="0"/>
            </a:endParaRPr>
          </a:p>
          <a:p>
            <a:pPr algn="l"/>
            <a:r>
              <a:rPr lang="en-US" sz="1600" dirty="0" err="1" smtClean="0">
                <a:solidFill>
                  <a:schemeClr val="tx1"/>
                </a:solidFill>
                <a:latin typeface="Arial" pitchFamily="34" charset="0"/>
                <a:cs typeface="Arial" pitchFamily="34" charset="0"/>
              </a:rPr>
              <a:t>Klasse</a:t>
            </a:r>
            <a:r>
              <a:rPr lang="en-US" sz="1600" dirty="0" smtClean="0">
                <a:solidFill>
                  <a:schemeClr val="tx1"/>
                </a:solidFill>
                <a:latin typeface="Arial" pitchFamily="34" charset="0"/>
                <a:cs typeface="Arial" pitchFamily="34" charset="0"/>
              </a:rPr>
              <a:t> 11-A</a:t>
            </a:r>
          </a:p>
          <a:p>
            <a:pPr algn="l"/>
            <a:r>
              <a:rPr lang="en-US" sz="1600" dirty="0" err="1" smtClean="0">
                <a:solidFill>
                  <a:schemeClr val="tx1"/>
                </a:solidFill>
                <a:latin typeface="Arial" pitchFamily="34" charset="0"/>
                <a:cs typeface="Arial" pitchFamily="34" charset="0"/>
              </a:rPr>
              <a:t>Schule</a:t>
            </a:r>
            <a:r>
              <a:rPr lang="en-US" sz="1600" dirty="0" smtClean="0">
                <a:solidFill>
                  <a:schemeClr val="tx1"/>
                </a:solidFill>
                <a:latin typeface="Arial" pitchFamily="34" charset="0"/>
                <a:cs typeface="Arial" pitchFamily="34" charset="0"/>
              </a:rPr>
              <a:t> 3</a:t>
            </a:r>
            <a:endParaRPr lang="ru-RU" sz="1600" dirty="0">
              <a:solidFill>
                <a:schemeClr val="tx1"/>
              </a:solidFill>
              <a:latin typeface="Arial" pitchFamily="34" charset="0"/>
              <a:cs typeface="Arial" pitchFamily="34" charset="0"/>
            </a:endParaRPr>
          </a:p>
        </p:txBody>
      </p:sp>
      <p:sp>
        <p:nvSpPr>
          <p:cNvPr id="2" name="Заголовок 1"/>
          <p:cNvSpPr>
            <a:spLocks noGrp="1"/>
          </p:cNvSpPr>
          <p:nvPr>
            <p:ph type="ctrTitle"/>
          </p:nvPr>
        </p:nvSpPr>
        <p:spPr>
          <a:xfrm>
            <a:off x="1259632" y="1556792"/>
            <a:ext cx="6552728" cy="1944216"/>
          </a:xfrm>
        </p:spPr>
        <p:txBody>
          <a:bodyPr/>
          <a:lstStyle/>
          <a:p>
            <a:r>
              <a:rPr lang="en-US" dirty="0" err="1">
                <a:latin typeface="Arial" pitchFamily="34" charset="0"/>
                <a:cs typeface="Arial" pitchFamily="34" charset="0"/>
              </a:rPr>
              <a:t>Konferenz</a:t>
            </a:r>
            <a:r>
              <a:rPr lang="en-US" dirty="0">
                <a:latin typeface="Arial" pitchFamily="34" charset="0"/>
                <a:cs typeface="Arial" pitchFamily="34" charset="0"/>
              </a:rPr>
              <a:t> </a:t>
            </a:r>
            <a:r>
              <a:rPr lang="en-US" dirty="0" err="1">
                <a:latin typeface="Arial" pitchFamily="34" charset="0"/>
                <a:cs typeface="Arial" pitchFamily="34" charset="0"/>
              </a:rPr>
              <a:t>zum</a:t>
            </a:r>
            <a:r>
              <a:rPr lang="en-US" dirty="0">
                <a:latin typeface="Arial" pitchFamily="34" charset="0"/>
                <a:cs typeface="Arial" pitchFamily="34" charset="0"/>
              </a:rPr>
              <a:t> </a:t>
            </a:r>
            <a:r>
              <a:rPr lang="en-US" dirty="0" err="1">
                <a:latin typeface="Arial" pitchFamily="34" charset="0"/>
                <a:cs typeface="Arial" pitchFamily="34" charset="0"/>
              </a:rPr>
              <a:t>Thema</a:t>
            </a:r>
            <a:r>
              <a:rPr lang="en-US" dirty="0">
                <a:latin typeface="Arial" pitchFamily="34" charset="0"/>
                <a:cs typeface="Arial" pitchFamily="34" charset="0"/>
              </a:rPr>
              <a:t> </a:t>
            </a:r>
            <a:r>
              <a:rPr lang="en-US" sz="4000" dirty="0">
                <a:solidFill>
                  <a:srgbClr val="FFC000"/>
                </a:solidFill>
                <a:latin typeface="Arial" pitchFamily="34" charset="0"/>
                <a:cs typeface="Arial" pitchFamily="34" charset="0"/>
              </a:rPr>
              <a:t>"</a:t>
            </a:r>
            <a:r>
              <a:rPr lang="en-US" sz="4000" dirty="0" err="1">
                <a:solidFill>
                  <a:srgbClr val="FFC000"/>
                </a:solidFill>
                <a:latin typeface="Arial" pitchFamily="34" charset="0"/>
                <a:cs typeface="Arial" pitchFamily="34" charset="0"/>
              </a:rPr>
              <a:t>Medien</a:t>
            </a:r>
            <a:r>
              <a:rPr lang="en-US" sz="4000" dirty="0">
                <a:solidFill>
                  <a:srgbClr val="FFC000"/>
                </a:solidFill>
                <a:latin typeface="Arial" pitchFamily="34" charset="0"/>
                <a:cs typeface="Arial" pitchFamily="34" charset="0"/>
              </a:rPr>
              <a:t>"</a:t>
            </a:r>
            <a:endParaRPr lang="ru-RU" sz="4000"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17579881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28992" cy="508918"/>
          </a:xfrm>
        </p:spPr>
        <p:txBody>
          <a:bodyPr/>
          <a:lstStyle/>
          <a:p>
            <a:pPr algn="ctr"/>
            <a:r>
              <a:rPr lang="en-US" sz="2000" dirty="0" err="1">
                <a:solidFill>
                  <a:srgbClr val="FF0000"/>
                </a:solidFill>
                <a:latin typeface="Arial" pitchFamily="34" charset="0"/>
                <a:cs typeface="Arial" pitchFamily="34" charset="0"/>
              </a:rPr>
              <a:t>Eigenschaften</a:t>
            </a:r>
            <a:r>
              <a:rPr lang="en-US" sz="2000" dirty="0">
                <a:solidFill>
                  <a:srgbClr val="FF0000"/>
                </a:solidFill>
                <a:latin typeface="Arial" pitchFamily="34" charset="0"/>
                <a:cs typeface="Arial" pitchFamily="34" charset="0"/>
              </a:rPr>
              <a:t> der </a:t>
            </a:r>
            <a:r>
              <a:rPr lang="en-US" sz="2000" dirty="0" err="1">
                <a:solidFill>
                  <a:srgbClr val="FF0000"/>
                </a:solidFill>
                <a:latin typeface="Arial" pitchFamily="34" charset="0"/>
                <a:cs typeface="Arial" pitchFamily="34" charset="0"/>
              </a:rPr>
              <a:t>Medien</a:t>
            </a:r>
            <a:r>
              <a:rPr lang="en-US" sz="2000" dirty="0">
                <a:solidFill>
                  <a:srgbClr val="FF0000"/>
                </a:solidFill>
                <a:latin typeface="Arial" pitchFamily="34" charset="0"/>
                <a:cs typeface="Arial" pitchFamily="34" charset="0"/>
              </a:rPr>
              <a:t>:</a:t>
            </a:r>
            <a:endParaRPr lang="ru-RU" sz="2000" dirty="0">
              <a:solidFill>
                <a:srgbClr val="FF0000"/>
              </a:solidFill>
              <a:latin typeface="Arial" pitchFamily="34" charset="0"/>
              <a:cs typeface="Arial" pitchFamily="34" charset="0"/>
            </a:endParaRPr>
          </a:p>
        </p:txBody>
      </p:sp>
      <p:sp>
        <p:nvSpPr>
          <p:cNvPr id="3" name="Объект 2"/>
          <p:cNvSpPr>
            <a:spLocks noGrp="1"/>
          </p:cNvSpPr>
          <p:nvPr>
            <p:ph sz="quarter" idx="13"/>
          </p:nvPr>
        </p:nvSpPr>
        <p:spPr>
          <a:xfrm>
            <a:off x="251520" y="908720"/>
            <a:ext cx="8640960" cy="2116832"/>
          </a:xfrm>
        </p:spPr>
        <p:txBody>
          <a:bodyPr>
            <a:normAutofit/>
          </a:bodyPr>
          <a:lstStyle/>
          <a:p>
            <a:r>
              <a:rPr lang="de-DE" sz="1600" dirty="0">
                <a:latin typeface="Arial" pitchFamily="34" charset="0"/>
                <a:cs typeface="Arial" pitchFamily="34" charset="0"/>
              </a:rPr>
              <a:t>Werbung (unbegrenzt, </a:t>
            </a:r>
            <a:r>
              <a:rPr lang="de-DE" sz="1600" dirty="0" err="1">
                <a:latin typeface="Arial" pitchFamily="34" charset="0"/>
                <a:cs typeface="Arial" pitchFamily="34" charset="0"/>
              </a:rPr>
              <a:t>nepersonifikovane</a:t>
            </a:r>
            <a:r>
              <a:rPr lang="de-DE" sz="1600" dirty="0">
                <a:latin typeface="Arial" pitchFamily="34" charset="0"/>
                <a:cs typeface="Arial" pitchFamily="34" charset="0"/>
              </a:rPr>
              <a:t> Palette von Verbraucher); </a:t>
            </a:r>
          </a:p>
          <a:p>
            <a:r>
              <a:rPr lang="de-DE" sz="1600" dirty="0">
                <a:latin typeface="Arial" pitchFamily="34" charset="0"/>
                <a:cs typeface="Arial" pitchFamily="34" charset="0"/>
              </a:rPr>
              <a:t>Verfügbarkeit von Ausrüstung; </a:t>
            </a:r>
          </a:p>
          <a:p>
            <a:r>
              <a:rPr lang="de-DE" sz="1600" dirty="0" smtClean="0">
                <a:latin typeface="Arial" pitchFamily="34" charset="0"/>
                <a:cs typeface="Arial" pitchFamily="34" charset="0"/>
              </a:rPr>
              <a:t>Indirekt</a:t>
            </a:r>
            <a:r>
              <a:rPr lang="de-DE" sz="1600" dirty="0">
                <a:latin typeface="Arial" pitchFamily="34" charset="0"/>
                <a:cs typeface="Arial" pitchFamily="34" charset="0"/>
              </a:rPr>
              <a:t>, in Raum und Zeit-Interaktion und Kommunikationspartnern getrennt sind; </a:t>
            </a:r>
          </a:p>
          <a:p>
            <a:r>
              <a:rPr lang="de-DE" sz="1600" dirty="0">
                <a:latin typeface="Arial" pitchFamily="34" charset="0"/>
                <a:cs typeface="Arial" pitchFamily="34" charset="0"/>
              </a:rPr>
              <a:t>I</a:t>
            </a:r>
            <a:r>
              <a:rPr lang="de-DE" sz="1600" dirty="0" smtClean="0">
                <a:latin typeface="Arial" pitchFamily="34" charset="0"/>
                <a:cs typeface="Arial" pitchFamily="34" charset="0"/>
              </a:rPr>
              <a:t>nstabilen </a:t>
            </a:r>
            <a:r>
              <a:rPr lang="de-DE" sz="1600" dirty="0">
                <a:latin typeface="Arial" pitchFamily="34" charset="0"/>
                <a:cs typeface="Arial" pitchFamily="34" charset="0"/>
              </a:rPr>
              <a:t>Natur des Publikums; </a:t>
            </a:r>
          </a:p>
          <a:p>
            <a:r>
              <a:rPr lang="de-DE" sz="1600" dirty="0" smtClean="0">
                <a:latin typeface="Arial" pitchFamily="34" charset="0"/>
                <a:cs typeface="Arial" pitchFamily="34" charset="0"/>
              </a:rPr>
              <a:t>Wiegenden </a:t>
            </a:r>
            <a:r>
              <a:rPr lang="de-DE" sz="1600" dirty="0" err="1">
                <a:latin typeface="Arial" pitchFamily="34" charset="0"/>
                <a:cs typeface="Arial" pitchFamily="34" charset="0"/>
              </a:rPr>
              <a:t>Einfluß</a:t>
            </a:r>
            <a:r>
              <a:rPr lang="de-DE" sz="1600" dirty="0">
                <a:latin typeface="Arial" pitchFamily="34" charset="0"/>
                <a:cs typeface="Arial" pitchFamily="34" charset="0"/>
              </a:rPr>
              <a:t> der unidirektionalen Einrichtung zum Empfänger.</a:t>
            </a:r>
            <a:endParaRPr lang="ru-RU" sz="16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140968"/>
            <a:ext cx="8352928" cy="350646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0849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784976" cy="1324744"/>
          </a:xfrm>
        </p:spPr>
        <p:txBody>
          <a:bodyPr>
            <a:normAutofit/>
          </a:bodyPr>
          <a:lstStyle/>
          <a:p>
            <a:r>
              <a:rPr lang="de-DE" sz="1600" dirty="0">
                <a:latin typeface="Arial" pitchFamily="34" charset="0"/>
                <a:cs typeface="Arial" pitchFamily="34" charset="0"/>
              </a:rPr>
              <a:t>Die massive und starke politische Einfluss auf die Gesellschaft mit audiovisuellen Medien, insbesondere das Fernsehen. Die Stellungnahme des Primats des Fernsehens auf den Grad der Abdeckung der Ukraine bestätigt die Ergebnisse der Umfrage </a:t>
            </a:r>
            <a:r>
              <a:rPr lang="de-DE" sz="1600" dirty="0">
                <a:solidFill>
                  <a:srgbClr val="FF0000"/>
                </a:solidFill>
                <a:latin typeface="Arial" pitchFamily="34" charset="0"/>
                <a:cs typeface="Arial" pitchFamily="34" charset="0"/>
              </a:rPr>
              <a:t>"</a:t>
            </a:r>
            <a:r>
              <a:rPr lang="de-DE" sz="1600" dirty="0" err="1">
                <a:solidFill>
                  <a:srgbClr val="FF0000"/>
                </a:solidFill>
                <a:latin typeface="Arial" pitchFamily="34" charset="0"/>
                <a:cs typeface="Arial" pitchFamily="34" charset="0"/>
              </a:rPr>
              <a:t>Ukrainian</a:t>
            </a:r>
            <a:r>
              <a:rPr lang="de-DE" sz="1600" dirty="0">
                <a:solidFill>
                  <a:srgbClr val="FF0000"/>
                </a:solidFill>
                <a:latin typeface="Arial" pitchFamily="34" charset="0"/>
                <a:cs typeface="Arial" pitchFamily="34" charset="0"/>
              </a:rPr>
              <a:t> Marketing-Gruppe."</a:t>
            </a:r>
            <a:endParaRPr lang="ru-RU" sz="1600" dirty="0">
              <a:solidFill>
                <a:srgbClr val="FF0000"/>
              </a:solidFill>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222126"/>
            <a:ext cx="3354240" cy="2426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786" y="2884149"/>
            <a:ext cx="24384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933" y="1439053"/>
            <a:ext cx="3600400"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886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5157192"/>
            <a:ext cx="8784976" cy="1468760"/>
          </a:xfrm>
        </p:spPr>
        <p:txBody>
          <a:bodyPr>
            <a:normAutofit lnSpcReduction="10000"/>
          </a:bodyPr>
          <a:lstStyle/>
          <a:p>
            <a:r>
              <a:rPr lang="de-DE" sz="1600" dirty="0">
                <a:latin typeface="Arial" pitchFamily="34" charset="0"/>
                <a:cs typeface="Arial" pitchFamily="34" charset="0"/>
              </a:rPr>
              <a:t>Geben Sie Medienvertreter der verschiedenen sozialen Gruppen die Gelegenheit, öffentlich ihre Meinung ausdrücken, finden und vereinen Gleichgesinnten, zu artikulieren und zu vertreten öffentliche Meinung in ihrem Interesse. Ohne die Presse, Fernsehen, Radio, kann kein Bürger nicht richtig zu navigieren, den politischen Prozess, um ihre politische Orientierung zu bestimmen, verantwortungsvolle Entscheidungen treffen.</a:t>
            </a:r>
            <a:endParaRPr lang="ru-RU" sz="1600" dirty="0">
              <a:latin typeface="Arial" pitchFamily="34" charset="0"/>
              <a:cs typeface="Arial"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536" y="241339"/>
            <a:ext cx="3076382" cy="213977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60648"/>
            <a:ext cx="3542641" cy="196813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336" y="1917700"/>
            <a:ext cx="4229100" cy="3022600"/>
          </a:xfrm>
          <a:prstGeom prst="rect">
            <a:avLst/>
          </a:prstGeom>
        </p:spPr>
      </p:pic>
    </p:spTree>
    <p:extLst>
      <p:ext uri="{BB962C8B-B14F-4D97-AF65-F5344CB8AC3E}">
        <p14:creationId xmlns:p14="http://schemas.microsoft.com/office/powerpoint/2010/main" val="299254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260648"/>
            <a:ext cx="8856984" cy="1396752"/>
          </a:xfrm>
        </p:spPr>
        <p:txBody>
          <a:bodyPr>
            <a:normAutofit/>
          </a:bodyPr>
          <a:lstStyle/>
          <a:p>
            <a:r>
              <a:rPr lang="de-DE" sz="1600" dirty="0">
                <a:latin typeface="Arial" pitchFamily="34" charset="0"/>
                <a:cs typeface="Arial" pitchFamily="34" charset="0"/>
              </a:rPr>
              <a:t>Die historische Erfahrung zeigt, dass die Medien können eine Vielzahl von nicht nur demokratischen politischen Zielen dienen: wie man in Menschen entwickeln den Wunsch nach Freiheit, soziale Gerechtigkeit, ihnen zu helfen, kompetente Teilhabe an der Politik und spirituelle </a:t>
            </a:r>
            <a:r>
              <a:rPr lang="de-DE" sz="1600" dirty="0" err="1">
                <a:latin typeface="Arial" pitchFamily="34" charset="0"/>
                <a:cs typeface="Arial" pitchFamily="34" charset="0"/>
              </a:rPr>
              <a:t>zakripachuvaty</a:t>
            </a:r>
            <a:r>
              <a:rPr lang="de-DE" sz="1600" dirty="0">
                <a:latin typeface="Arial" pitchFamily="34" charset="0"/>
                <a:cs typeface="Arial" pitchFamily="34" charset="0"/>
              </a:rPr>
              <a:t>, irrezuführen, einzuschüchtern Menschen, Misstrauen und Angst zu </a:t>
            </a:r>
            <a:r>
              <a:rPr lang="de-DE" sz="1600" dirty="0" smtClean="0">
                <a:latin typeface="Arial" pitchFamily="34" charset="0"/>
                <a:cs typeface="Arial" pitchFamily="34" charset="0"/>
              </a:rPr>
              <a:t>säen.</a:t>
            </a:r>
            <a:endParaRPr lang="ru-RU" sz="16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35" y="1772816"/>
            <a:ext cx="4228043" cy="26987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772816"/>
            <a:ext cx="3937000" cy="26987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608" y="3861048"/>
            <a:ext cx="4114800" cy="2834640"/>
          </a:xfrm>
          <a:prstGeom prst="rect">
            <a:avLst/>
          </a:prstGeom>
        </p:spPr>
      </p:pic>
    </p:spTree>
    <p:extLst>
      <p:ext uri="{BB962C8B-B14F-4D97-AF65-F5344CB8AC3E}">
        <p14:creationId xmlns:p14="http://schemas.microsoft.com/office/powerpoint/2010/main" val="419762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924800" cy="580926"/>
          </a:xfrm>
        </p:spPr>
        <p:txBody>
          <a:bodyPr/>
          <a:lstStyle/>
          <a:p>
            <a:pPr algn="ctr"/>
            <a:r>
              <a:rPr lang="en-US" sz="2000" dirty="0" err="1">
                <a:solidFill>
                  <a:srgbClr val="FF0000"/>
                </a:solidFill>
                <a:latin typeface="Arial" pitchFamily="34" charset="0"/>
                <a:cs typeface="Arial" pitchFamily="34" charset="0"/>
              </a:rPr>
              <a:t>politische</a:t>
            </a:r>
            <a:r>
              <a:rPr lang="en-US" sz="2000" dirty="0">
                <a:solidFill>
                  <a:srgbClr val="FF0000"/>
                </a:solidFill>
                <a:latin typeface="Arial" pitchFamily="34" charset="0"/>
                <a:cs typeface="Arial" pitchFamily="34" charset="0"/>
              </a:rPr>
              <a:t> Manipulation</a:t>
            </a:r>
            <a:endParaRPr lang="ru-RU" sz="2000" dirty="0">
              <a:solidFill>
                <a:srgbClr val="FF0000"/>
              </a:solidFill>
              <a:latin typeface="Arial" pitchFamily="34" charset="0"/>
              <a:cs typeface="Arial" pitchFamily="34" charset="0"/>
            </a:endParaRPr>
          </a:p>
        </p:txBody>
      </p:sp>
      <p:sp>
        <p:nvSpPr>
          <p:cNvPr id="3" name="Объект 2"/>
          <p:cNvSpPr>
            <a:spLocks noGrp="1"/>
          </p:cNvSpPr>
          <p:nvPr>
            <p:ph sz="quarter" idx="13"/>
          </p:nvPr>
        </p:nvSpPr>
        <p:spPr>
          <a:xfrm>
            <a:off x="179512" y="1268760"/>
            <a:ext cx="8784976" cy="1972816"/>
          </a:xfrm>
        </p:spPr>
        <p:txBody>
          <a:bodyPr>
            <a:normAutofit/>
          </a:bodyPr>
          <a:lstStyle/>
          <a:p>
            <a:r>
              <a:rPr lang="ru-RU" sz="1600" dirty="0" smtClean="0">
                <a:latin typeface="Arial" pitchFamily="34" charset="0"/>
                <a:cs typeface="Arial" pitchFamily="34" charset="0"/>
              </a:rPr>
              <a:t> </a:t>
            </a:r>
            <a:r>
              <a:rPr lang="de-DE" sz="1600" dirty="0">
                <a:latin typeface="Arial" pitchFamily="34" charset="0"/>
                <a:cs typeface="Arial" pitchFamily="34" charset="0"/>
              </a:rPr>
              <a:t>Der Begriff </a:t>
            </a:r>
            <a:r>
              <a:rPr lang="de-DE" sz="1600" dirty="0">
                <a:solidFill>
                  <a:srgbClr val="FF0000"/>
                </a:solidFill>
                <a:latin typeface="Arial" pitchFamily="34" charset="0"/>
                <a:cs typeface="Arial" pitchFamily="34" charset="0"/>
              </a:rPr>
              <a:t>"politische Manipulation"</a:t>
            </a:r>
            <a:r>
              <a:rPr lang="de-DE" sz="1600" dirty="0">
                <a:latin typeface="Arial" pitchFamily="34" charset="0"/>
                <a:cs typeface="Arial" pitchFamily="34" charset="0"/>
              </a:rPr>
              <a:t>,</a:t>
            </a:r>
            <a:r>
              <a:rPr lang="de-DE" sz="1600" dirty="0">
                <a:solidFill>
                  <a:srgbClr val="FF0000"/>
                </a:solidFill>
                <a:latin typeface="Arial" pitchFamily="34" charset="0"/>
                <a:cs typeface="Arial" pitchFamily="34" charset="0"/>
              </a:rPr>
              <a:t> </a:t>
            </a:r>
            <a:r>
              <a:rPr lang="de-DE" sz="1600" dirty="0">
                <a:latin typeface="Arial" pitchFamily="34" charset="0"/>
                <a:cs typeface="Arial" pitchFamily="34" charset="0"/>
              </a:rPr>
              <a:t>um die versteckten Steuer politische Bewusstsein und Verhalten, um sie zu zwingen, Handeln (oder Unterlassen) gegen seine eigenen Interessen wahrnehmen zu verstehen. Manipulation unbemerkt durchgeführt, um diejenigen, die regieren; es nicht die direkten Opfer und Blut mit sich bringen, nicht riesige Materialkosten erfordern. Politische Manipulation vor allem auf die systematische Einführung in das Massenbewusstsein </a:t>
            </a:r>
            <a:r>
              <a:rPr lang="de-DE" sz="1600" dirty="0" err="1">
                <a:latin typeface="Arial" pitchFamily="34" charset="0"/>
                <a:cs typeface="Arial" pitchFamily="34" charset="0"/>
              </a:rPr>
              <a:t>sotsialnonolitychnyh</a:t>
            </a:r>
            <a:r>
              <a:rPr lang="de-DE" sz="1600" dirty="0">
                <a:latin typeface="Arial" pitchFamily="34" charset="0"/>
                <a:cs typeface="Arial" pitchFamily="34" charset="0"/>
              </a:rPr>
              <a:t> Mythen.</a:t>
            </a:r>
            <a:endParaRPr lang="ru-RU" sz="16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157268"/>
            <a:ext cx="4805013" cy="3438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157268"/>
            <a:ext cx="3467100" cy="34385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0093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508918"/>
          </a:xfrm>
        </p:spPr>
        <p:txBody>
          <a:bodyPr/>
          <a:lstStyle/>
          <a:p>
            <a:pPr algn="ctr"/>
            <a:r>
              <a:rPr lang="en-US" sz="2000" dirty="0" err="1">
                <a:solidFill>
                  <a:srgbClr val="FF0000"/>
                </a:solidFill>
                <a:latin typeface="Arial" pitchFamily="34" charset="0"/>
                <a:cs typeface="Arial" pitchFamily="34" charset="0"/>
              </a:rPr>
              <a:t>Wege</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zur</a:t>
            </a:r>
            <a:r>
              <a:rPr lang="en-US" sz="2000" dirty="0">
                <a:solidFill>
                  <a:srgbClr val="FF0000"/>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politischen</a:t>
            </a:r>
            <a:r>
              <a:rPr lang="en-US" sz="2000" dirty="0">
                <a:solidFill>
                  <a:srgbClr val="FF0000"/>
                </a:solidFill>
                <a:latin typeface="Arial" pitchFamily="34" charset="0"/>
                <a:cs typeface="Arial" pitchFamily="34" charset="0"/>
              </a:rPr>
              <a:t> Manipulation:</a:t>
            </a:r>
            <a:endParaRPr lang="ru-RU" sz="2000" dirty="0">
              <a:solidFill>
                <a:srgbClr val="FF0000"/>
              </a:solidFill>
              <a:latin typeface="Arial" pitchFamily="34" charset="0"/>
              <a:cs typeface="Arial" pitchFamily="34" charset="0"/>
            </a:endParaRPr>
          </a:p>
        </p:txBody>
      </p:sp>
      <p:sp>
        <p:nvSpPr>
          <p:cNvPr id="3" name="Объект 2"/>
          <p:cNvSpPr>
            <a:spLocks noGrp="1"/>
          </p:cNvSpPr>
          <p:nvPr>
            <p:ph sz="quarter" idx="13"/>
          </p:nvPr>
        </p:nvSpPr>
        <p:spPr>
          <a:xfrm>
            <a:off x="251520" y="836712"/>
            <a:ext cx="8784976" cy="2664296"/>
          </a:xfrm>
        </p:spPr>
        <p:txBody>
          <a:bodyPr>
            <a:normAutofit/>
          </a:bodyPr>
          <a:lstStyle/>
          <a:p>
            <a:r>
              <a:rPr lang="de-DE" sz="1600" dirty="0" smtClean="0">
                <a:latin typeface="Arial" pitchFamily="34" charset="0"/>
                <a:cs typeface="Arial" pitchFamily="34" charset="0"/>
              </a:rPr>
              <a:t>Direkte </a:t>
            </a:r>
            <a:r>
              <a:rPr lang="de-DE" sz="1600" dirty="0">
                <a:latin typeface="Arial" pitchFamily="34" charset="0"/>
                <a:cs typeface="Arial" pitchFamily="34" charset="0"/>
              </a:rPr>
              <a:t>Beweise für Betrug; </a:t>
            </a:r>
          </a:p>
          <a:p>
            <a:r>
              <a:rPr lang="de-DE" sz="1600" dirty="0" smtClean="0">
                <a:latin typeface="Arial" pitchFamily="34" charset="0"/>
                <a:cs typeface="Arial" pitchFamily="34" charset="0"/>
              </a:rPr>
              <a:t>Stille </a:t>
            </a:r>
            <a:r>
              <a:rPr lang="de-DE" sz="1600" dirty="0">
                <a:latin typeface="Arial" pitchFamily="34" charset="0"/>
                <a:cs typeface="Arial" pitchFamily="34" charset="0"/>
              </a:rPr>
              <a:t>unrentabel Informationen </a:t>
            </a:r>
          </a:p>
          <a:p>
            <a:r>
              <a:rPr lang="de-DE" sz="1600" dirty="0">
                <a:latin typeface="Arial" pitchFamily="34" charset="0"/>
                <a:cs typeface="Arial" pitchFamily="34" charset="0"/>
              </a:rPr>
              <a:t>Verbreitung von Lügen und Verleumdungen; </a:t>
            </a:r>
          </a:p>
          <a:p>
            <a:r>
              <a:rPr lang="de-DE" sz="1600" dirty="0">
                <a:latin typeface="Arial" pitchFamily="34" charset="0"/>
                <a:cs typeface="Arial" pitchFamily="34" charset="0"/>
              </a:rPr>
              <a:t>Halbwahrheit (Beleuchtung spezifischen, unbedeutende Details, während Verschweigen wesentlicher Tatsachen oder allgemeinere falsche Interpretation der Ereignisse); </a:t>
            </a:r>
          </a:p>
          <a:p>
            <a:r>
              <a:rPr lang="de-DE" sz="1600" dirty="0">
                <a:latin typeface="Arial" pitchFamily="34" charset="0"/>
                <a:cs typeface="Arial" pitchFamily="34" charset="0"/>
              </a:rPr>
              <a:t>Kennzeichnung für </a:t>
            </a:r>
            <a:r>
              <a:rPr lang="de-DE" sz="1600" dirty="0" err="1">
                <a:latin typeface="Arial" pitchFamily="34" charset="0"/>
                <a:cs typeface="Arial" pitchFamily="34" charset="0"/>
              </a:rPr>
              <a:t>kompromentatsiyi</a:t>
            </a:r>
            <a:r>
              <a:rPr lang="de-DE" sz="1600" dirty="0">
                <a:latin typeface="Arial" pitchFamily="34" charset="0"/>
                <a:cs typeface="Arial" pitchFamily="34" charset="0"/>
              </a:rPr>
              <a:t> Politiker oder politische Ideen und mehr.</a:t>
            </a:r>
            <a:endParaRPr lang="ru-RU" sz="16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726" y="3429000"/>
            <a:ext cx="5616624"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305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764704"/>
            <a:ext cx="8856984" cy="2116832"/>
          </a:xfrm>
        </p:spPr>
        <p:txBody>
          <a:bodyPr>
            <a:normAutofit/>
          </a:bodyPr>
          <a:lstStyle/>
          <a:p>
            <a:r>
              <a:rPr lang="de-DE" sz="1600" b="1" dirty="0">
                <a:solidFill>
                  <a:srgbClr val="FF0000"/>
                </a:solidFill>
                <a:latin typeface="Arial" pitchFamily="34" charset="0"/>
                <a:cs typeface="Arial" pitchFamily="34" charset="0"/>
              </a:rPr>
              <a:t>Zensur - </a:t>
            </a:r>
            <a:r>
              <a:rPr lang="de-DE" sz="1600" b="1" dirty="0">
                <a:latin typeface="Arial" pitchFamily="34" charset="0"/>
                <a:cs typeface="Arial" pitchFamily="34" charset="0"/>
              </a:rPr>
              <a:t>ist die Kontrolle der öffentlichen Gewalt im Sinne, Erstellung und Verbreitung von gedruckten Materialien, Inhalte und Umsetzung (Anzeige) bei Bühnenaufführungen, Radio und Fernsehen, und manchmal private Korrespondenz (Abfangen) zu verhindern oder die Verbreitung von Ideen und Informationen, dass diese zu reduzieren Regierung hält unerwünscht oder schädlich sind.</a:t>
            </a:r>
            <a:endParaRPr lang="ru-RU" sz="16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420888"/>
            <a:ext cx="4552950" cy="2286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221088"/>
            <a:ext cx="4073623" cy="2304256"/>
          </a:xfrm>
          <a:prstGeom prst="rect">
            <a:avLst/>
          </a:prstGeom>
        </p:spPr>
      </p:pic>
    </p:spTree>
    <p:extLst>
      <p:ext uri="{BB962C8B-B14F-4D97-AF65-F5344CB8AC3E}">
        <p14:creationId xmlns:p14="http://schemas.microsoft.com/office/powerpoint/2010/main" val="1508421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24936" cy="504056"/>
          </a:xfrm>
        </p:spPr>
        <p:txBody>
          <a:bodyPr/>
          <a:lstStyle/>
          <a:p>
            <a:pPr algn="ctr"/>
            <a:r>
              <a:rPr lang="de-DE" sz="2000" dirty="0">
                <a:solidFill>
                  <a:srgbClr val="FF0000"/>
                </a:solidFill>
                <a:latin typeface="Arial" pitchFamily="34" charset="0"/>
                <a:cs typeface="Arial" pitchFamily="34" charset="0"/>
              </a:rPr>
              <a:t>Freiheit und Zensur in der zeitgenössischen Medien</a:t>
            </a:r>
            <a:endParaRPr lang="ru-RU" sz="2000" dirty="0">
              <a:solidFill>
                <a:srgbClr val="FF0000"/>
              </a:solidFill>
              <a:latin typeface="Arial" pitchFamily="34" charset="0"/>
              <a:cs typeface="Arial" pitchFamily="34" charset="0"/>
            </a:endParaRPr>
          </a:p>
        </p:txBody>
      </p:sp>
      <p:sp>
        <p:nvSpPr>
          <p:cNvPr id="3" name="Объект 2"/>
          <p:cNvSpPr>
            <a:spLocks noGrp="1"/>
          </p:cNvSpPr>
          <p:nvPr>
            <p:ph sz="quarter" idx="13"/>
          </p:nvPr>
        </p:nvSpPr>
        <p:spPr>
          <a:xfrm>
            <a:off x="107504" y="764704"/>
            <a:ext cx="8856984" cy="4176464"/>
          </a:xfrm>
        </p:spPr>
        <p:txBody>
          <a:bodyPr>
            <a:normAutofit lnSpcReduction="10000"/>
          </a:bodyPr>
          <a:lstStyle/>
          <a:p>
            <a:r>
              <a:rPr lang="de-DE" sz="1600" dirty="0">
                <a:latin typeface="Arial" pitchFamily="34" charset="0"/>
                <a:cs typeface="Arial" pitchFamily="34" charset="0"/>
              </a:rPr>
              <a:t>Wir sprechen oft über die Freiheit der Rede und Zensur in der Ukraine. Aber in Wirklichkeit sind sie in unserem Land und in der modernen Medien. Die ersten, wahrscheinlich nicht, und dieser wirkt, aber in einer Weise, die die Rechte der Bürger der Ukraine verletzt. Medien in der Ukraine unter der absoluten Kontrolle der </a:t>
            </a:r>
            <a:r>
              <a:rPr lang="de-DE" sz="1600" dirty="0" smtClean="0">
                <a:latin typeface="Arial" pitchFamily="34" charset="0"/>
                <a:cs typeface="Arial" pitchFamily="34" charset="0"/>
              </a:rPr>
              <a:t>Regierung. </a:t>
            </a:r>
            <a:r>
              <a:rPr lang="de-DE" sz="1600" dirty="0">
                <a:latin typeface="Arial" pitchFamily="34" charset="0"/>
                <a:cs typeface="Arial" pitchFamily="34" charset="0"/>
              </a:rPr>
              <a:t>Außerhalb Situation kann nicht so schlecht und es gibt nicht so strenge Kontrolle, die unter Kutschma war. Aber gelegentlich ans Licht, die sonst Tatsachen deuten darauf hin kommen</a:t>
            </a:r>
            <a:r>
              <a:rPr lang="de-DE" sz="1600" dirty="0" smtClean="0">
                <a:latin typeface="Arial" pitchFamily="34" charset="0"/>
                <a:cs typeface="Arial" pitchFamily="34" charset="0"/>
              </a:rPr>
              <a:t>.</a:t>
            </a:r>
          </a:p>
          <a:p>
            <a:r>
              <a:rPr lang="de-DE" sz="1600" dirty="0">
                <a:latin typeface="Arial" pitchFamily="34" charset="0"/>
                <a:cs typeface="Arial" pitchFamily="34" charset="0"/>
              </a:rPr>
              <a:t>Es ist Zensur in der Ukraine. Bereich von </a:t>
            </a:r>
            <a:r>
              <a:rPr lang="de-DE" sz="1600" dirty="0" err="1">
                <a:latin typeface="Arial" pitchFamily="34" charset="0"/>
                <a:cs typeface="Arial" pitchFamily="34" charset="0"/>
              </a:rPr>
              <a:t>zastovuvannya</a:t>
            </a:r>
            <a:r>
              <a:rPr lang="de-DE" sz="1600" dirty="0">
                <a:latin typeface="Arial" pitchFamily="34" charset="0"/>
                <a:cs typeface="Arial" pitchFamily="34" charset="0"/>
              </a:rPr>
              <a:t> breit genug - es ist direkte Zensur in Form von "Aufträge" oder "Aufträge" (das funktioniert oder nicht, ob es notwendig ist, zu erzeugen), Zensur und das öffentliche Beschaffungswesen, durch Entfernung Parzellen </a:t>
            </a:r>
            <a:r>
              <a:rPr lang="de-DE" sz="1600" dirty="0" smtClean="0">
                <a:latin typeface="Arial" pitchFamily="34" charset="0"/>
                <a:cs typeface="Arial" pitchFamily="34" charset="0"/>
              </a:rPr>
              <a:t>umgesetzt, </a:t>
            </a:r>
            <a:r>
              <a:rPr lang="de-DE" sz="1600" dirty="0" err="1">
                <a:latin typeface="Arial" pitchFamily="34" charset="0"/>
                <a:cs typeface="Arial" pitchFamily="34" charset="0"/>
              </a:rPr>
              <a:t>Prog</a:t>
            </a:r>
            <a:r>
              <a:rPr lang="de-DE" sz="1600" dirty="0">
                <a:latin typeface="Arial" pitchFamily="34" charset="0"/>
                <a:cs typeface="Arial" pitchFamily="34" charset="0"/>
              </a:rPr>
              <a:t> und Publikationen für die Probleme der bewusst gewidmet </a:t>
            </a:r>
            <a:r>
              <a:rPr lang="de-DE" sz="1600" dirty="0" err="1">
                <a:latin typeface="Arial" pitchFamily="34" charset="0"/>
                <a:cs typeface="Arial" pitchFamily="34" charset="0"/>
              </a:rPr>
              <a:t>nerozholoshenym</a:t>
            </a:r>
            <a:r>
              <a:rPr lang="de-DE" sz="1600" dirty="0">
                <a:latin typeface="Arial" pitchFamily="34" charset="0"/>
                <a:cs typeface="Arial" pitchFamily="34" charset="0"/>
              </a:rPr>
              <a:t> an die breite Öffentlichkeit, Zensur in Form der Akkreditierung Institution, die die rechtliche Befugnis, das Recht auf Existenz einer </a:t>
            </a:r>
            <a:r>
              <a:rPr lang="de-DE" sz="1600" dirty="0" err="1">
                <a:latin typeface="Arial" pitchFamily="34" charset="0"/>
                <a:cs typeface="Arial" pitchFamily="34" charset="0"/>
              </a:rPr>
              <a:t>vydannaya</a:t>
            </a:r>
            <a:r>
              <a:rPr lang="de-DE" sz="1600" dirty="0">
                <a:latin typeface="Arial" pitchFamily="34" charset="0"/>
                <a:cs typeface="Arial" pitchFamily="34" charset="0"/>
              </a:rPr>
              <a:t> berauben hat. Und die aktuelle politische, soziale und wirtschaftliche Situation in der Ukraine und zum Nachdenken anregende Fragen oder jemals freien demokratischen Medien, Meinungsfreiheit und Zensur in der Ukraine richtig angewendet werden.</a:t>
            </a:r>
            <a:endParaRPr lang="ru-RU" sz="16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797152"/>
            <a:ext cx="6624736" cy="1916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2220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08720"/>
            <a:ext cx="7924800" cy="508918"/>
          </a:xfrm>
        </p:spPr>
        <p:txBody>
          <a:bodyPr/>
          <a:lstStyle/>
          <a:p>
            <a:pPr algn="ctr"/>
            <a:r>
              <a:rPr lang="en-US" sz="2000" dirty="0" err="1">
                <a:solidFill>
                  <a:srgbClr val="FF0000"/>
                </a:solidFill>
                <a:latin typeface="Arial" pitchFamily="34" charset="0"/>
                <a:cs typeface="Arial" pitchFamily="34" charset="0"/>
              </a:rPr>
              <a:t>Fazit</a:t>
            </a:r>
            <a:r>
              <a:rPr lang="en-US" sz="2000" dirty="0">
                <a:solidFill>
                  <a:srgbClr val="FF0000"/>
                </a:solidFill>
                <a:latin typeface="Arial" pitchFamily="34" charset="0"/>
                <a:cs typeface="Arial" pitchFamily="34" charset="0"/>
              </a:rPr>
              <a:t>.</a:t>
            </a:r>
            <a:endParaRPr lang="ru-RU" sz="2000" dirty="0">
              <a:solidFill>
                <a:srgbClr val="FF0000"/>
              </a:solidFill>
              <a:latin typeface="Arial" pitchFamily="34" charset="0"/>
              <a:cs typeface="Arial" pitchFamily="34" charset="0"/>
            </a:endParaRPr>
          </a:p>
        </p:txBody>
      </p:sp>
      <p:sp>
        <p:nvSpPr>
          <p:cNvPr id="3" name="Объект 2"/>
          <p:cNvSpPr>
            <a:spLocks noGrp="1"/>
          </p:cNvSpPr>
          <p:nvPr>
            <p:ph sz="quarter" idx="13"/>
          </p:nvPr>
        </p:nvSpPr>
        <p:spPr>
          <a:xfrm>
            <a:off x="251520" y="2204864"/>
            <a:ext cx="8568952" cy="1800200"/>
          </a:xfrm>
        </p:spPr>
        <p:txBody>
          <a:bodyPr>
            <a:normAutofit/>
          </a:bodyPr>
          <a:lstStyle/>
          <a:p>
            <a:r>
              <a:rPr lang="de-DE" sz="1600" dirty="0">
                <a:latin typeface="Arial" pitchFamily="34" charset="0"/>
                <a:cs typeface="Arial" pitchFamily="34" charset="0"/>
              </a:rPr>
              <a:t>Erleben Update-Media-System in Bezug auf die nationale Wiedergeburt dient als wirksames Instrument des sozialen Einflusses und der sozialen Harmonie zu erreichen, die ein wichtiger Faktor für das Funktionieren der modernen demokratischen Gesellschaft ist.</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30170759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7924800" cy="508918"/>
          </a:xfrm>
        </p:spPr>
        <p:txBody>
          <a:bodyPr/>
          <a:lstStyle/>
          <a:p>
            <a:pPr algn="ctr"/>
            <a:r>
              <a:rPr lang="uk-UA" sz="2000" dirty="0" smtClean="0">
                <a:solidFill>
                  <a:srgbClr val="FF0000"/>
                </a:solidFill>
              </a:rPr>
              <a:t>Список використаної літератури:</a:t>
            </a:r>
            <a:endParaRPr lang="ru-RU" sz="2000" dirty="0">
              <a:solidFill>
                <a:srgbClr val="FF0000"/>
              </a:solidFill>
            </a:endParaRPr>
          </a:p>
        </p:txBody>
      </p:sp>
      <p:sp>
        <p:nvSpPr>
          <p:cNvPr id="3" name="Объект 2"/>
          <p:cNvSpPr>
            <a:spLocks noGrp="1"/>
          </p:cNvSpPr>
          <p:nvPr>
            <p:ph sz="quarter" idx="13"/>
          </p:nvPr>
        </p:nvSpPr>
        <p:spPr>
          <a:xfrm>
            <a:off x="609600" y="1600200"/>
            <a:ext cx="7924800" cy="1324744"/>
          </a:xfrm>
        </p:spPr>
        <p:txBody>
          <a:bodyPr/>
          <a:lstStyle/>
          <a:p>
            <a:r>
              <a:rPr lang="uk-UA" dirty="0" smtClean="0"/>
              <a:t>1</a:t>
            </a:r>
            <a:r>
              <a:rPr lang="uk-UA" sz="1600" dirty="0" smtClean="0">
                <a:latin typeface="Arial" pitchFamily="34" charset="0"/>
                <a:cs typeface="Arial" pitchFamily="34" charset="0"/>
              </a:rPr>
              <a:t>. </a:t>
            </a:r>
            <a:r>
              <a:rPr lang="en-US" sz="1600" dirty="0">
                <a:latin typeface="Arial" pitchFamily="34" charset="0"/>
                <a:cs typeface="Arial" pitchFamily="34" charset="0"/>
                <a:hlinkClick r:id="rId2"/>
              </a:rPr>
              <a:t>http://</a:t>
            </a:r>
            <a:r>
              <a:rPr lang="en-US" sz="1600" dirty="0" smtClean="0">
                <a:latin typeface="Arial" pitchFamily="34" charset="0"/>
                <a:cs typeface="Arial" pitchFamily="34" charset="0"/>
                <a:hlinkClick r:id="rId2"/>
              </a:rPr>
              <a:t>referatcentral.org.ua</a:t>
            </a:r>
            <a:endParaRPr lang="uk-UA" sz="1600" dirty="0">
              <a:latin typeface="Arial" pitchFamily="34" charset="0"/>
              <a:cs typeface="Arial" pitchFamily="34" charset="0"/>
            </a:endParaRPr>
          </a:p>
          <a:p>
            <a:r>
              <a:rPr lang="uk-UA" sz="1600" dirty="0" smtClean="0">
                <a:latin typeface="Arial" pitchFamily="34" charset="0"/>
                <a:cs typeface="Arial" pitchFamily="34" charset="0"/>
              </a:rPr>
              <a:t>2. </a:t>
            </a:r>
            <a:r>
              <a:rPr lang="en-US" sz="1600" dirty="0">
                <a:latin typeface="Arial" pitchFamily="34" charset="0"/>
                <a:cs typeface="Arial" pitchFamily="34" charset="0"/>
                <a:hlinkClick r:id="rId3"/>
              </a:rPr>
              <a:t>http://</a:t>
            </a:r>
            <a:r>
              <a:rPr lang="en-US" sz="1600" dirty="0" smtClean="0">
                <a:latin typeface="Arial" pitchFamily="34" charset="0"/>
                <a:cs typeface="Arial" pitchFamily="34" charset="0"/>
                <a:hlinkClick r:id="rId3"/>
              </a:rPr>
              <a:t>uk.wikipedia.org/wiki</a:t>
            </a:r>
            <a:endParaRPr lang="uk-UA" sz="1600" dirty="0">
              <a:latin typeface="Arial" pitchFamily="34" charset="0"/>
              <a:cs typeface="Arial" pitchFamily="34" charset="0"/>
            </a:endParaRPr>
          </a:p>
          <a:p>
            <a:r>
              <a:rPr lang="uk-UA" sz="1600" dirty="0" smtClean="0">
                <a:latin typeface="Arial" pitchFamily="34" charset="0"/>
                <a:cs typeface="Arial" pitchFamily="34" charset="0"/>
              </a:rPr>
              <a:t>3. </a:t>
            </a:r>
            <a:r>
              <a:rPr lang="en-US" sz="1600" dirty="0">
                <a:latin typeface="Arial" pitchFamily="34" charset="0"/>
                <a:cs typeface="Arial" pitchFamily="34" charset="0"/>
                <a:hlinkClick r:id="rId4"/>
              </a:rPr>
              <a:t>http://</a:t>
            </a:r>
            <a:r>
              <a:rPr lang="en-US" sz="1600" dirty="0" smtClean="0">
                <a:latin typeface="Arial" pitchFamily="34" charset="0"/>
                <a:cs typeface="Arial" pitchFamily="34" charset="0"/>
                <a:hlinkClick r:id="rId4"/>
              </a:rPr>
              <a:t>blog.i.ua/user/1444501/173334</a:t>
            </a:r>
            <a:endParaRPr lang="uk-UA" sz="1600" dirty="0" smtClean="0">
              <a:latin typeface="Arial" pitchFamily="34" charset="0"/>
              <a:cs typeface="Arial" pitchFamily="34" charset="0"/>
            </a:endParaRPr>
          </a:p>
          <a:p>
            <a:endParaRPr lang="uk-UA" dirty="0" smtClean="0"/>
          </a:p>
          <a:p>
            <a:endParaRPr lang="ru-RU" dirty="0"/>
          </a:p>
        </p:txBody>
      </p:sp>
    </p:spTree>
    <p:extLst>
      <p:ext uri="{BB962C8B-B14F-4D97-AF65-F5344CB8AC3E}">
        <p14:creationId xmlns:p14="http://schemas.microsoft.com/office/powerpoint/2010/main" val="166974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924800" cy="724942"/>
          </a:xfrm>
        </p:spPr>
        <p:txBody>
          <a:bodyPr/>
          <a:lstStyle/>
          <a:p>
            <a:pPr algn="ctr"/>
            <a:r>
              <a:rPr lang="en-US" dirty="0">
                <a:solidFill>
                  <a:srgbClr val="FF0000"/>
                </a:solidFill>
              </a:rPr>
              <a:t>Plan</a:t>
            </a:r>
            <a:endParaRPr lang="ru-RU" dirty="0">
              <a:solidFill>
                <a:srgbClr val="FF0000"/>
              </a:solidFill>
            </a:endParaRPr>
          </a:p>
        </p:txBody>
      </p:sp>
      <p:sp>
        <p:nvSpPr>
          <p:cNvPr id="3" name="Объект 2"/>
          <p:cNvSpPr>
            <a:spLocks noGrp="1"/>
          </p:cNvSpPr>
          <p:nvPr>
            <p:ph sz="quarter" idx="13"/>
          </p:nvPr>
        </p:nvSpPr>
        <p:spPr>
          <a:xfrm>
            <a:off x="179512" y="1052736"/>
            <a:ext cx="8784976" cy="5472608"/>
          </a:xfrm>
        </p:spPr>
        <p:txBody>
          <a:bodyPr>
            <a:normAutofit/>
          </a:bodyPr>
          <a:lstStyle/>
          <a:p>
            <a:r>
              <a:rPr lang="de-DE" sz="1600" dirty="0">
                <a:latin typeface="Arial" pitchFamily="34" charset="0"/>
                <a:cs typeface="Arial" pitchFamily="34" charset="0"/>
              </a:rPr>
              <a:t>1 Medien. </a:t>
            </a:r>
          </a:p>
          <a:p>
            <a:r>
              <a:rPr lang="de-DE" sz="1600" dirty="0">
                <a:latin typeface="Arial" pitchFamily="34" charset="0"/>
                <a:cs typeface="Arial" pitchFamily="34" charset="0"/>
              </a:rPr>
              <a:t>2 Drücken Sie. </a:t>
            </a:r>
          </a:p>
          <a:p>
            <a:r>
              <a:rPr lang="de-DE" sz="1600" dirty="0">
                <a:latin typeface="Arial" pitchFamily="34" charset="0"/>
                <a:cs typeface="Arial" pitchFamily="34" charset="0"/>
              </a:rPr>
              <a:t>3 TV. </a:t>
            </a:r>
          </a:p>
          <a:p>
            <a:r>
              <a:rPr lang="de-DE" sz="1600" dirty="0">
                <a:latin typeface="Arial" pitchFamily="34" charset="0"/>
                <a:cs typeface="Arial" pitchFamily="34" charset="0"/>
              </a:rPr>
              <a:t>4 Internet-Medien. </a:t>
            </a:r>
          </a:p>
          <a:p>
            <a:r>
              <a:rPr lang="de-DE" sz="1600" dirty="0">
                <a:latin typeface="Arial" pitchFamily="34" charset="0"/>
                <a:cs typeface="Arial" pitchFamily="34" charset="0"/>
              </a:rPr>
              <a:t>5 Entwicklung von Medien. </a:t>
            </a:r>
          </a:p>
          <a:p>
            <a:r>
              <a:rPr lang="de-DE" sz="1600" dirty="0">
                <a:latin typeface="Arial" pitchFamily="34" charset="0"/>
                <a:cs typeface="Arial" pitchFamily="34" charset="0"/>
              </a:rPr>
              <a:t>6 Hauptfunktionen der Medien. </a:t>
            </a:r>
          </a:p>
          <a:p>
            <a:r>
              <a:rPr lang="de-DE" sz="1600" dirty="0">
                <a:latin typeface="Arial" pitchFamily="34" charset="0"/>
                <a:cs typeface="Arial" pitchFamily="34" charset="0"/>
              </a:rPr>
              <a:t>7 Merkmale der Medien. </a:t>
            </a:r>
          </a:p>
          <a:p>
            <a:r>
              <a:rPr lang="de-DE" sz="1600" dirty="0">
                <a:latin typeface="Arial" pitchFamily="34" charset="0"/>
                <a:cs typeface="Arial" pitchFamily="34" charset="0"/>
              </a:rPr>
              <a:t>8 Politische Manipulation. </a:t>
            </a:r>
          </a:p>
          <a:p>
            <a:r>
              <a:rPr lang="de-DE" sz="1600" dirty="0">
                <a:latin typeface="Arial" pitchFamily="34" charset="0"/>
                <a:cs typeface="Arial" pitchFamily="34" charset="0"/>
              </a:rPr>
              <a:t>9 Wege zur politischen Manipulation. </a:t>
            </a:r>
          </a:p>
          <a:p>
            <a:r>
              <a:rPr lang="de-DE" sz="1600" dirty="0">
                <a:latin typeface="Arial" pitchFamily="34" charset="0"/>
                <a:cs typeface="Arial" pitchFamily="34" charset="0"/>
              </a:rPr>
              <a:t>10 Zensur. </a:t>
            </a:r>
          </a:p>
          <a:p>
            <a:r>
              <a:rPr lang="de-DE" sz="1600" dirty="0">
                <a:latin typeface="Arial" pitchFamily="34" charset="0"/>
                <a:cs typeface="Arial" pitchFamily="34" charset="0"/>
              </a:rPr>
              <a:t>11 Freiheit und Zensur in der modernen Medien. </a:t>
            </a:r>
          </a:p>
          <a:p>
            <a:r>
              <a:rPr lang="de-DE" sz="1600" dirty="0">
                <a:latin typeface="Arial" pitchFamily="34" charset="0"/>
                <a:cs typeface="Arial" pitchFamily="34" charset="0"/>
              </a:rPr>
              <a:t>Fazit 12. </a:t>
            </a:r>
          </a:p>
          <a:p>
            <a:r>
              <a:rPr lang="de-DE" sz="1600" dirty="0">
                <a:latin typeface="Arial" pitchFamily="34" charset="0"/>
                <a:cs typeface="Arial" pitchFamily="34" charset="0"/>
              </a:rPr>
              <a:t>13 Referenzen.</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88026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924800" cy="1647056"/>
          </a:xfrm>
        </p:spPr>
        <p:txBody>
          <a:bodyPr/>
          <a:lstStyle/>
          <a:p>
            <a:r>
              <a:rPr lang="de-DE" sz="1600" b="1" dirty="0">
                <a:solidFill>
                  <a:srgbClr val="FF0000"/>
                </a:solidFill>
                <a:latin typeface="Arial" pitchFamily="34" charset="0"/>
                <a:cs typeface="Arial" pitchFamily="34" charset="0"/>
              </a:rPr>
              <a:t>Medien</a:t>
            </a:r>
            <a:r>
              <a:rPr lang="de-DE" sz="1600" b="1" dirty="0">
                <a:latin typeface="Arial" pitchFamily="34" charset="0"/>
                <a:cs typeface="Arial" pitchFamily="34" charset="0"/>
              </a:rPr>
              <a:t> - eine periodische Publikationen und andere Mittel zur Verbreitung von Informationen dienen der allgemeinen Öffentlichkeit im Hinblick auf die betrieblichen Ereignisse und Phänomene in der Welt, alle Länder, die Region zu informieren und bestimmte soziale Funktionen abzudecken.</a:t>
            </a:r>
            <a:endParaRPr lang="ru-RU" sz="1600" dirty="0">
              <a:latin typeface="Arial" pitchFamily="34" charset="0"/>
              <a:cs typeface="Arial" pitchFamily="34" charset="0"/>
            </a:endParaRPr>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2090646155"/>
              </p:ext>
            </p:extLst>
          </p:nvPr>
        </p:nvGraphicFramePr>
        <p:xfrm>
          <a:off x="684213" y="23495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4725144"/>
            <a:ext cx="2799724" cy="1861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0192" y="4675319"/>
            <a:ext cx="2664296"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813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5301208"/>
            <a:ext cx="8784976" cy="1252736"/>
          </a:xfrm>
        </p:spPr>
        <p:txBody>
          <a:bodyPr>
            <a:normAutofit lnSpcReduction="10000"/>
          </a:bodyPr>
          <a:lstStyle/>
          <a:p>
            <a:r>
              <a:rPr lang="de-DE" sz="1600" b="1" dirty="0">
                <a:solidFill>
                  <a:srgbClr val="FF0000"/>
                </a:solidFill>
                <a:latin typeface="Arial" pitchFamily="34" charset="0"/>
                <a:cs typeface="Arial" pitchFamily="34" charset="0"/>
              </a:rPr>
              <a:t>Die Presse - </a:t>
            </a:r>
            <a:r>
              <a:rPr lang="de-DE" sz="1600" b="1" dirty="0">
                <a:latin typeface="Arial" pitchFamily="34" charset="0"/>
                <a:cs typeface="Arial" pitchFamily="34" charset="0"/>
              </a:rPr>
              <a:t>Printmedien (Zeitschriften), unter dem gleichen Titel veröffentlicht, in Abständen ein oder mehrere Zimmer (Themen) während des Jahres. Während der Pressekonferenz zu verstehen, Zeitungen, Zeitschriften, Anthologien, Sammlungen, Bulletins, weniger Bücher, Flugblätter, mit einer bestimmten Anzahl von Kopien.</a:t>
            </a:r>
            <a:endParaRPr lang="ru-RU" sz="1600"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3526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39" y="260648"/>
            <a:ext cx="1474787"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724" y="3279540"/>
            <a:ext cx="276225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787" y="2132856"/>
            <a:ext cx="3309937"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5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260648"/>
            <a:ext cx="8784976" cy="2520280"/>
          </a:xfrm>
        </p:spPr>
        <p:txBody>
          <a:bodyPr>
            <a:normAutofit/>
          </a:bodyPr>
          <a:lstStyle/>
          <a:p>
            <a:r>
              <a:rPr lang="de-DE" sz="1600" b="1" dirty="0" smtClean="0">
                <a:solidFill>
                  <a:srgbClr val="FF0000"/>
                </a:solidFill>
                <a:latin typeface="Arial" pitchFamily="34" charset="0"/>
                <a:cs typeface="Arial" pitchFamily="34" charset="0"/>
              </a:rPr>
              <a:t>TV </a:t>
            </a:r>
            <a:r>
              <a:rPr lang="de-DE" sz="1600" b="1" dirty="0">
                <a:solidFill>
                  <a:srgbClr val="FF0000"/>
                </a:solidFill>
                <a:latin typeface="Arial" pitchFamily="34" charset="0"/>
                <a:cs typeface="Arial" pitchFamily="34" charset="0"/>
              </a:rPr>
              <a:t>- </a:t>
            </a:r>
            <a:r>
              <a:rPr lang="de-DE" sz="1600" dirty="0">
                <a:latin typeface="Arial" pitchFamily="34" charset="0"/>
                <a:cs typeface="Arial" pitchFamily="34" charset="0"/>
              </a:rPr>
              <a:t>ein generischer Begriff, der alle Aspekte der Technologie und Praxis der Übertragung der Bilder mit Ton über lange Entfernungen Zusammenhang abdeckt. Das Fernsehen ist ein mächtiges Medium der Kommunikation, die Medien</a:t>
            </a:r>
            <a:r>
              <a:rPr lang="de-DE" sz="1600" b="1" dirty="0">
                <a:latin typeface="Arial" pitchFamily="34" charset="0"/>
                <a:cs typeface="Arial" pitchFamily="34" charset="0"/>
              </a:rPr>
              <a:t>.</a:t>
            </a:r>
            <a:r>
              <a:rPr lang="vi-VN" sz="1600" dirty="0" smtClean="0">
                <a:latin typeface="Arial" pitchFamily="34" charset="0"/>
                <a:cs typeface="Arial" pitchFamily="34" charset="0"/>
              </a:rPr>
              <a:t> </a:t>
            </a:r>
            <a:endParaRPr lang="uk-UA" sz="1600" dirty="0" smtClean="0">
              <a:latin typeface="Arial" pitchFamily="34" charset="0"/>
              <a:cs typeface="Arial" pitchFamily="34" charset="0"/>
            </a:endParaRPr>
          </a:p>
          <a:p>
            <a:r>
              <a:rPr lang="de-DE" sz="1600" dirty="0" smtClean="0">
                <a:latin typeface="Arial" pitchFamily="34" charset="0"/>
                <a:cs typeface="Arial" pitchFamily="34" charset="0"/>
              </a:rPr>
              <a:t>Fernsehen </a:t>
            </a:r>
            <a:r>
              <a:rPr lang="de-DE" sz="1600" dirty="0">
                <a:latin typeface="Arial" pitchFamily="34" charset="0"/>
                <a:cs typeface="Arial" pitchFamily="34" charset="0"/>
              </a:rPr>
              <a:t>kennt keine politischen oder geographischen Grenzen, die Überwindung von Raum und Zeit. Es macht eine Person einen Komplizen Ereignisse auch ohne ihn gemacht. </a:t>
            </a:r>
          </a:p>
          <a:p>
            <a:r>
              <a:rPr lang="de-DE" sz="1600" dirty="0">
                <a:latin typeface="Arial" pitchFamily="34" charset="0"/>
                <a:cs typeface="Arial" pitchFamily="34" charset="0"/>
              </a:rPr>
              <a:t>Fernsehen schafft einen Hintergrund unseres Lebens, unsere Gewohnheiten zu ändern, zieht diskutieren verschiedene Probleme gesellschaftlichen Bewusstseins bilden.</a:t>
            </a:r>
            <a:endParaRPr lang="ru-RU" sz="16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75" y="3012595"/>
            <a:ext cx="3893616" cy="3587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996952"/>
            <a:ext cx="4108450"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67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856984" cy="1324744"/>
          </a:xfrm>
        </p:spPr>
        <p:txBody>
          <a:bodyPr/>
          <a:lstStyle/>
          <a:p>
            <a:r>
              <a:rPr lang="de-DE" sz="1600" dirty="0">
                <a:solidFill>
                  <a:srgbClr val="FF0000"/>
                </a:solidFill>
                <a:latin typeface="Arial" pitchFamily="34" charset="0"/>
                <a:cs typeface="Arial" pitchFamily="34" charset="0"/>
              </a:rPr>
              <a:t>Online-Medien (Online-Ausgabe, Online-Zeitung) - </a:t>
            </a:r>
            <a:r>
              <a:rPr lang="de-DE" sz="1600" dirty="0">
                <a:latin typeface="Arial" pitchFamily="34" charset="0"/>
                <a:cs typeface="Arial" pitchFamily="34" charset="0"/>
              </a:rPr>
              <a:t>regelmäßig aktualisierte Informationen Website, die als Medien handeln soll und genießt eine gewisse Popularität und Reputation (über eine ständige Publikum).</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38100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741195"/>
            <a:ext cx="2540000" cy="25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4149080"/>
            <a:ext cx="3571875" cy="2333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995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260648"/>
            <a:ext cx="8640960" cy="2952328"/>
          </a:xfrm>
        </p:spPr>
        <p:txBody>
          <a:bodyPr>
            <a:normAutofit lnSpcReduction="10000"/>
          </a:bodyPr>
          <a:lstStyle/>
          <a:p>
            <a:r>
              <a:rPr lang="de-DE" sz="1600" dirty="0">
                <a:latin typeface="Arial" pitchFamily="34" charset="0"/>
                <a:cs typeface="Arial" pitchFamily="34" charset="0"/>
              </a:rPr>
              <a:t>Informationen zunächst mündlich zu verbreiten, und die Entwicklung der Schrift - schriftlich: auf Papyrus, Papier, Stein. Zeitungen, die etwas ähnelte modernen nach der Erfindung des Johann Gutenberg im Jahre 1450 Druckmaschine entstanden</a:t>
            </a:r>
            <a:r>
              <a:rPr lang="de-DE"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de-DE" sz="1600" dirty="0">
                <a:latin typeface="Arial" pitchFamily="34" charset="0"/>
                <a:cs typeface="Arial" pitchFamily="34" charset="0"/>
              </a:rPr>
              <a:t>Der nächste Durchbruch bei der Entwicklung der Medien erfolgte im neunzehnten Jahrhundert. die Erfindung des Telegraf, Telefon und Radio. In den frühen zwanzigsten Jahrhunderts. begann regelmäßige Radiosendung, und die 30-er in unserem Leben selbstbewusst trat Fernsehen. Sowjetunion war das erste TV-Programm im Jahr 1939 ausgestrahlt wurde und die regelmäßige Ausstrahlung begann im Jahr 1946 in Moskau</a:t>
            </a:r>
            <a:r>
              <a:rPr lang="de-DE"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de-DE" sz="1600" dirty="0">
                <a:latin typeface="Arial" pitchFamily="34" charset="0"/>
                <a:cs typeface="Arial" pitchFamily="34" charset="0"/>
              </a:rPr>
              <a:t>Die wahre Revolution fand mit erfand das Internet, Computer-Netzwerke, E-Mail-Adresse ein.</a:t>
            </a:r>
            <a:endParaRPr lang="ru-RU" sz="16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067975"/>
            <a:ext cx="3024336" cy="201425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429000"/>
            <a:ext cx="3092062" cy="210305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3987249"/>
            <a:ext cx="2232248" cy="2682112"/>
          </a:xfrm>
          <a:prstGeom prst="rect">
            <a:avLst/>
          </a:prstGeom>
        </p:spPr>
      </p:pic>
    </p:spTree>
    <p:extLst>
      <p:ext uri="{BB962C8B-B14F-4D97-AF65-F5344CB8AC3E}">
        <p14:creationId xmlns:p14="http://schemas.microsoft.com/office/powerpoint/2010/main" val="199757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84976" cy="3342353"/>
          </a:xfrm>
        </p:spPr>
        <p:txBody>
          <a:bodyPr>
            <a:normAutofit lnSpcReduction="10000"/>
          </a:bodyPr>
          <a:lstStyle/>
          <a:p>
            <a:r>
              <a:rPr lang="de-DE" sz="1600" dirty="0">
                <a:latin typeface="Arial" pitchFamily="34" charset="0"/>
                <a:cs typeface="Arial" pitchFamily="34" charset="0"/>
              </a:rPr>
              <a:t>Die wichtigsten Funktionen der Medien in einer demokratischen Gesellschaft gehören :? </a:t>
            </a:r>
            <a:r>
              <a:rPr lang="de-DE" sz="1600" dirty="0">
                <a:solidFill>
                  <a:srgbClr val="FF0000"/>
                </a:solidFill>
                <a:latin typeface="Arial" pitchFamily="34" charset="0"/>
                <a:cs typeface="Arial" pitchFamily="34" charset="0"/>
              </a:rPr>
              <a:t>Information</a:t>
            </a:r>
            <a:r>
              <a:rPr lang="de-DE" sz="1600" dirty="0">
                <a:latin typeface="Arial" pitchFamily="34" charset="0"/>
                <a:cs typeface="Arial" pitchFamily="34" charset="0"/>
              </a:rPr>
              <a:t> - erhalten und Verbreitung von Informationen über wichtige Ereignisse in der Gesellschaft, die öffentliche Meinung zu verschiedenen Themen beeinflusst</a:t>
            </a:r>
            <a:r>
              <a:rPr lang="de-DE"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de-DE" sz="1600" b="1" dirty="0">
                <a:solidFill>
                  <a:srgbClr val="FF0000"/>
                </a:solidFill>
                <a:latin typeface="Arial" pitchFamily="34" charset="0"/>
                <a:cs typeface="Arial" pitchFamily="34" charset="0"/>
              </a:rPr>
              <a:t>Bildung - </a:t>
            </a:r>
            <a:r>
              <a:rPr lang="de-DE" sz="1600" b="1" dirty="0">
                <a:latin typeface="Arial" pitchFamily="34" charset="0"/>
                <a:cs typeface="Arial" pitchFamily="34" charset="0"/>
              </a:rPr>
              <a:t>Medien vermitteln der Öffentlichkeit einige Kenntnisse, die es ihnen ermöglichen, dann navigieren die widersprüchlichen Informationen fließt</a:t>
            </a:r>
            <a:r>
              <a:rPr lang="de-DE" sz="1600" b="1" dirty="0" smtClean="0">
                <a:latin typeface="Arial" pitchFamily="34" charset="0"/>
                <a:cs typeface="Arial" pitchFamily="34" charset="0"/>
              </a:rPr>
              <a:t>;</a:t>
            </a:r>
            <a:endParaRPr lang="uk-UA" sz="1600" b="1" dirty="0" smtClean="0">
              <a:latin typeface="Arial" pitchFamily="34" charset="0"/>
              <a:cs typeface="Arial" pitchFamily="34" charset="0"/>
            </a:endParaRPr>
          </a:p>
          <a:p>
            <a:r>
              <a:rPr lang="en-US" sz="1600" b="1" dirty="0" smtClean="0">
                <a:solidFill>
                  <a:srgbClr val="FF0000"/>
                </a:solidFill>
                <a:latin typeface="Arial" pitchFamily="34" charset="0"/>
                <a:cs typeface="Arial" pitchFamily="34" charset="0"/>
              </a:rPr>
              <a:t>P</a:t>
            </a:r>
            <a:r>
              <a:rPr lang="de-DE" sz="1600" b="1" dirty="0" err="1" smtClean="0">
                <a:solidFill>
                  <a:srgbClr val="FF0000"/>
                </a:solidFill>
                <a:latin typeface="Arial" pitchFamily="34" charset="0"/>
                <a:cs typeface="Arial" pitchFamily="34" charset="0"/>
              </a:rPr>
              <a:t>olitische</a:t>
            </a:r>
            <a:r>
              <a:rPr lang="de-DE" sz="1600" b="1" dirty="0" smtClean="0">
                <a:solidFill>
                  <a:srgbClr val="FF0000"/>
                </a:solidFill>
                <a:latin typeface="Arial" pitchFamily="34" charset="0"/>
                <a:cs typeface="Arial" pitchFamily="34" charset="0"/>
              </a:rPr>
              <a:t> </a:t>
            </a:r>
            <a:r>
              <a:rPr lang="de-DE" sz="1600" b="1" dirty="0">
                <a:solidFill>
                  <a:srgbClr val="FF0000"/>
                </a:solidFill>
                <a:latin typeface="Arial" pitchFamily="34" charset="0"/>
                <a:cs typeface="Arial" pitchFamily="34" charset="0"/>
              </a:rPr>
              <a:t>Sozialisation - </a:t>
            </a:r>
            <a:r>
              <a:rPr lang="de-DE" sz="1600" b="1" dirty="0">
                <a:latin typeface="Arial" pitchFamily="34" charset="0"/>
                <a:cs typeface="Arial" pitchFamily="34" charset="0"/>
              </a:rPr>
              <a:t>durch die Medien, die Bürger lernen, bestimmte Standards der politischen Verhalten, Werte und Normen, die sie an die Realität anzupassen, zu ermöglichen</a:t>
            </a:r>
            <a:r>
              <a:rPr lang="de-DE" sz="1600" b="1" dirty="0" smtClean="0">
                <a:latin typeface="Arial" pitchFamily="34" charset="0"/>
                <a:cs typeface="Arial" pitchFamily="34" charset="0"/>
              </a:rPr>
              <a:t>;</a:t>
            </a:r>
            <a:endParaRPr lang="uk-UA" sz="1600" b="1" dirty="0" smtClean="0">
              <a:latin typeface="Arial" pitchFamily="34" charset="0"/>
              <a:cs typeface="Arial" pitchFamily="34" charset="0"/>
            </a:endParaRPr>
          </a:p>
          <a:p>
            <a:r>
              <a:rPr lang="de-DE" sz="1600" b="1" dirty="0">
                <a:solidFill>
                  <a:srgbClr val="FF0000"/>
                </a:solidFill>
                <a:latin typeface="Arial" pitchFamily="34" charset="0"/>
                <a:cs typeface="Arial" pitchFamily="34" charset="0"/>
              </a:rPr>
              <a:t>Kontrolle über die Tätigkeit der Behörden, ihre Kritiker - </a:t>
            </a:r>
            <a:r>
              <a:rPr lang="de-DE" sz="1600" b="1" dirty="0">
                <a:latin typeface="Arial" pitchFamily="34" charset="0"/>
                <a:cs typeface="Arial" pitchFamily="34" charset="0"/>
              </a:rPr>
              <a:t>die Medien informiert als positive und negative Fakten über die Regierung, einige Beamte; </a:t>
            </a:r>
          </a:p>
          <a:p>
            <a:r>
              <a:rPr lang="de-DE" sz="1600" b="1" dirty="0">
                <a:solidFill>
                  <a:srgbClr val="FF0000"/>
                </a:solidFill>
                <a:latin typeface="Arial" pitchFamily="34" charset="0"/>
                <a:cs typeface="Arial" pitchFamily="34" charset="0"/>
              </a:rPr>
              <a:t>Mobilisierung - </a:t>
            </a:r>
            <a:r>
              <a:rPr lang="de-DE" sz="1600" b="1" dirty="0">
                <a:latin typeface="Arial" pitchFamily="34" charset="0"/>
                <a:cs typeface="Arial" pitchFamily="34" charset="0"/>
              </a:rPr>
              <a:t>die Medien Menschen zu ermutigen, bestimmte Schritte oder Inaktivität zu nehmen</a:t>
            </a:r>
            <a:r>
              <a:rPr lang="de-DE" sz="1600" b="1" dirty="0">
                <a:solidFill>
                  <a:srgbClr val="FF0000"/>
                </a:solidFill>
                <a:latin typeface="Arial" pitchFamily="34" charset="0"/>
                <a:cs typeface="Arial" pitchFamily="34" charset="0"/>
              </a:rPr>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458985"/>
            <a:ext cx="8136904" cy="3235146"/>
          </a:xfrm>
          <a:prstGeom prst="rect">
            <a:avLst/>
          </a:prstGeom>
        </p:spPr>
      </p:pic>
    </p:spTree>
    <p:extLst>
      <p:ext uri="{BB962C8B-B14F-4D97-AF65-F5344CB8AC3E}">
        <p14:creationId xmlns:p14="http://schemas.microsoft.com/office/powerpoint/2010/main" val="338468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84976" cy="2304256"/>
          </a:xfrm>
        </p:spPr>
        <p:txBody>
          <a:bodyPr>
            <a:normAutofit/>
          </a:bodyPr>
          <a:lstStyle/>
          <a:p>
            <a:r>
              <a:rPr lang="de-DE" sz="1600" dirty="0">
                <a:latin typeface="Arial" pitchFamily="34" charset="0"/>
                <a:cs typeface="Arial" pitchFamily="34" charset="0"/>
              </a:rPr>
              <a:t>Politik als soziale Aktivität Bereich am meisten brauchen die Medien zu schaffen und aufrechtzuerhalten Konnektivität zwischen seiner Untertanen. Die Politik ist nicht möglich, ohne indirekte Formen der Kommunikation und besondere Kommunikationsmittel zwischen verschiedenen Medienanstalten, und zwischen Staat und Bürger. In der modernen Gesellschaft zunehmend dienen nicht nur notwendig die Medien eine Sammelpunkt als Teil der politischen Mechanismen, sondern auch ihre Schöpfer.</a:t>
            </a:r>
            <a:endParaRPr lang="ru-RU" sz="16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2096850"/>
            <a:ext cx="3448732"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113165"/>
            <a:ext cx="3518696" cy="2393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3212974"/>
            <a:ext cx="3108345" cy="2331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51166556"/>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226</TotalTime>
  <Words>1266</Words>
  <Application>Microsoft Office PowerPoint</Application>
  <PresentationFormat>Экран (4:3)</PresentationFormat>
  <Paragraphs>65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Горизонт</vt:lpstr>
      <vt:lpstr>Konferenz zum Thema "Medien"</vt:lpstr>
      <vt:lpstr>Plan</vt:lpstr>
      <vt:lpstr>Medien - eine periodische Publikationen und andere Mittel zur Verbreitung von Informationen dienen der allgemeinen Öffentlichkeit im Hinblick auf die betrieblichen Ereignisse und Phänomene in der Welt, alle Länder, die Region zu informieren und bestimmte soziale Funktionen abzudecken.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Eigenschaften der Medien:</vt:lpstr>
      <vt:lpstr>Презентация PowerPoint</vt:lpstr>
      <vt:lpstr>Презентация PowerPoint</vt:lpstr>
      <vt:lpstr>Презентация PowerPoint</vt:lpstr>
      <vt:lpstr>politische Manipulation</vt:lpstr>
      <vt:lpstr>Wege zur politischen Manipulation:</vt:lpstr>
      <vt:lpstr>Презентация PowerPoint</vt:lpstr>
      <vt:lpstr>Freiheit und Zensur in der zeitgenössischen Medien</vt:lpstr>
      <vt:lpstr>Fazit.</vt:lpstr>
      <vt:lpstr>Список використаної літератури: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«Засоби масової інформації»</dc:title>
  <dc:creator>6eng</dc:creator>
  <cp:lastModifiedBy>USER</cp:lastModifiedBy>
  <cp:revision>21</cp:revision>
  <dcterms:created xsi:type="dcterms:W3CDTF">2013-12-01T13:56:58Z</dcterms:created>
  <dcterms:modified xsi:type="dcterms:W3CDTF">2014-10-15T21:16:24Z</dcterms:modified>
</cp:coreProperties>
</file>