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710"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3512B0-D7A3-462A-8035-FA7221043352}" type="datetimeFigureOut">
              <a:rPr lang="uk-UA" smtClean="0"/>
              <a:t>18.12.2013</a:t>
            </a:fld>
            <a:endParaRPr lang="uk-UA"/>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54E8B9-D70A-497B-8E37-1AC527D029D0}" type="slidenum">
              <a:rPr lang="uk-UA" smtClean="0"/>
              <a:t>‹#›</a:t>
            </a:fld>
            <a:endParaRPr lang="uk-U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9454E8B9-D70A-497B-8E37-1AC527D029D0}" type="slidenum">
              <a:rPr lang="uk-UA" smtClean="0"/>
              <a:t>13</a:t>
            </a:fld>
            <a:endParaRPr lang="uk-UA"/>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B106E36-FD25-4E2D-B0AA-010F637433A0}" type="datetimeFigureOut">
              <a:rPr lang="ru-RU" smtClean="0"/>
              <a:pPr/>
              <a:t>17.12.2013</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17.12.2013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5B106E36-FD25-4E2D-B0AA-010F637433A0}" type="datetimeFigureOut">
              <a:rPr lang="ru-RU" smtClean="0"/>
              <a:pPr/>
              <a:t>17.12.2013</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17.12.2013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B106E36-FD25-4E2D-B0AA-010F637433A0}" type="datetimeFigureOut">
              <a:rPr lang="ru-RU" smtClean="0"/>
              <a:pPr/>
              <a:t>17.12.2013</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17.12.2013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17.12.2013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17.12.2013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5B106E36-FD25-4E2D-B0AA-010F637433A0}" type="datetimeFigureOut">
              <a:rPr lang="ru-RU" smtClean="0"/>
              <a:pPr/>
              <a:t>17.12.2013</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17.12.2013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5B106E36-FD25-4E2D-B0AA-010F637433A0}" type="datetimeFigureOut">
              <a:rPr lang="ru-RU" smtClean="0"/>
              <a:pPr/>
              <a:t>17.12.2013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B106E36-FD25-4E2D-B0AA-010F637433A0}" type="datetimeFigureOut">
              <a:rPr lang="ru-RU" smtClean="0"/>
              <a:pPr/>
              <a:t>17.12.2013</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2843808" y="260648"/>
            <a:ext cx="5911942" cy="584775"/>
          </a:xfrm>
          <a:prstGeom prst="rect">
            <a:avLst/>
          </a:prstGeom>
          <a:solidFill>
            <a:schemeClr val="bg2"/>
          </a:solidFill>
        </p:spPr>
        <p:txBody>
          <a:bodyPr wrap="square">
            <a:spAutoFit/>
          </a:bodyPr>
          <a:lstStyle/>
          <a:p>
            <a:r>
              <a:rPr lang="en-US" sz="3200" dirty="0" smtClean="0">
                <a:solidFill>
                  <a:schemeClr val="tx2">
                    <a:lumMod val="75000"/>
                  </a:schemeClr>
                </a:solidFill>
              </a:rPr>
              <a:t>Johann Wolfgang von Goethe</a:t>
            </a:r>
            <a:endParaRPr lang="uk-UA" sz="3200" dirty="0">
              <a:solidFill>
                <a:schemeClr val="tx2">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6"/>
                                        </p:tgtEl>
                                        <p:attrNameLst>
                                          <p:attrName>ppt_y</p:attrName>
                                        </p:attrNameLst>
                                      </p:cBhvr>
                                      <p:tavLst>
                                        <p:tav tm="0">
                                          <p:val>
                                            <p:strVal val="#ppt_y"/>
                                          </p:val>
                                        </p:tav>
                                        <p:tav tm="100000">
                                          <p:val>
                                            <p:strVal val="#ppt_y"/>
                                          </p:val>
                                        </p:tav>
                                      </p:tavLst>
                                    </p:anim>
                                    <p:anim calcmode="lin" valueType="num">
                                      <p:cBhvr>
                                        <p:cTn id="9" dur="500" fill="hold"/>
                                        <p:tgtEl>
                                          <p:spTgt spid="6"/>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6"/>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88640"/>
            <a:ext cx="7632848" cy="1477328"/>
          </a:xfrm>
          <a:prstGeom prst="rect">
            <a:avLst/>
          </a:prstGeom>
        </p:spPr>
        <p:txBody>
          <a:bodyPr wrap="square">
            <a:spAutoFit/>
          </a:bodyPr>
          <a:lstStyle/>
          <a:p>
            <a:r>
              <a:rPr lang="de-DE" dirty="0" smtClean="0">
                <a:solidFill>
                  <a:schemeClr val="tx2">
                    <a:lumMod val="75000"/>
                  </a:schemeClr>
                </a:solidFill>
              </a:rPr>
              <a:t>In den Jahren nach seiner Italienreise beschäftigte Goethe sich zunächst vor allem mit der Naturforschung. 1790 veröffentlichte er seinen </a:t>
            </a:r>
            <a:r>
              <a:rPr lang="de-DE" i="1" dirty="0" smtClean="0">
                <a:solidFill>
                  <a:schemeClr val="tx2">
                    <a:lumMod val="75000"/>
                  </a:schemeClr>
                </a:solidFill>
              </a:rPr>
              <a:t>Versuch die Metamorphose der Pflanzen zu erklären</a:t>
            </a:r>
            <a:r>
              <a:rPr lang="de-DE" dirty="0" smtClean="0">
                <a:solidFill>
                  <a:schemeClr val="tx2">
                    <a:lumMod val="75000"/>
                  </a:schemeClr>
                </a:solidFill>
              </a:rPr>
              <a:t>, außerdem begann er mit seinen Untersuchungen zur Farbenlehre, die ihn bis ans Lebensende beschäftigen sollte.</a:t>
            </a:r>
            <a:endParaRPr lang="uk-UA" dirty="0">
              <a:solidFill>
                <a:schemeClr val="tx2">
                  <a:lumMod val="75000"/>
                </a:schemeClr>
              </a:solidFill>
            </a:endParaRPr>
          </a:p>
        </p:txBody>
      </p:sp>
      <p:sp>
        <p:nvSpPr>
          <p:cNvPr id="3" name="Прямоугольник 2"/>
          <p:cNvSpPr/>
          <p:nvPr/>
        </p:nvSpPr>
        <p:spPr>
          <a:xfrm>
            <a:off x="467544" y="5373216"/>
            <a:ext cx="3312368" cy="1224136"/>
          </a:xfrm>
          <a:prstGeom prst="rect">
            <a:avLst/>
          </a:prstGeom>
          <a:solidFill>
            <a:schemeClr val="tx2">
              <a:lumMod val="50000"/>
            </a:schemeClr>
          </a:solidFill>
        </p:spPr>
        <p:txBody>
          <a:bodyPr wrap="square">
            <a:spAutoFit/>
          </a:bodyPr>
          <a:lstStyle/>
          <a:p>
            <a:pPr algn="r"/>
            <a:r>
              <a:rPr lang="de-DE" i="1" dirty="0" smtClean="0">
                <a:solidFill>
                  <a:schemeClr val="bg2"/>
                </a:solidFill>
              </a:rPr>
              <a:t>Johann Wolfgang von Goethe</a:t>
            </a:r>
            <a:r>
              <a:rPr lang="de-DE" dirty="0" smtClean="0">
                <a:solidFill>
                  <a:schemeClr val="bg2"/>
                </a:solidFill>
              </a:rPr>
              <a:t>, Postkarte nach einer Kreidezeichnung von Friedrich Bury, 1800</a:t>
            </a:r>
            <a:endParaRPr lang="uk-UA" dirty="0">
              <a:solidFill>
                <a:schemeClr val="bg2"/>
              </a:solidFill>
            </a:endParaRPr>
          </a:p>
        </p:txBody>
      </p:sp>
      <p:sp>
        <p:nvSpPr>
          <p:cNvPr id="4" name="Прямоугольник 3"/>
          <p:cNvSpPr/>
          <p:nvPr/>
        </p:nvSpPr>
        <p:spPr>
          <a:xfrm>
            <a:off x="251520" y="1772816"/>
            <a:ext cx="3888432" cy="3416320"/>
          </a:xfrm>
          <a:prstGeom prst="rect">
            <a:avLst/>
          </a:prstGeom>
        </p:spPr>
        <p:txBody>
          <a:bodyPr wrap="square">
            <a:spAutoFit/>
          </a:bodyPr>
          <a:lstStyle/>
          <a:p>
            <a:r>
              <a:rPr lang="de-DE" dirty="0" smtClean="0">
                <a:solidFill>
                  <a:schemeClr val="tx2">
                    <a:lumMod val="75000"/>
                  </a:schemeClr>
                </a:solidFill>
              </a:rPr>
              <a:t>Dagegen gelangte die dichterische Produktion zunächst zu einem gewissen Stillstand; Ursache waren seine Entfremdung vom einstigen Freundeskreis und dessen Desinteresse, die Erschütterungen durch die Revolution und der augenblickliche Publikumserfolg von Werken, die Goethes neu erworbener klassischer Kunstanschauung diametral entgegenstanden.</a:t>
            </a:r>
            <a:endParaRPr lang="uk-UA" dirty="0">
              <a:solidFill>
                <a:schemeClr val="tx2">
                  <a:lumMod val="75000"/>
                </a:schemeClr>
              </a:solidFill>
            </a:endParaRPr>
          </a:p>
        </p:txBody>
      </p:sp>
      <p:pic>
        <p:nvPicPr>
          <p:cNvPr id="22530" name="Picture 2" descr="File:JohannWolfgangVonGoethe FriedrichBury.jpg"/>
          <p:cNvPicPr>
            <a:picLocks noChangeAspect="1" noChangeArrowheads="1"/>
          </p:cNvPicPr>
          <p:nvPr/>
        </p:nvPicPr>
        <p:blipFill>
          <a:blip r:embed="rId2" cstate="print"/>
          <a:srcRect/>
          <a:stretch>
            <a:fillRect/>
          </a:stretch>
        </p:blipFill>
        <p:spPr bwMode="auto">
          <a:xfrm flipH="1">
            <a:off x="3991763" y="1412776"/>
            <a:ext cx="3920888" cy="518457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7"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anim calcmode="lin" valueType="num">
                                      <p:cBhvr>
                                        <p:cTn id="14" dur="500" fill="hold"/>
                                        <p:tgtEl>
                                          <p:spTgt spid="4"/>
                                        </p:tgtEl>
                                        <p:attrNameLst>
                                          <p:attrName>ppt_x</p:attrName>
                                        </p:attrNameLst>
                                      </p:cBhvr>
                                      <p:tavLst>
                                        <p:tav tm="0">
                                          <p:val>
                                            <p:strVal val="#ppt_x"/>
                                          </p:val>
                                        </p:tav>
                                        <p:tav tm="100000">
                                          <p:val>
                                            <p:strVal val="#ppt_x"/>
                                          </p:val>
                                        </p:tav>
                                      </p:tavLst>
                                    </p:anim>
                                    <p:anim calcmode="lin" valueType="num">
                                      <p:cBhvr>
                                        <p:cTn id="15" dur="500" fill="hold"/>
                                        <p:tgtEl>
                                          <p:spTgt spid="4"/>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10" presetClass="entr" presetSubtype="0" fill="hold" nodeType="afterEffect">
                                  <p:stCondLst>
                                    <p:cond delay="0"/>
                                  </p:stCondLst>
                                  <p:childTnLst>
                                    <p:set>
                                      <p:cBhvr>
                                        <p:cTn id="18" dur="1" fill="hold">
                                          <p:stCondLst>
                                            <p:cond delay="0"/>
                                          </p:stCondLst>
                                        </p:cTn>
                                        <p:tgtEl>
                                          <p:spTgt spid="22530"/>
                                        </p:tgtEl>
                                        <p:attrNameLst>
                                          <p:attrName>style.visibility</p:attrName>
                                        </p:attrNameLst>
                                      </p:cBhvr>
                                      <p:to>
                                        <p:strVal val="visible"/>
                                      </p:to>
                                    </p:set>
                                    <p:animEffect transition="in" filter="fade">
                                      <p:cBhvr>
                                        <p:cTn id="19" dur="500"/>
                                        <p:tgtEl>
                                          <p:spTgt spid="22530"/>
                                        </p:tgtEl>
                                      </p:cBhvr>
                                    </p:animEffect>
                                  </p:childTnLst>
                                </p:cTn>
                              </p:par>
                              <p:par>
                                <p:cTn id="20" presetID="41" presetClass="entr" presetSubtype="0" fill="hold" grpId="0" nodeType="withEffect">
                                  <p:stCondLst>
                                    <p:cond delay="0"/>
                                  </p:stCondLst>
                                  <p:iterate type="lt">
                                    <p:tmPct val="10000"/>
                                  </p:iterate>
                                  <p:childTnLst>
                                    <p:set>
                                      <p:cBhvr>
                                        <p:cTn id="21" dur="1" fill="hold">
                                          <p:stCondLst>
                                            <p:cond delay="0"/>
                                          </p:stCondLst>
                                        </p:cTn>
                                        <p:tgtEl>
                                          <p:spTgt spid="3"/>
                                        </p:tgtEl>
                                        <p:attrNameLst>
                                          <p:attrName>style.visibility</p:attrName>
                                        </p:attrNameLst>
                                      </p:cBhvr>
                                      <p:to>
                                        <p:strVal val="visible"/>
                                      </p:to>
                                    </p:set>
                                    <p:anim calcmode="lin" valueType="num">
                                      <p:cBhvr>
                                        <p:cTn id="22"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23" dur="500" fill="hold"/>
                                        <p:tgtEl>
                                          <p:spTgt spid="3"/>
                                        </p:tgtEl>
                                        <p:attrNameLst>
                                          <p:attrName>ppt_y</p:attrName>
                                        </p:attrNameLst>
                                      </p:cBhvr>
                                      <p:tavLst>
                                        <p:tav tm="0">
                                          <p:val>
                                            <p:strVal val="#ppt_y"/>
                                          </p:val>
                                        </p:tav>
                                        <p:tav tm="100000">
                                          <p:val>
                                            <p:strVal val="#ppt_y"/>
                                          </p:val>
                                        </p:tav>
                                      </p:tavLst>
                                    </p:anim>
                                    <p:anim calcmode="lin" valueType="num">
                                      <p:cBhvr>
                                        <p:cTn id="24"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25"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26" dur="500" tmFilter="0,0; .5, 1; 1, 1"/>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4860032" y="5589240"/>
            <a:ext cx="2952328" cy="1077218"/>
          </a:xfrm>
          <a:prstGeom prst="rect">
            <a:avLst/>
          </a:prstGeom>
          <a:solidFill>
            <a:schemeClr val="tx2">
              <a:lumMod val="50000"/>
            </a:schemeClr>
          </a:solidFill>
        </p:spPr>
        <p:txBody>
          <a:bodyPr wrap="square">
            <a:spAutoFit/>
          </a:bodyPr>
          <a:lstStyle/>
          <a:p>
            <a:r>
              <a:rPr lang="de-DE" sz="1600" i="1" dirty="0" smtClean="0">
                <a:solidFill>
                  <a:schemeClr val="bg2"/>
                </a:solidFill>
              </a:rPr>
              <a:t>Goethe diktiert in seinem Arbeitszimmer dem Schreiber John</a:t>
            </a:r>
            <a:r>
              <a:rPr lang="de-DE" sz="1600" dirty="0" smtClean="0">
                <a:solidFill>
                  <a:schemeClr val="bg2"/>
                </a:solidFill>
              </a:rPr>
              <a:t>, Ölgemälde von Johann Joseph </a:t>
            </a:r>
            <a:r>
              <a:rPr lang="de-DE" sz="1600" dirty="0" err="1" smtClean="0">
                <a:solidFill>
                  <a:schemeClr val="bg2"/>
                </a:solidFill>
              </a:rPr>
              <a:t>Schmeller</a:t>
            </a:r>
            <a:r>
              <a:rPr lang="de-DE" sz="1600" dirty="0" smtClean="0">
                <a:solidFill>
                  <a:schemeClr val="bg2"/>
                </a:solidFill>
              </a:rPr>
              <a:t>, 1829/31</a:t>
            </a:r>
            <a:endParaRPr lang="uk-UA" sz="1600" dirty="0">
              <a:solidFill>
                <a:schemeClr val="bg2"/>
              </a:solidFill>
            </a:endParaRPr>
          </a:p>
        </p:txBody>
      </p:sp>
      <p:sp>
        <p:nvSpPr>
          <p:cNvPr id="5" name="Прямоугольник 4"/>
          <p:cNvSpPr/>
          <p:nvPr/>
        </p:nvSpPr>
        <p:spPr>
          <a:xfrm>
            <a:off x="179512" y="188641"/>
            <a:ext cx="7848872" cy="1569660"/>
          </a:xfrm>
          <a:prstGeom prst="rect">
            <a:avLst/>
          </a:prstGeom>
        </p:spPr>
        <p:txBody>
          <a:bodyPr wrap="square">
            <a:spAutoFit/>
          </a:bodyPr>
          <a:lstStyle/>
          <a:p>
            <a:r>
              <a:rPr lang="de-DE" sz="1600" dirty="0" smtClean="0">
                <a:solidFill>
                  <a:schemeClr val="tx2">
                    <a:lumMod val="75000"/>
                  </a:schemeClr>
                </a:solidFill>
              </a:rPr>
              <a:t>1823 erkrankte Goethe an einer Herzbeutelentzündung. Nachdem er sich erholt hatte, wurde er geistig lebendiger als zuvor. Der Greis hielt ernsthaft um die Hand der 19-jährigen Ulrike von </a:t>
            </a:r>
            <a:r>
              <a:rPr lang="de-DE" sz="1600" dirty="0" err="1" smtClean="0">
                <a:solidFill>
                  <a:schemeClr val="tx2">
                    <a:lumMod val="75000"/>
                  </a:schemeClr>
                </a:solidFill>
              </a:rPr>
              <a:t>Levetzow</a:t>
            </a:r>
            <a:r>
              <a:rPr lang="de-DE" sz="1600" dirty="0" smtClean="0">
                <a:solidFill>
                  <a:schemeClr val="tx2">
                    <a:lumMod val="75000"/>
                  </a:schemeClr>
                </a:solidFill>
              </a:rPr>
              <a:t> an, die er mit ihrer Mutter in Karlsbad kennengelernt hatte. Sie wies ihn jedoch ab. Auf der Heimreise schrieb er sich die Enttäuschung mit der </a:t>
            </a:r>
            <a:r>
              <a:rPr lang="de-DE" sz="1600" i="1" dirty="0" smtClean="0">
                <a:solidFill>
                  <a:schemeClr val="tx2">
                    <a:lumMod val="75000"/>
                  </a:schemeClr>
                </a:solidFill>
              </a:rPr>
              <a:t>Marienbader Elegie</a:t>
            </a:r>
            <a:r>
              <a:rPr lang="de-DE" sz="1600" dirty="0" smtClean="0">
                <a:solidFill>
                  <a:schemeClr val="tx2">
                    <a:lumMod val="75000"/>
                  </a:schemeClr>
                </a:solidFill>
              </a:rPr>
              <a:t> von der Seele. Dann wurde es immer stiller und friedlicher in ihm und um ihn.</a:t>
            </a:r>
            <a:endParaRPr lang="uk-UA" sz="1600" dirty="0">
              <a:solidFill>
                <a:schemeClr val="tx2">
                  <a:lumMod val="75000"/>
                </a:schemeClr>
              </a:solidFill>
            </a:endParaRPr>
          </a:p>
        </p:txBody>
      </p:sp>
      <p:sp>
        <p:nvSpPr>
          <p:cNvPr id="6" name="Прямоугольник 5"/>
          <p:cNvSpPr/>
          <p:nvPr/>
        </p:nvSpPr>
        <p:spPr>
          <a:xfrm>
            <a:off x="4860032" y="1556793"/>
            <a:ext cx="3240360" cy="4031873"/>
          </a:xfrm>
          <a:prstGeom prst="rect">
            <a:avLst/>
          </a:prstGeom>
        </p:spPr>
        <p:txBody>
          <a:bodyPr wrap="square">
            <a:spAutoFit/>
          </a:bodyPr>
          <a:lstStyle/>
          <a:p>
            <a:r>
              <a:rPr lang="de-DE" sz="1600" dirty="0" smtClean="0">
                <a:solidFill>
                  <a:schemeClr val="tx2">
                    <a:lumMod val="75000"/>
                  </a:schemeClr>
                </a:solidFill>
              </a:rPr>
              <a:t>Seine Tage verbrachte er immer einsiedlerischer, „allzeit beschäftigt, die Kräfte zu nutzen, die (…) noch geblieben waren“. Er nahm die Arbeit am zweiten Teil </a:t>
            </a:r>
            <a:r>
              <a:rPr lang="de-DE" sz="1600" dirty="0" err="1" smtClean="0">
                <a:solidFill>
                  <a:schemeClr val="tx2">
                    <a:lumMod val="75000"/>
                  </a:schemeClr>
                </a:solidFill>
              </a:rPr>
              <a:t>desFaust</a:t>
            </a:r>
            <a:r>
              <a:rPr lang="de-DE" sz="1600" dirty="0" smtClean="0">
                <a:solidFill>
                  <a:schemeClr val="tx2">
                    <a:lumMod val="75000"/>
                  </a:schemeClr>
                </a:solidFill>
              </a:rPr>
              <a:t> wieder auf. Er schrieb kaum noch selbst, sondern diktierte. So konnte er nicht nur einen umfangreichen Briefwechsel bewältigen, sondern auch seine Erkenntnisse und Lebensweisheiten in weit ausholenden Gesprächen dem ihm ergebenen jungen Dichter Johann Peter Eckermann anvertrauen</a:t>
            </a:r>
            <a:endParaRPr lang="de-DE" sz="1600" dirty="0">
              <a:solidFill>
                <a:schemeClr val="tx2">
                  <a:lumMod val="75000"/>
                </a:schemeClr>
              </a:solidFill>
            </a:endParaRPr>
          </a:p>
        </p:txBody>
      </p:sp>
      <p:pic>
        <p:nvPicPr>
          <p:cNvPr id="23554" name="Picture 2" descr="File:Johann Joseph Schmeller - Goethe seinem Schreiber John diktierend, 1831.jpg"/>
          <p:cNvPicPr>
            <a:picLocks noChangeAspect="1" noChangeArrowheads="1"/>
          </p:cNvPicPr>
          <p:nvPr/>
        </p:nvPicPr>
        <p:blipFill>
          <a:blip r:embed="rId2" cstate="print"/>
          <a:srcRect/>
          <a:stretch>
            <a:fillRect/>
          </a:stretch>
        </p:blipFill>
        <p:spPr bwMode="auto">
          <a:xfrm>
            <a:off x="323528" y="1844824"/>
            <a:ext cx="4333222" cy="482453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
                                          </p:val>
                                        </p:tav>
                                        <p:tav tm="100000">
                                          <p:val>
                                            <p:strVal val="#ppt_x"/>
                                          </p:val>
                                        </p:tav>
                                      </p:tavLst>
                                    </p:anim>
                                    <p:anim calcmode="lin" valueType="num">
                                      <p:cBhvr>
                                        <p:cTn id="9" dur="5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7" presetClass="entr" presetSubtype="0"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anim calcmode="lin" valueType="num">
                                      <p:cBhvr>
                                        <p:cTn id="14" dur="500" fill="hold"/>
                                        <p:tgtEl>
                                          <p:spTgt spid="6"/>
                                        </p:tgtEl>
                                        <p:attrNameLst>
                                          <p:attrName>ppt_x</p:attrName>
                                        </p:attrNameLst>
                                      </p:cBhvr>
                                      <p:tavLst>
                                        <p:tav tm="0">
                                          <p:val>
                                            <p:strVal val="#ppt_x"/>
                                          </p:val>
                                        </p:tav>
                                        <p:tav tm="100000">
                                          <p:val>
                                            <p:strVal val="#ppt_x"/>
                                          </p:val>
                                        </p:tav>
                                      </p:tavLst>
                                    </p:anim>
                                    <p:anim calcmode="lin" valueType="num">
                                      <p:cBhvr>
                                        <p:cTn id="15" dur="500" fill="hold"/>
                                        <p:tgtEl>
                                          <p:spTgt spid="6"/>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10" presetClass="entr" presetSubtype="0" fill="hold" nodeType="afterEffect">
                                  <p:stCondLst>
                                    <p:cond delay="0"/>
                                  </p:stCondLst>
                                  <p:childTnLst>
                                    <p:set>
                                      <p:cBhvr>
                                        <p:cTn id="18" dur="1" fill="hold">
                                          <p:stCondLst>
                                            <p:cond delay="0"/>
                                          </p:stCondLst>
                                        </p:cTn>
                                        <p:tgtEl>
                                          <p:spTgt spid="23554"/>
                                        </p:tgtEl>
                                        <p:attrNameLst>
                                          <p:attrName>style.visibility</p:attrName>
                                        </p:attrNameLst>
                                      </p:cBhvr>
                                      <p:to>
                                        <p:strVal val="visible"/>
                                      </p:to>
                                    </p:set>
                                    <p:animEffect transition="in" filter="fade">
                                      <p:cBhvr>
                                        <p:cTn id="19" dur="500"/>
                                        <p:tgtEl>
                                          <p:spTgt spid="23554"/>
                                        </p:tgtEl>
                                      </p:cBhvr>
                                    </p:animEffect>
                                  </p:childTnLst>
                                </p:cTn>
                              </p:par>
                              <p:par>
                                <p:cTn id="20" presetID="41" presetClass="entr" presetSubtype="0" fill="hold" grpId="0" nodeType="withEffect">
                                  <p:stCondLst>
                                    <p:cond delay="0"/>
                                  </p:stCondLst>
                                  <p:iterate type="lt">
                                    <p:tmPct val="10000"/>
                                  </p:iterate>
                                  <p:childTnLst>
                                    <p:set>
                                      <p:cBhvr>
                                        <p:cTn id="21" dur="1" fill="hold">
                                          <p:stCondLst>
                                            <p:cond delay="0"/>
                                          </p:stCondLst>
                                        </p:cTn>
                                        <p:tgtEl>
                                          <p:spTgt spid="3"/>
                                        </p:tgtEl>
                                        <p:attrNameLst>
                                          <p:attrName>style.visibility</p:attrName>
                                        </p:attrNameLst>
                                      </p:cBhvr>
                                      <p:to>
                                        <p:strVal val="visible"/>
                                      </p:to>
                                    </p:set>
                                    <p:anim calcmode="lin" valueType="num">
                                      <p:cBhvr>
                                        <p:cTn id="22"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23" dur="500" fill="hold"/>
                                        <p:tgtEl>
                                          <p:spTgt spid="3"/>
                                        </p:tgtEl>
                                        <p:attrNameLst>
                                          <p:attrName>ppt_y</p:attrName>
                                        </p:attrNameLst>
                                      </p:cBhvr>
                                      <p:tavLst>
                                        <p:tav tm="0">
                                          <p:val>
                                            <p:strVal val="#ppt_y"/>
                                          </p:val>
                                        </p:tav>
                                        <p:tav tm="100000">
                                          <p:val>
                                            <p:strVal val="#ppt_y"/>
                                          </p:val>
                                        </p:tav>
                                      </p:tavLst>
                                    </p:anim>
                                    <p:anim calcmode="lin" valueType="num">
                                      <p:cBhvr>
                                        <p:cTn id="24"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25"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26" dur="500" tmFilter="0,0; .5, 1; 1, 1"/>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79512" y="836712"/>
            <a:ext cx="3528392" cy="3816424"/>
          </a:xfrm>
          <a:prstGeom prst="rect">
            <a:avLst/>
          </a:prstGeom>
        </p:spPr>
        <p:txBody>
          <a:bodyPr wrap="square">
            <a:spAutoFit/>
          </a:bodyPr>
          <a:lstStyle/>
          <a:p>
            <a:r>
              <a:rPr lang="de-DE" dirty="0" smtClean="0">
                <a:solidFill>
                  <a:schemeClr val="tx2">
                    <a:lumMod val="75000"/>
                  </a:schemeClr>
                </a:solidFill>
              </a:rPr>
              <a:t>Am 22. März 1832 starb Goethe, vermutlich an einem Herzinfarkt</a:t>
            </a:r>
            <a:r>
              <a:rPr lang="de-DE" dirty="0" smtClean="0">
                <a:solidFill>
                  <a:schemeClr val="tx2">
                    <a:lumMod val="75000"/>
                  </a:schemeClr>
                </a:solidFill>
              </a:rPr>
              <a:t>. </a:t>
            </a:r>
            <a:r>
              <a:rPr lang="de-DE" dirty="0" smtClean="0">
                <a:solidFill>
                  <a:schemeClr val="tx2">
                    <a:lumMod val="75000"/>
                  </a:schemeClr>
                </a:solidFill>
              </a:rPr>
              <a:t>Dass seine letzten Worte gelautet haben sollen: „Mehr Licht!“, ist umstritten. Goethe wurde am 26. März in der Weimarer Fürstengruft bestattet. Sowohl sein Weimarer Wohnhaus als auch sein Gartenhaus, in denen etliche seiner Werke entstanden sind, zählen heute zum UNESCO-Weltkulturerbe.</a:t>
            </a:r>
            <a:endParaRPr lang="uk-UA" dirty="0">
              <a:solidFill>
                <a:schemeClr val="tx2">
                  <a:lumMod val="75000"/>
                </a:schemeClr>
              </a:solidFill>
            </a:endParaRPr>
          </a:p>
        </p:txBody>
      </p:sp>
      <p:pic>
        <p:nvPicPr>
          <p:cNvPr id="24578" name="Picture 2" descr="http://obzormv.org/wp-content/uploads/2013/04/5.%D0%98.-%D0%93%D0%B5%D1%82%D0%B51.jpg"/>
          <p:cNvPicPr>
            <a:picLocks noChangeAspect="1" noChangeArrowheads="1"/>
          </p:cNvPicPr>
          <p:nvPr/>
        </p:nvPicPr>
        <p:blipFill>
          <a:blip r:embed="rId2" cstate="print"/>
          <a:srcRect/>
          <a:stretch>
            <a:fillRect/>
          </a:stretch>
        </p:blipFill>
        <p:spPr bwMode="auto">
          <a:xfrm flipH="1">
            <a:off x="3708979" y="188640"/>
            <a:ext cx="4298985" cy="576064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5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10" presetClass="entr" presetSubtype="0" fill="hold" nodeType="afterEffect">
                                  <p:stCondLst>
                                    <p:cond delay="0"/>
                                  </p:stCondLst>
                                  <p:childTnLst>
                                    <p:set>
                                      <p:cBhvr>
                                        <p:cTn id="12" dur="1" fill="hold">
                                          <p:stCondLst>
                                            <p:cond delay="0"/>
                                          </p:stCondLst>
                                        </p:cTn>
                                        <p:tgtEl>
                                          <p:spTgt spid="24578"/>
                                        </p:tgtEl>
                                        <p:attrNameLst>
                                          <p:attrName>style.visibility</p:attrName>
                                        </p:attrNameLst>
                                      </p:cBhvr>
                                      <p:to>
                                        <p:strVal val="visible"/>
                                      </p:to>
                                    </p:set>
                                    <p:animEffect transition="in" filter="fade">
                                      <p:cBhvr>
                                        <p:cTn id="13" dur="500"/>
                                        <p:tgtEl>
                                          <p:spTgt spid="245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188640"/>
            <a:ext cx="3881473" cy="830997"/>
          </a:xfrm>
          <a:prstGeom prst="rect">
            <a:avLst/>
          </a:prstGeom>
        </p:spPr>
        <p:txBody>
          <a:bodyPr wrap="square">
            <a:spAutoFit/>
          </a:bodyPr>
          <a:lstStyle/>
          <a:p>
            <a:r>
              <a:rPr lang="en-US" sz="2400" dirty="0" err="1" smtClean="0">
                <a:solidFill>
                  <a:schemeClr val="tx2">
                    <a:lumMod val="75000"/>
                  </a:schemeClr>
                </a:solidFill>
              </a:rPr>
              <a:t>Autor</a:t>
            </a:r>
            <a:r>
              <a:rPr lang="en-US" sz="2400" dirty="0" smtClean="0">
                <a:solidFill>
                  <a:schemeClr val="tx2">
                    <a:lumMod val="75000"/>
                  </a:schemeClr>
                </a:solidFill>
              </a:rPr>
              <a:t>: </a:t>
            </a:r>
            <a:r>
              <a:rPr lang="en-US" sz="2400" dirty="0" err="1" smtClean="0">
                <a:solidFill>
                  <a:schemeClr val="tx2">
                    <a:lumMod val="75000"/>
                  </a:schemeClr>
                </a:solidFill>
              </a:rPr>
              <a:t>Olha</a:t>
            </a:r>
            <a:r>
              <a:rPr lang="en-US" sz="2400" dirty="0" smtClean="0">
                <a:solidFill>
                  <a:schemeClr val="tx2">
                    <a:lumMod val="75000"/>
                  </a:schemeClr>
                </a:solidFill>
              </a:rPr>
              <a:t> Furman</a:t>
            </a:r>
            <a:br>
              <a:rPr lang="en-US" sz="2400" dirty="0" smtClean="0">
                <a:solidFill>
                  <a:schemeClr val="tx2">
                    <a:lumMod val="75000"/>
                  </a:schemeClr>
                </a:solidFill>
              </a:rPr>
            </a:br>
            <a:r>
              <a:rPr lang="en-US" sz="2400" dirty="0" smtClean="0">
                <a:solidFill>
                  <a:schemeClr val="tx2">
                    <a:lumMod val="75000"/>
                  </a:schemeClr>
                </a:solidFill>
              </a:rPr>
              <a:t>           </a:t>
            </a:r>
            <a:r>
              <a:rPr lang="en-US" sz="2400" dirty="0" err="1" smtClean="0">
                <a:solidFill>
                  <a:schemeClr val="tx2">
                    <a:lumMod val="75000"/>
                  </a:schemeClr>
                </a:solidFill>
              </a:rPr>
              <a:t>Klasse</a:t>
            </a:r>
            <a:r>
              <a:rPr lang="en-US" sz="2400" dirty="0" smtClean="0">
                <a:solidFill>
                  <a:schemeClr val="tx2">
                    <a:lumMod val="75000"/>
                  </a:schemeClr>
                </a:solidFill>
              </a:rPr>
              <a:t> 11-A</a:t>
            </a:r>
            <a:endParaRPr lang="uk-UA" sz="2400" dirty="0">
              <a:solidFill>
                <a:schemeClr val="tx2">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1" nodeType="afterEffect">
                                  <p:stCondLst>
                                    <p:cond delay="0"/>
                                  </p:stCondLst>
                                  <p:iterate type="lt">
                                    <p:tmPct val="0"/>
                                  </p:iterate>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251520" y="548680"/>
            <a:ext cx="3456384" cy="1200329"/>
          </a:xfrm>
          <a:prstGeom prst="rect">
            <a:avLst/>
          </a:prstGeom>
          <a:noFill/>
        </p:spPr>
        <p:txBody>
          <a:bodyPr wrap="square">
            <a:spAutoFit/>
          </a:bodyPr>
          <a:lstStyle/>
          <a:p>
            <a:r>
              <a:rPr lang="de-DE" dirty="0" smtClean="0">
                <a:solidFill>
                  <a:schemeClr val="bg2">
                    <a:lumMod val="10000"/>
                  </a:schemeClr>
                </a:solidFill>
              </a:rPr>
              <a:t> Johann Wolfgang von Goethe - deutscher Dichter, Romancier, Dramatiker, Philosoph und Naturforscher. </a:t>
            </a:r>
            <a:endParaRPr lang="uk-UA" dirty="0">
              <a:solidFill>
                <a:schemeClr val="bg2">
                  <a:lumMod val="10000"/>
                </a:schemeClr>
              </a:solidFill>
            </a:endParaRPr>
          </a:p>
        </p:txBody>
      </p:sp>
      <p:pic>
        <p:nvPicPr>
          <p:cNvPr id="2050" name="Picture 2" descr="http://brick.in.ua/uploads/uploads/goethe.jpg"/>
          <p:cNvPicPr>
            <a:picLocks noChangeAspect="1" noChangeArrowheads="1"/>
          </p:cNvPicPr>
          <p:nvPr/>
        </p:nvPicPr>
        <p:blipFill>
          <a:blip r:embed="rId2" cstate="print"/>
          <a:srcRect/>
          <a:stretch>
            <a:fillRect/>
          </a:stretch>
        </p:blipFill>
        <p:spPr bwMode="auto">
          <a:xfrm>
            <a:off x="4067944" y="548680"/>
            <a:ext cx="3661606" cy="5184576"/>
          </a:xfrm>
          <a:prstGeom prst="rect">
            <a:avLst/>
          </a:prstGeom>
          <a:noFill/>
        </p:spPr>
      </p:pic>
      <p:sp>
        <p:nvSpPr>
          <p:cNvPr id="7" name="Прямоугольник 6"/>
          <p:cNvSpPr/>
          <p:nvPr/>
        </p:nvSpPr>
        <p:spPr>
          <a:xfrm>
            <a:off x="467544" y="6093296"/>
            <a:ext cx="7272808" cy="369332"/>
          </a:xfrm>
          <a:prstGeom prst="rect">
            <a:avLst/>
          </a:prstGeom>
          <a:solidFill>
            <a:schemeClr val="tx2">
              <a:lumMod val="50000"/>
            </a:schemeClr>
          </a:solidFill>
        </p:spPr>
        <p:txBody>
          <a:bodyPr wrap="square">
            <a:spAutoFit/>
          </a:bodyPr>
          <a:lstStyle/>
          <a:p>
            <a:r>
              <a:rPr lang="de-DE" dirty="0" smtClean="0">
                <a:solidFill>
                  <a:schemeClr val="accent2">
                    <a:lumMod val="20000"/>
                    <a:lumOff val="80000"/>
                  </a:schemeClr>
                </a:solidFill>
              </a:rPr>
              <a:t>Es gilt als der Begründer der modernen deutschen Literatur</a:t>
            </a:r>
            <a:endParaRPr lang="uk-UA" dirty="0">
              <a:solidFill>
                <a:schemeClr val="accent2">
                  <a:lumMod val="20000"/>
                  <a:lumOff val="8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
                                          </p:val>
                                        </p:tav>
                                        <p:tav tm="100000">
                                          <p:val>
                                            <p:strVal val="#ppt_x"/>
                                          </p:val>
                                        </p:tav>
                                      </p:tavLst>
                                    </p:anim>
                                    <p:anim calcmode="lin" valueType="num">
                                      <p:cBhvr>
                                        <p:cTn id="9" dur="5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10" presetClass="entr" presetSubtype="0" fill="hold" nodeType="afterEffect">
                                  <p:stCondLst>
                                    <p:cond delay="0"/>
                                  </p:stCondLst>
                                  <p:childTnLst>
                                    <p:set>
                                      <p:cBhvr>
                                        <p:cTn id="12" dur="1" fill="hold">
                                          <p:stCondLst>
                                            <p:cond delay="0"/>
                                          </p:stCondLst>
                                        </p:cTn>
                                        <p:tgtEl>
                                          <p:spTgt spid="2050"/>
                                        </p:tgtEl>
                                        <p:attrNameLst>
                                          <p:attrName>style.visibility</p:attrName>
                                        </p:attrNameLst>
                                      </p:cBhvr>
                                      <p:to>
                                        <p:strVal val="visible"/>
                                      </p:to>
                                    </p:set>
                                    <p:animEffect transition="in" filter="fade">
                                      <p:cBhvr>
                                        <p:cTn id="13" dur="500"/>
                                        <p:tgtEl>
                                          <p:spTgt spid="2050"/>
                                        </p:tgtEl>
                                      </p:cBhvr>
                                    </p:animEffect>
                                  </p:childTnLst>
                                </p:cTn>
                              </p:par>
                              <p:par>
                                <p:cTn id="14" presetID="41" presetClass="entr" presetSubtype="0" fill="hold" grpId="0" nodeType="withEffect">
                                  <p:stCondLst>
                                    <p:cond delay="0"/>
                                  </p:stCondLst>
                                  <p:iterate type="lt">
                                    <p:tmPct val="10000"/>
                                  </p:iterate>
                                  <p:childTnLst>
                                    <p:set>
                                      <p:cBhvr>
                                        <p:cTn id="15" dur="1" fill="hold">
                                          <p:stCondLst>
                                            <p:cond delay="0"/>
                                          </p:stCondLst>
                                        </p:cTn>
                                        <p:tgtEl>
                                          <p:spTgt spid="7"/>
                                        </p:tgtEl>
                                        <p:attrNameLst>
                                          <p:attrName>style.visibility</p:attrName>
                                        </p:attrNameLst>
                                      </p:cBhvr>
                                      <p:to>
                                        <p:strVal val="visible"/>
                                      </p:to>
                                    </p:set>
                                    <p:anim calcmode="lin" valueType="num">
                                      <p:cBhvr>
                                        <p:cTn id="16" dur="500" fill="hold"/>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7"/>
                                        </p:tgtEl>
                                        <p:attrNameLst>
                                          <p:attrName>ppt_y</p:attrName>
                                        </p:attrNameLst>
                                      </p:cBhvr>
                                      <p:tavLst>
                                        <p:tav tm="0">
                                          <p:val>
                                            <p:strVal val="#ppt_y"/>
                                          </p:val>
                                        </p:tav>
                                        <p:tav tm="100000">
                                          <p:val>
                                            <p:strVal val="#ppt_y"/>
                                          </p:val>
                                        </p:tav>
                                      </p:tavLst>
                                    </p:anim>
                                    <p:anim calcmode="lin" valueType="num">
                                      <p:cBhvr>
                                        <p:cTn id="18" dur="500" fill="hold"/>
                                        <p:tgtEl>
                                          <p:spTgt spid="7"/>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7"/>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upload.wikimedia.org/wikipedia/commons/9/9e/Frankfurt_Goethehaus_jhl.jpg"/>
          <p:cNvPicPr>
            <a:picLocks noChangeAspect="1" noChangeArrowheads="1"/>
          </p:cNvPicPr>
          <p:nvPr/>
        </p:nvPicPr>
        <p:blipFill>
          <a:blip r:embed="rId2" cstate="print"/>
          <a:srcRect/>
          <a:stretch>
            <a:fillRect/>
          </a:stretch>
        </p:blipFill>
        <p:spPr bwMode="auto">
          <a:xfrm>
            <a:off x="3995936" y="404664"/>
            <a:ext cx="3942438" cy="5256584"/>
          </a:xfrm>
          <a:prstGeom prst="rect">
            <a:avLst/>
          </a:prstGeom>
          <a:noFill/>
        </p:spPr>
      </p:pic>
      <p:sp>
        <p:nvSpPr>
          <p:cNvPr id="3" name="Прямоугольник 2"/>
          <p:cNvSpPr/>
          <p:nvPr/>
        </p:nvSpPr>
        <p:spPr>
          <a:xfrm>
            <a:off x="5076056" y="5877272"/>
            <a:ext cx="2906565" cy="369332"/>
          </a:xfrm>
          <a:prstGeom prst="rect">
            <a:avLst/>
          </a:prstGeom>
          <a:solidFill>
            <a:schemeClr val="tx2">
              <a:lumMod val="50000"/>
            </a:schemeClr>
          </a:solidFill>
        </p:spPr>
        <p:txBody>
          <a:bodyPr wrap="none">
            <a:spAutoFit/>
          </a:bodyPr>
          <a:lstStyle/>
          <a:p>
            <a:r>
              <a:rPr lang="de-DE" dirty="0" smtClean="0">
                <a:solidFill>
                  <a:schemeClr val="accent2">
                    <a:lumMod val="20000"/>
                    <a:lumOff val="80000"/>
                  </a:schemeClr>
                </a:solidFill>
              </a:rPr>
              <a:t>Haus in Frankfurt am Main</a:t>
            </a:r>
            <a:endParaRPr lang="uk-UA" dirty="0">
              <a:solidFill>
                <a:schemeClr val="accent2">
                  <a:lumMod val="20000"/>
                  <a:lumOff val="80000"/>
                </a:schemeClr>
              </a:solidFill>
            </a:endParaRPr>
          </a:p>
        </p:txBody>
      </p:sp>
      <p:sp>
        <p:nvSpPr>
          <p:cNvPr id="5" name="Прямоугольник 4"/>
          <p:cNvSpPr/>
          <p:nvPr/>
        </p:nvSpPr>
        <p:spPr>
          <a:xfrm>
            <a:off x="179512" y="764704"/>
            <a:ext cx="3635896" cy="4801314"/>
          </a:xfrm>
          <a:prstGeom prst="rect">
            <a:avLst/>
          </a:prstGeom>
          <a:noFill/>
        </p:spPr>
        <p:txBody>
          <a:bodyPr wrap="square">
            <a:spAutoFit/>
          </a:bodyPr>
          <a:lstStyle/>
          <a:p>
            <a:r>
              <a:rPr lang="de-DE" dirty="0" smtClean="0">
                <a:solidFill>
                  <a:schemeClr val="bg2">
                    <a:lumMod val="10000"/>
                  </a:schemeClr>
                </a:solidFill>
              </a:rPr>
              <a:t>Johann Wolfgang von Goethe wurde am 28. August 1749 im heutigen Goethe-Haus am Frankfurter Großen Hirschgraben geboren. Der Vater Johann Caspar Goethe (1710–1782) war Jurist, übte diesen Beruf jedoch nicht aus, sondern lebte von den Erträgen seines Vermögens, das später auch dem Sohn ein Leben ohne finanzielle Zwänge ermöglichen sollte</a:t>
            </a:r>
            <a:r>
              <a:rPr lang="de-DE" dirty="0" smtClean="0">
                <a:solidFill>
                  <a:schemeClr val="bg2">
                    <a:lumMod val="10000"/>
                  </a:schemeClr>
                </a:solidFill>
              </a:rPr>
              <a:t>.</a:t>
            </a:r>
            <a:r>
              <a:rPr lang="de-DE" dirty="0" smtClean="0">
                <a:solidFill>
                  <a:schemeClr val="bg2">
                    <a:lumMod val="10000"/>
                  </a:schemeClr>
                </a:solidFill>
              </a:rPr>
              <a:t> Er war vielseitig interessiert und gebildet, jedoch auch streng und pedantisch, was wiederholt zu Konflikten in der Familie führte.</a:t>
            </a:r>
            <a:endParaRPr lang="de-DE" dirty="0">
              <a:solidFill>
                <a:schemeClr val="bg2">
                  <a:lumMod val="1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1"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
                                          </p:val>
                                        </p:tav>
                                        <p:tav tm="100000">
                                          <p:val>
                                            <p:strVal val="#ppt_x"/>
                                          </p:val>
                                        </p:tav>
                                      </p:tavLst>
                                    </p:anim>
                                    <p:anim calcmode="lin" valueType="num">
                                      <p:cBhvr>
                                        <p:cTn id="9" dur="5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10" presetClass="entr" presetSubtype="0" fill="hold" nodeType="afterEffect">
                                  <p:stCondLst>
                                    <p:cond delay="0"/>
                                  </p:stCondLst>
                                  <p:childTnLst>
                                    <p:set>
                                      <p:cBhvr>
                                        <p:cTn id="12" dur="1" fill="hold">
                                          <p:stCondLst>
                                            <p:cond delay="0"/>
                                          </p:stCondLst>
                                        </p:cTn>
                                        <p:tgtEl>
                                          <p:spTgt spid="1026"/>
                                        </p:tgtEl>
                                        <p:attrNameLst>
                                          <p:attrName>style.visibility</p:attrName>
                                        </p:attrNameLst>
                                      </p:cBhvr>
                                      <p:to>
                                        <p:strVal val="visible"/>
                                      </p:to>
                                    </p:set>
                                    <p:animEffect transition="in" filter="fade">
                                      <p:cBhvr>
                                        <p:cTn id="13" dur="500"/>
                                        <p:tgtEl>
                                          <p:spTgt spid="1026"/>
                                        </p:tgtEl>
                                      </p:cBhvr>
                                    </p:animEffect>
                                  </p:childTnLst>
                                </p:cTn>
                              </p:par>
                              <p:par>
                                <p:cTn id="14" presetID="41" presetClass="entr" presetSubtype="0" fill="hold" grpId="0" nodeType="withEffect">
                                  <p:stCondLst>
                                    <p:cond delay="0"/>
                                  </p:stCondLst>
                                  <p:iterate type="lt">
                                    <p:tmPct val="10000"/>
                                  </p:iterate>
                                  <p:childTnLst>
                                    <p:set>
                                      <p:cBhvr>
                                        <p:cTn id="15" dur="1" fill="hold">
                                          <p:stCondLst>
                                            <p:cond delay="0"/>
                                          </p:stCondLst>
                                        </p:cTn>
                                        <p:tgtEl>
                                          <p:spTgt spid="3"/>
                                        </p:tgtEl>
                                        <p:attrNameLst>
                                          <p:attrName>style.visibility</p:attrName>
                                        </p:attrNameLst>
                                      </p:cBhvr>
                                      <p:to>
                                        <p:strVal val="visible"/>
                                      </p:to>
                                    </p:set>
                                    <p:anim calcmode="lin" valueType="num">
                                      <p:cBhvr>
                                        <p:cTn id="16"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gtEl>
                                        <p:attrNameLst>
                                          <p:attrName>ppt_y</p:attrName>
                                        </p:attrNameLst>
                                      </p:cBhvr>
                                      <p:tavLst>
                                        <p:tav tm="0">
                                          <p:val>
                                            <p:strVal val="#ppt_y"/>
                                          </p:val>
                                        </p:tav>
                                        <p:tav tm="100000">
                                          <p:val>
                                            <p:strVal val="#ppt_y"/>
                                          </p:val>
                                        </p:tav>
                                      </p:tavLst>
                                    </p:anim>
                                    <p:anim calcmode="lin" valueType="num">
                                      <p:cBhvr>
                                        <p:cTn id="18"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descr="File:Catharina Elisabeth Goethe 1776.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a:p>
        </p:txBody>
      </p:sp>
      <p:sp>
        <p:nvSpPr>
          <p:cNvPr id="17412" name="AutoShape 4" descr="File:Catharina Elisabeth Goethe 1776.jpg"/>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uk-UA"/>
          </a:p>
        </p:txBody>
      </p:sp>
      <p:pic>
        <p:nvPicPr>
          <p:cNvPr id="17414" name="Picture 6" descr="File:Catharina Elisabeth Goethe 1776.jpg"/>
          <p:cNvPicPr>
            <a:picLocks noChangeAspect="1" noChangeArrowheads="1"/>
          </p:cNvPicPr>
          <p:nvPr/>
        </p:nvPicPr>
        <p:blipFill>
          <a:blip r:embed="rId2" cstate="print"/>
          <a:srcRect/>
          <a:stretch>
            <a:fillRect/>
          </a:stretch>
        </p:blipFill>
        <p:spPr bwMode="auto">
          <a:xfrm>
            <a:off x="4283968" y="836712"/>
            <a:ext cx="3806926" cy="4176464"/>
          </a:xfrm>
          <a:prstGeom prst="rect">
            <a:avLst/>
          </a:prstGeom>
          <a:noFill/>
        </p:spPr>
      </p:pic>
      <p:sp>
        <p:nvSpPr>
          <p:cNvPr id="6" name="Прямоугольник 5"/>
          <p:cNvSpPr/>
          <p:nvPr/>
        </p:nvSpPr>
        <p:spPr>
          <a:xfrm>
            <a:off x="0" y="836712"/>
            <a:ext cx="4067944" cy="5078313"/>
          </a:xfrm>
          <a:prstGeom prst="rect">
            <a:avLst/>
          </a:prstGeom>
        </p:spPr>
        <p:txBody>
          <a:bodyPr wrap="square">
            <a:spAutoFit/>
          </a:bodyPr>
          <a:lstStyle/>
          <a:p>
            <a:r>
              <a:rPr lang="de-DE" dirty="0" smtClean="0"/>
              <a:t>Goethes Mutter, Catharina Elisabeth Goethe, geb. </a:t>
            </a:r>
            <a:r>
              <a:rPr lang="de-DE" dirty="0" err="1" smtClean="0"/>
              <a:t>Textor</a:t>
            </a:r>
            <a:r>
              <a:rPr lang="de-DE" dirty="0" smtClean="0"/>
              <a:t> (1731–1808), entstammte einer wohlhabenden und angesehenen Frankfurter Familie; ihr Vater war </a:t>
            </a:r>
            <a:r>
              <a:rPr lang="de-DE" dirty="0" err="1" smtClean="0"/>
              <a:t>alsStadtschultheiß</a:t>
            </a:r>
            <a:r>
              <a:rPr lang="de-DE" dirty="0" smtClean="0"/>
              <a:t> der ranghöchste Justizbeamte der Stadt. Die lebenslustige und kontaktfreudige Frau hatte mit 17 Jahren den damals 38-jährigen Rat Goethe geheiratet. Nach Johann Wolfgang wurden noch fünf weitere Kinder geboren, von denen jedoch nur die wenig jüngere Schwester Cornelia das Kindesalter überlebte. Mit ihr stand der Bruder in einem engen Vertrauensverhältnis. Ihren Sohn nannte die Mutter ihren „</a:t>
            </a:r>
            <a:r>
              <a:rPr lang="de-DE" dirty="0" err="1" smtClean="0"/>
              <a:t>Hätschelhans</a:t>
            </a:r>
            <a:r>
              <a:rPr lang="de-DE" dirty="0" smtClean="0"/>
              <a:t>“.</a:t>
            </a:r>
            <a:endParaRPr lang="de-DE" dirty="0"/>
          </a:p>
        </p:txBody>
      </p:sp>
      <p:sp>
        <p:nvSpPr>
          <p:cNvPr id="7" name="Прямоугольник 6"/>
          <p:cNvSpPr/>
          <p:nvPr/>
        </p:nvSpPr>
        <p:spPr>
          <a:xfrm>
            <a:off x="4788024" y="5085184"/>
            <a:ext cx="3240360" cy="923330"/>
          </a:xfrm>
          <a:prstGeom prst="rect">
            <a:avLst/>
          </a:prstGeom>
          <a:solidFill>
            <a:schemeClr val="bg2">
              <a:lumMod val="10000"/>
            </a:schemeClr>
          </a:solidFill>
        </p:spPr>
        <p:txBody>
          <a:bodyPr wrap="square">
            <a:spAutoFit/>
          </a:bodyPr>
          <a:lstStyle/>
          <a:p>
            <a:pPr algn="r"/>
            <a:r>
              <a:rPr lang="en-US" i="1" dirty="0" smtClean="0">
                <a:solidFill>
                  <a:schemeClr val="bg2"/>
                </a:solidFill>
              </a:rPr>
              <a:t>Catharina Elisabeth Goethe</a:t>
            </a:r>
            <a:r>
              <a:rPr lang="en-US" dirty="0" smtClean="0">
                <a:solidFill>
                  <a:schemeClr val="bg2"/>
                </a:solidFill>
              </a:rPr>
              <a:t>, </a:t>
            </a:r>
            <a:r>
              <a:rPr lang="en-US" dirty="0" err="1" smtClean="0">
                <a:solidFill>
                  <a:schemeClr val="bg2"/>
                </a:solidFill>
              </a:rPr>
              <a:t>Porträt</a:t>
            </a:r>
            <a:r>
              <a:rPr lang="en-US" dirty="0" smtClean="0">
                <a:solidFill>
                  <a:schemeClr val="bg2"/>
                </a:solidFill>
              </a:rPr>
              <a:t> von Georg Oswald May, 1776</a:t>
            </a:r>
            <a:endParaRPr lang="uk-UA" dirty="0">
              <a:solidFill>
                <a:schemeClr val="bg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anim calcmode="lin" valueType="num">
                                      <p:cBhvr>
                                        <p:cTn id="8" dur="500" fill="hold"/>
                                        <p:tgtEl>
                                          <p:spTgt spid="6"/>
                                        </p:tgtEl>
                                        <p:attrNameLst>
                                          <p:attrName>ppt_x</p:attrName>
                                        </p:attrNameLst>
                                      </p:cBhvr>
                                      <p:tavLst>
                                        <p:tav tm="0">
                                          <p:val>
                                            <p:strVal val="#ppt_x"/>
                                          </p:val>
                                        </p:tav>
                                        <p:tav tm="100000">
                                          <p:val>
                                            <p:strVal val="#ppt_x"/>
                                          </p:val>
                                        </p:tav>
                                      </p:tavLst>
                                    </p:anim>
                                    <p:anim calcmode="lin" valueType="num">
                                      <p:cBhvr>
                                        <p:cTn id="9" dur="500" fill="hold"/>
                                        <p:tgtEl>
                                          <p:spTgt spid="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10" presetClass="entr" presetSubtype="0" fill="hold" nodeType="afterEffect">
                                  <p:stCondLst>
                                    <p:cond delay="0"/>
                                  </p:stCondLst>
                                  <p:childTnLst>
                                    <p:set>
                                      <p:cBhvr>
                                        <p:cTn id="12" dur="1" fill="hold">
                                          <p:stCondLst>
                                            <p:cond delay="0"/>
                                          </p:stCondLst>
                                        </p:cTn>
                                        <p:tgtEl>
                                          <p:spTgt spid="17414"/>
                                        </p:tgtEl>
                                        <p:attrNameLst>
                                          <p:attrName>style.visibility</p:attrName>
                                        </p:attrNameLst>
                                      </p:cBhvr>
                                      <p:to>
                                        <p:strVal val="visible"/>
                                      </p:to>
                                    </p:set>
                                    <p:animEffect transition="in" filter="fade">
                                      <p:cBhvr>
                                        <p:cTn id="13" dur="500"/>
                                        <p:tgtEl>
                                          <p:spTgt spid="17414"/>
                                        </p:tgtEl>
                                      </p:cBhvr>
                                    </p:animEffect>
                                  </p:childTnLst>
                                </p:cTn>
                              </p:par>
                              <p:par>
                                <p:cTn id="14" presetID="41" presetClass="entr" presetSubtype="0" fill="hold" grpId="0" nodeType="withEffect">
                                  <p:stCondLst>
                                    <p:cond delay="0"/>
                                  </p:stCondLst>
                                  <p:iterate type="lt">
                                    <p:tmPct val="10000"/>
                                  </p:iterate>
                                  <p:childTnLst>
                                    <p:set>
                                      <p:cBhvr>
                                        <p:cTn id="15" dur="1" fill="hold">
                                          <p:stCondLst>
                                            <p:cond delay="0"/>
                                          </p:stCondLst>
                                        </p:cTn>
                                        <p:tgtEl>
                                          <p:spTgt spid="7"/>
                                        </p:tgtEl>
                                        <p:attrNameLst>
                                          <p:attrName>style.visibility</p:attrName>
                                        </p:attrNameLst>
                                      </p:cBhvr>
                                      <p:to>
                                        <p:strVal val="visible"/>
                                      </p:to>
                                    </p:set>
                                    <p:anim calcmode="lin" valueType="num">
                                      <p:cBhvr>
                                        <p:cTn id="16" dur="500" fill="hold"/>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7"/>
                                        </p:tgtEl>
                                        <p:attrNameLst>
                                          <p:attrName>ppt_y</p:attrName>
                                        </p:attrNameLst>
                                      </p:cBhvr>
                                      <p:tavLst>
                                        <p:tav tm="0">
                                          <p:val>
                                            <p:strVal val="#ppt_y"/>
                                          </p:val>
                                        </p:tav>
                                        <p:tav tm="100000">
                                          <p:val>
                                            <p:strVal val="#ppt_y"/>
                                          </p:val>
                                        </p:tav>
                                      </p:tavLst>
                                    </p:anim>
                                    <p:anim calcmode="lin" valueType="num">
                                      <p:cBhvr>
                                        <p:cTn id="18" dur="500" fill="hold"/>
                                        <p:tgtEl>
                                          <p:spTgt spid="7"/>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7"/>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44008" y="548680"/>
            <a:ext cx="3240360" cy="1477328"/>
          </a:xfrm>
          <a:prstGeom prst="rect">
            <a:avLst/>
          </a:prstGeom>
        </p:spPr>
        <p:txBody>
          <a:bodyPr wrap="square">
            <a:spAutoFit/>
          </a:bodyPr>
          <a:lstStyle/>
          <a:p>
            <a:pPr algn="r"/>
            <a:r>
              <a:rPr lang="de-DE" dirty="0" smtClean="0">
                <a:solidFill>
                  <a:schemeClr val="bg2">
                    <a:lumMod val="10000"/>
                  </a:schemeClr>
                </a:solidFill>
              </a:rPr>
              <a:t>Die Geschwister erhielten eine aufwendige Ausbildung. Von 1756 bis 1758 besuchte Johann Wolfgang eine öffentliche Schule. </a:t>
            </a:r>
            <a:endParaRPr lang="uk-UA" dirty="0">
              <a:solidFill>
                <a:schemeClr val="bg2">
                  <a:lumMod val="10000"/>
                </a:schemeClr>
              </a:solidFill>
            </a:endParaRPr>
          </a:p>
        </p:txBody>
      </p:sp>
      <p:pic>
        <p:nvPicPr>
          <p:cNvPr id="16386" name="Picture 2" descr="http://t1.gstatic.com/images?q=tbn:ANd9GcQ2ukBwJMadwHheOKO551GZUVaYModREUrkdGAiznPWr8UpJEXF7Q"/>
          <p:cNvPicPr>
            <a:picLocks noChangeAspect="1" noChangeArrowheads="1"/>
          </p:cNvPicPr>
          <p:nvPr/>
        </p:nvPicPr>
        <p:blipFill>
          <a:blip r:embed="rId2" cstate="print"/>
          <a:srcRect/>
          <a:stretch>
            <a:fillRect/>
          </a:stretch>
        </p:blipFill>
        <p:spPr bwMode="auto">
          <a:xfrm>
            <a:off x="251520" y="548680"/>
            <a:ext cx="4157218" cy="3888432"/>
          </a:xfrm>
          <a:prstGeom prst="rect">
            <a:avLst/>
          </a:prstGeom>
          <a:noFill/>
        </p:spPr>
      </p:pic>
      <p:sp>
        <p:nvSpPr>
          <p:cNvPr id="4" name="Прямоугольник 3"/>
          <p:cNvSpPr/>
          <p:nvPr/>
        </p:nvSpPr>
        <p:spPr>
          <a:xfrm>
            <a:off x="251520" y="4869160"/>
            <a:ext cx="7560840" cy="1477328"/>
          </a:xfrm>
          <a:prstGeom prst="rect">
            <a:avLst/>
          </a:prstGeom>
        </p:spPr>
        <p:txBody>
          <a:bodyPr wrap="square">
            <a:spAutoFit/>
          </a:bodyPr>
          <a:lstStyle/>
          <a:p>
            <a:r>
              <a:rPr lang="de-DE" dirty="0" smtClean="0">
                <a:solidFill>
                  <a:schemeClr val="bg2">
                    <a:lumMod val="10000"/>
                  </a:schemeClr>
                </a:solidFill>
              </a:rPr>
              <a:t>Danach wurde er gemeinsam mit der Schwester vom Vater sowie durch Hauslehrer unterrichtet. Auf dem Stundenplan standen u. a. Französisch, Englisch, Italienisch, Latein, Griechisch, naturwissenschaftliche Fächer, Religion und Zeichnen. Außerdem lernte er </a:t>
            </a:r>
            <a:r>
              <a:rPr lang="de-DE" dirty="0" err="1" smtClean="0">
                <a:solidFill>
                  <a:schemeClr val="bg2">
                    <a:lumMod val="10000"/>
                  </a:schemeClr>
                </a:solidFill>
              </a:rPr>
              <a:t>Cellospielen</a:t>
            </a:r>
            <a:r>
              <a:rPr lang="de-DE" dirty="0" smtClean="0">
                <a:solidFill>
                  <a:schemeClr val="bg2">
                    <a:lumMod val="10000"/>
                  </a:schemeClr>
                </a:solidFill>
              </a:rPr>
              <a:t>, Reiten, Fechten und Tanzen.</a:t>
            </a:r>
            <a:endParaRPr lang="uk-UA" dirty="0">
              <a:solidFill>
                <a:schemeClr val="bg2">
                  <a:lumMod val="1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fade">
                                      <p:cBhvr>
                                        <p:cTn id="7" dur="500"/>
                                        <p:tgtEl>
                                          <p:spTgt spid="16386"/>
                                        </p:tgtEl>
                                      </p:cBhvr>
                                    </p:animEffect>
                                  </p:childTnLst>
                                </p:cTn>
                              </p:par>
                              <p:par>
                                <p:cTn id="8" presetID="47"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anim calcmode="lin" valueType="num">
                                      <p:cBhvr>
                                        <p:cTn id="11" dur="500" fill="hold"/>
                                        <p:tgtEl>
                                          <p:spTgt spid="2"/>
                                        </p:tgtEl>
                                        <p:attrNameLst>
                                          <p:attrName>ppt_x</p:attrName>
                                        </p:attrNameLst>
                                      </p:cBhvr>
                                      <p:tavLst>
                                        <p:tav tm="0">
                                          <p:val>
                                            <p:strVal val="#ppt_x"/>
                                          </p:val>
                                        </p:tav>
                                        <p:tav tm="100000">
                                          <p:val>
                                            <p:strVal val="#ppt_x"/>
                                          </p:val>
                                        </p:tav>
                                      </p:tavLst>
                                    </p:anim>
                                    <p:anim calcmode="lin" valueType="num">
                                      <p:cBhvr>
                                        <p:cTn id="12" dur="500" fill="hold"/>
                                        <p:tgtEl>
                                          <p:spTgt spid="2"/>
                                        </p:tgtEl>
                                        <p:attrNameLst>
                                          <p:attrName>ppt_y</p:attrName>
                                        </p:attrNameLst>
                                      </p:cBhvr>
                                      <p:tavLst>
                                        <p:tav tm="0">
                                          <p:val>
                                            <p:strVal val="#ppt_y-.1"/>
                                          </p:val>
                                        </p:tav>
                                        <p:tav tm="100000">
                                          <p:val>
                                            <p:strVal val="#ppt_y"/>
                                          </p:val>
                                        </p:tav>
                                      </p:tavLst>
                                    </p:anim>
                                  </p:childTnLst>
                                </p:cTn>
                              </p:par>
                            </p:childTnLst>
                          </p:cTn>
                        </p:par>
                        <p:par>
                          <p:cTn id="13" fill="hold">
                            <p:stCondLst>
                              <p:cond delay="500"/>
                            </p:stCondLst>
                            <p:childTnLst>
                              <p:par>
                                <p:cTn id="14" presetID="47" presetClass="entr" presetSubtype="0" fill="hold" grpId="0" nodeType="after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anim calcmode="lin" valueType="num">
                                      <p:cBhvr>
                                        <p:cTn id="17" dur="500" fill="hold"/>
                                        <p:tgtEl>
                                          <p:spTgt spid="4"/>
                                        </p:tgtEl>
                                        <p:attrNameLst>
                                          <p:attrName>ppt_x</p:attrName>
                                        </p:attrNameLst>
                                      </p:cBhvr>
                                      <p:tavLst>
                                        <p:tav tm="0">
                                          <p:val>
                                            <p:strVal val="#ppt_x"/>
                                          </p:val>
                                        </p:tav>
                                        <p:tav tm="100000">
                                          <p:val>
                                            <p:strVal val="#ppt_x"/>
                                          </p:val>
                                        </p:tav>
                                      </p:tavLst>
                                    </p:anim>
                                    <p:anim calcmode="lin" valueType="num">
                                      <p:cBhvr>
                                        <p:cTn id="18" dur="5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http://t2.gstatic.com/images?q=tbn:ANd9GcQJyKD9re_X_1dHjMEoWVFoF-Kp8vIsA4YCb4aSsCq_wk3X1umV0g"/>
          <p:cNvPicPr>
            <a:picLocks noChangeAspect="1" noChangeArrowheads="1"/>
          </p:cNvPicPr>
          <p:nvPr/>
        </p:nvPicPr>
        <p:blipFill>
          <a:blip r:embed="rId2" cstate="print"/>
          <a:srcRect/>
          <a:stretch>
            <a:fillRect/>
          </a:stretch>
        </p:blipFill>
        <p:spPr bwMode="auto">
          <a:xfrm flipH="1">
            <a:off x="4355976" y="188640"/>
            <a:ext cx="3467050" cy="3744416"/>
          </a:xfrm>
          <a:prstGeom prst="rect">
            <a:avLst/>
          </a:prstGeom>
          <a:noFill/>
        </p:spPr>
      </p:pic>
      <p:sp>
        <p:nvSpPr>
          <p:cNvPr id="4" name="Прямоугольник 3"/>
          <p:cNvSpPr/>
          <p:nvPr/>
        </p:nvSpPr>
        <p:spPr>
          <a:xfrm>
            <a:off x="395536" y="476672"/>
            <a:ext cx="3816424" cy="3139321"/>
          </a:xfrm>
          <a:prstGeom prst="rect">
            <a:avLst/>
          </a:prstGeom>
        </p:spPr>
        <p:txBody>
          <a:bodyPr wrap="square">
            <a:spAutoFit/>
          </a:bodyPr>
          <a:lstStyle/>
          <a:p>
            <a:r>
              <a:rPr lang="de-DE" dirty="0" smtClean="0">
                <a:solidFill>
                  <a:schemeClr val="tx2">
                    <a:lumMod val="50000"/>
                  </a:schemeClr>
                </a:solidFill>
              </a:rPr>
              <a:t>Auf Weisung des Vaters begann Goethe im Herbst 1765 ein Jurastudium in Leipzig. Im Gegensatz zum eher altfränkischen Frankfurt war Leipzig eine elegante, weltoffene Stadt. Goethe musste sich zunächst in Kleidung und Umgangsformen anpassen, um von seinen neuen Mitbürgern und -bürgerinnen akzeptiert zu werden.</a:t>
            </a:r>
            <a:endParaRPr lang="de-DE" dirty="0">
              <a:solidFill>
                <a:schemeClr val="tx2">
                  <a:lumMod val="50000"/>
                </a:schemeClr>
              </a:solidFill>
            </a:endParaRPr>
          </a:p>
        </p:txBody>
      </p:sp>
      <p:sp>
        <p:nvSpPr>
          <p:cNvPr id="6" name="Прямоугольник 5"/>
          <p:cNvSpPr/>
          <p:nvPr/>
        </p:nvSpPr>
        <p:spPr>
          <a:xfrm>
            <a:off x="467544" y="4797152"/>
            <a:ext cx="7272808" cy="1754326"/>
          </a:xfrm>
          <a:prstGeom prst="rect">
            <a:avLst/>
          </a:prstGeom>
        </p:spPr>
        <p:txBody>
          <a:bodyPr wrap="square">
            <a:spAutoFit/>
          </a:bodyPr>
          <a:lstStyle/>
          <a:p>
            <a:r>
              <a:rPr lang="de-DE" dirty="0" smtClean="0">
                <a:solidFill>
                  <a:schemeClr val="tx2">
                    <a:lumMod val="50000"/>
                  </a:schemeClr>
                </a:solidFill>
              </a:rPr>
              <a:t>Fern dem Elternhaus genoss der 16- und 17-Jährige größere Freiheiten: Er besuchte Theateraufführungen oder verbrachte die Abende mit Freunden. In die Leipziger Zeit fiel Goethes erste Verliebtheit. Die Romanze mit der Handwerkertochter Käthchen Schönkopf wurde nach zwei Jahren im gegenseitigen Einvernehmen wieder gelöst.</a:t>
            </a:r>
            <a:endParaRPr lang="uk-UA" dirty="0">
              <a:solidFill>
                <a:schemeClr val="tx2">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10" presetClass="entr" presetSubtype="0" fill="hold" nodeType="afterEffect">
                                  <p:stCondLst>
                                    <p:cond delay="0"/>
                                  </p:stCondLst>
                                  <p:childTnLst>
                                    <p:set>
                                      <p:cBhvr>
                                        <p:cTn id="12" dur="1" fill="hold">
                                          <p:stCondLst>
                                            <p:cond delay="0"/>
                                          </p:stCondLst>
                                        </p:cTn>
                                        <p:tgtEl>
                                          <p:spTgt spid="18434"/>
                                        </p:tgtEl>
                                        <p:attrNameLst>
                                          <p:attrName>style.visibility</p:attrName>
                                        </p:attrNameLst>
                                      </p:cBhvr>
                                      <p:to>
                                        <p:strVal val="visible"/>
                                      </p:to>
                                    </p:set>
                                    <p:animEffect transition="in" filter="fade">
                                      <p:cBhvr>
                                        <p:cTn id="13" dur="500"/>
                                        <p:tgtEl>
                                          <p:spTgt spid="18434"/>
                                        </p:tgtEl>
                                      </p:cBhvr>
                                    </p:animEffect>
                                  </p:childTnLst>
                                </p:cTn>
                              </p:par>
                              <p:par>
                                <p:cTn id="14" presetID="47" presetClass="entr" presetSubtype="0"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500"/>
                                        <p:tgtEl>
                                          <p:spTgt spid="6"/>
                                        </p:tgtEl>
                                      </p:cBhvr>
                                    </p:animEffect>
                                    <p:anim calcmode="lin" valueType="num">
                                      <p:cBhvr>
                                        <p:cTn id="17" dur="500" fill="hold"/>
                                        <p:tgtEl>
                                          <p:spTgt spid="6"/>
                                        </p:tgtEl>
                                        <p:attrNameLst>
                                          <p:attrName>ppt_x</p:attrName>
                                        </p:attrNameLst>
                                      </p:cBhvr>
                                      <p:tavLst>
                                        <p:tav tm="0">
                                          <p:val>
                                            <p:strVal val="#ppt_x"/>
                                          </p:val>
                                        </p:tav>
                                        <p:tav tm="100000">
                                          <p:val>
                                            <p:strVal val="#ppt_x"/>
                                          </p:val>
                                        </p:tav>
                                      </p:tavLst>
                                    </p:anim>
                                    <p:anim calcmode="lin" valueType="num">
                                      <p:cBhvr>
                                        <p:cTn id="18" dur="5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23928" y="188640"/>
            <a:ext cx="3923928" cy="6463308"/>
          </a:xfrm>
          <a:prstGeom prst="rect">
            <a:avLst/>
          </a:prstGeom>
        </p:spPr>
        <p:txBody>
          <a:bodyPr wrap="square">
            <a:spAutoFit/>
          </a:bodyPr>
          <a:lstStyle/>
          <a:p>
            <a:r>
              <a:rPr lang="de-DE" dirty="0" smtClean="0">
                <a:solidFill>
                  <a:schemeClr val="tx2">
                    <a:lumMod val="50000"/>
                  </a:schemeClr>
                </a:solidFill>
              </a:rPr>
              <a:t>Im April 1770 setzte Goethe sein Studium in Straßburg fort</a:t>
            </a:r>
            <a:r>
              <a:rPr lang="de-DE" dirty="0" smtClean="0">
                <a:solidFill>
                  <a:schemeClr val="tx2">
                    <a:lumMod val="50000"/>
                  </a:schemeClr>
                </a:solidFill>
              </a:rPr>
              <a:t>.</a:t>
            </a:r>
            <a:r>
              <a:rPr lang="de-DE" dirty="0" smtClean="0">
                <a:solidFill>
                  <a:schemeClr val="tx2">
                    <a:lumMod val="50000"/>
                  </a:schemeClr>
                </a:solidFill>
              </a:rPr>
              <a:t> Im Sommer 1771 reichte Goethe seine juristische Dissertation </a:t>
            </a:r>
            <a:r>
              <a:rPr lang="de-DE" i="1" dirty="0" smtClean="0">
                <a:solidFill>
                  <a:schemeClr val="tx2">
                    <a:lumMod val="50000"/>
                  </a:schemeClr>
                </a:solidFill>
              </a:rPr>
              <a:t>De </a:t>
            </a:r>
            <a:r>
              <a:rPr lang="de-DE" i="1" dirty="0" err="1" smtClean="0">
                <a:solidFill>
                  <a:schemeClr val="tx2">
                    <a:lumMod val="50000"/>
                  </a:schemeClr>
                </a:solidFill>
              </a:rPr>
              <a:t>legislatoribus</a:t>
            </a:r>
            <a:r>
              <a:rPr lang="de-DE" dirty="0" smtClean="0">
                <a:solidFill>
                  <a:schemeClr val="tx2">
                    <a:lumMod val="50000"/>
                  </a:schemeClr>
                </a:solidFill>
              </a:rPr>
              <a:t> ein, die allerdings wegen einiger darin enthaltener gegen die Kirche gerichteter „</a:t>
            </a:r>
            <a:r>
              <a:rPr lang="de-DE" dirty="0" smtClean="0">
                <a:solidFill>
                  <a:schemeClr val="tx2">
                    <a:lumMod val="50000"/>
                  </a:schemeClr>
                </a:solidFill>
              </a:rPr>
              <a:t>Ketzereien“</a:t>
            </a:r>
            <a:r>
              <a:rPr lang="de-DE" baseline="30000" dirty="0" smtClean="0">
                <a:solidFill>
                  <a:schemeClr val="tx2">
                    <a:lumMod val="50000"/>
                  </a:schemeClr>
                </a:solidFill>
              </a:rPr>
              <a:t> </a:t>
            </a:r>
            <a:r>
              <a:rPr lang="de-DE" dirty="0" smtClean="0">
                <a:solidFill>
                  <a:schemeClr val="tx2">
                    <a:lumMod val="50000"/>
                  </a:schemeClr>
                </a:solidFill>
              </a:rPr>
              <a:t>nicht </a:t>
            </a:r>
            <a:r>
              <a:rPr lang="de-DE" dirty="0" smtClean="0">
                <a:solidFill>
                  <a:schemeClr val="tx2">
                    <a:lumMod val="50000"/>
                  </a:schemeClr>
                </a:solidFill>
              </a:rPr>
              <a:t>angenommen wurde und heute nicht mehr erhalten ist. Die Universität bot ihm jedoch die Möglichkeit, das Lizenziat zu erwerben. Grundlage der Disputation am 6. August 1771, die er „cum </a:t>
            </a:r>
            <a:r>
              <a:rPr lang="de-DE" dirty="0" err="1" smtClean="0">
                <a:solidFill>
                  <a:schemeClr val="tx2">
                    <a:lumMod val="50000"/>
                  </a:schemeClr>
                </a:solidFill>
              </a:rPr>
              <a:t>applausu</a:t>
            </a:r>
            <a:r>
              <a:rPr lang="de-DE" dirty="0" smtClean="0">
                <a:solidFill>
                  <a:schemeClr val="tx2">
                    <a:lumMod val="50000"/>
                  </a:schemeClr>
                </a:solidFill>
              </a:rPr>
              <a:t>“ bestand, waren 56 Thesen in lateinischer Sprache unter dem </a:t>
            </a:r>
            <a:r>
              <a:rPr lang="de-DE" dirty="0" err="1" smtClean="0">
                <a:solidFill>
                  <a:schemeClr val="tx2">
                    <a:lumMod val="50000"/>
                  </a:schemeClr>
                </a:solidFill>
              </a:rPr>
              <a:t>Titel</a:t>
            </a:r>
            <a:r>
              <a:rPr lang="de-DE" i="1" dirty="0" err="1" smtClean="0">
                <a:solidFill>
                  <a:schemeClr val="tx2">
                    <a:lumMod val="50000"/>
                  </a:schemeClr>
                </a:solidFill>
              </a:rPr>
              <a:t>Positiones</a:t>
            </a:r>
            <a:r>
              <a:rPr lang="de-DE" i="1" dirty="0" smtClean="0">
                <a:solidFill>
                  <a:schemeClr val="tx2">
                    <a:lumMod val="50000"/>
                  </a:schemeClr>
                </a:solidFill>
              </a:rPr>
              <a:t> Juris</a:t>
            </a:r>
            <a:r>
              <a:rPr lang="de-DE" dirty="0" smtClean="0">
                <a:solidFill>
                  <a:schemeClr val="tx2">
                    <a:lumMod val="50000"/>
                  </a:schemeClr>
                </a:solidFill>
              </a:rPr>
              <a:t>. In der vorletzten These sprach er die Streitfrage an, ob eine Kindsmörderin der Todesstrafe zu unterwerfen sei. Das Thema griff er in künstlerischer Form wieder in der Gretchentragödie auf.</a:t>
            </a:r>
            <a:endParaRPr lang="uk-UA" dirty="0">
              <a:solidFill>
                <a:schemeClr val="tx2">
                  <a:lumMod val="50000"/>
                </a:schemeClr>
              </a:solidFill>
            </a:endParaRPr>
          </a:p>
        </p:txBody>
      </p:sp>
      <p:sp>
        <p:nvSpPr>
          <p:cNvPr id="3" name="Прямоугольник 2"/>
          <p:cNvSpPr/>
          <p:nvPr/>
        </p:nvSpPr>
        <p:spPr>
          <a:xfrm>
            <a:off x="251520" y="6021288"/>
            <a:ext cx="3458639" cy="369332"/>
          </a:xfrm>
          <a:prstGeom prst="rect">
            <a:avLst/>
          </a:prstGeom>
          <a:solidFill>
            <a:schemeClr val="bg2">
              <a:lumMod val="10000"/>
            </a:schemeClr>
          </a:solidFill>
        </p:spPr>
        <p:txBody>
          <a:bodyPr wrap="none">
            <a:spAutoFit/>
          </a:bodyPr>
          <a:lstStyle/>
          <a:p>
            <a:r>
              <a:rPr lang="en-US" dirty="0" err="1" smtClean="0">
                <a:solidFill>
                  <a:schemeClr val="bg2"/>
                </a:solidFill>
              </a:rPr>
              <a:t>Goethes</a:t>
            </a:r>
            <a:r>
              <a:rPr lang="en-US" dirty="0" smtClean="0">
                <a:solidFill>
                  <a:schemeClr val="bg2"/>
                </a:solidFill>
              </a:rPr>
              <a:t> </a:t>
            </a:r>
            <a:r>
              <a:rPr lang="en-US" dirty="0" err="1" smtClean="0">
                <a:solidFill>
                  <a:schemeClr val="bg2"/>
                </a:solidFill>
              </a:rPr>
              <a:t>Wohnhaus</a:t>
            </a:r>
            <a:r>
              <a:rPr lang="en-US" dirty="0" smtClean="0">
                <a:solidFill>
                  <a:schemeClr val="bg2"/>
                </a:solidFill>
              </a:rPr>
              <a:t> in </a:t>
            </a:r>
            <a:r>
              <a:rPr lang="en-US" dirty="0" err="1" smtClean="0">
                <a:solidFill>
                  <a:schemeClr val="bg2"/>
                </a:solidFill>
              </a:rPr>
              <a:t>Straßburg</a:t>
            </a:r>
            <a:endParaRPr lang="uk-UA" dirty="0">
              <a:solidFill>
                <a:schemeClr val="bg2"/>
              </a:solidFill>
            </a:endParaRPr>
          </a:p>
        </p:txBody>
      </p:sp>
      <p:pic>
        <p:nvPicPr>
          <p:cNvPr id="19458" name="Picture 2" descr="File:Maison Goethe Strasbourg.jpg"/>
          <p:cNvPicPr>
            <a:picLocks noChangeAspect="1" noChangeArrowheads="1"/>
          </p:cNvPicPr>
          <p:nvPr/>
        </p:nvPicPr>
        <p:blipFill>
          <a:blip r:embed="rId2" cstate="print"/>
          <a:srcRect/>
          <a:stretch>
            <a:fillRect/>
          </a:stretch>
        </p:blipFill>
        <p:spPr bwMode="auto">
          <a:xfrm>
            <a:off x="251520" y="548680"/>
            <a:ext cx="3456384" cy="518457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10" presetClass="entr" presetSubtype="0" fill="hold" nodeType="afterEffect">
                                  <p:stCondLst>
                                    <p:cond delay="0"/>
                                  </p:stCondLst>
                                  <p:childTnLst>
                                    <p:set>
                                      <p:cBhvr>
                                        <p:cTn id="12" dur="1" fill="hold">
                                          <p:stCondLst>
                                            <p:cond delay="0"/>
                                          </p:stCondLst>
                                        </p:cTn>
                                        <p:tgtEl>
                                          <p:spTgt spid="19458"/>
                                        </p:tgtEl>
                                        <p:attrNameLst>
                                          <p:attrName>style.visibility</p:attrName>
                                        </p:attrNameLst>
                                      </p:cBhvr>
                                      <p:to>
                                        <p:strVal val="visible"/>
                                      </p:to>
                                    </p:set>
                                    <p:animEffect transition="in" filter="fade">
                                      <p:cBhvr>
                                        <p:cTn id="13" dur="500"/>
                                        <p:tgtEl>
                                          <p:spTgt spid="19458"/>
                                        </p:tgtEl>
                                      </p:cBhvr>
                                    </p:animEffect>
                                  </p:childTnLst>
                                </p:cTn>
                              </p:par>
                              <p:par>
                                <p:cTn id="14" presetID="41" presetClass="entr" presetSubtype="0" fill="hold" grpId="0" nodeType="withEffect">
                                  <p:stCondLst>
                                    <p:cond delay="0"/>
                                  </p:stCondLst>
                                  <p:iterate type="lt">
                                    <p:tmPct val="10000"/>
                                  </p:iterate>
                                  <p:childTnLst>
                                    <p:set>
                                      <p:cBhvr>
                                        <p:cTn id="15" dur="1" fill="hold">
                                          <p:stCondLst>
                                            <p:cond delay="0"/>
                                          </p:stCondLst>
                                        </p:cTn>
                                        <p:tgtEl>
                                          <p:spTgt spid="3"/>
                                        </p:tgtEl>
                                        <p:attrNameLst>
                                          <p:attrName>style.visibility</p:attrName>
                                        </p:attrNameLst>
                                      </p:cBhvr>
                                      <p:to>
                                        <p:strVal val="visible"/>
                                      </p:to>
                                    </p:set>
                                    <p:anim calcmode="lin" valueType="num">
                                      <p:cBhvr>
                                        <p:cTn id="16"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gtEl>
                                        <p:attrNameLst>
                                          <p:attrName>ppt_y</p:attrName>
                                        </p:attrNameLst>
                                      </p:cBhvr>
                                      <p:tavLst>
                                        <p:tav tm="0">
                                          <p:val>
                                            <p:strVal val="#ppt_y"/>
                                          </p:val>
                                        </p:tav>
                                        <p:tav tm="100000">
                                          <p:val>
                                            <p:strVal val="#ppt_y"/>
                                          </p:val>
                                        </p:tav>
                                      </p:tavLst>
                                    </p:anim>
                                    <p:anim calcmode="lin" valueType="num">
                                      <p:cBhvr>
                                        <p:cTn id="18"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260648"/>
            <a:ext cx="7632848" cy="923330"/>
          </a:xfrm>
          <a:prstGeom prst="rect">
            <a:avLst/>
          </a:prstGeom>
        </p:spPr>
        <p:txBody>
          <a:bodyPr wrap="square">
            <a:spAutoFit/>
          </a:bodyPr>
          <a:lstStyle/>
          <a:p>
            <a:r>
              <a:rPr lang="de-DE" dirty="0" smtClean="0">
                <a:solidFill>
                  <a:schemeClr val="tx2">
                    <a:lumMod val="50000"/>
                  </a:schemeClr>
                </a:solidFill>
              </a:rPr>
              <a:t>Befasste er sich mit den antiken Autoren und verliebte sich in Charlotte </a:t>
            </a:r>
            <a:r>
              <a:rPr lang="de-DE" dirty="0" err="1" smtClean="0">
                <a:solidFill>
                  <a:schemeClr val="tx2">
                    <a:lumMod val="50000"/>
                  </a:schemeClr>
                </a:solidFill>
              </a:rPr>
              <a:t>Buff</a:t>
            </a:r>
            <a:r>
              <a:rPr lang="de-DE" dirty="0" smtClean="0">
                <a:solidFill>
                  <a:schemeClr val="tx2">
                    <a:lumMod val="50000"/>
                  </a:schemeClr>
                </a:solidFill>
              </a:rPr>
              <a:t>, </a:t>
            </a:r>
            <a:r>
              <a:rPr lang="de-DE" dirty="0" err="1" smtClean="0">
                <a:solidFill>
                  <a:schemeClr val="tx2">
                    <a:lumMod val="50000"/>
                  </a:schemeClr>
                </a:solidFill>
              </a:rPr>
              <a:t>Kestners</a:t>
            </a:r>
            <a:r>
              <a:rPr lang="de-DE" dirty="0" smtClean="0">
                <a:solidFill>
                  <a:schemeClr val="tx2">
                    <a:lumMod val="50000"/>
                  </a:schemeClr>
                </a:solidFill>
              </a:rPr>
              <a:t> Verlobte. Als nach wenigen Monaten die Situation zu eskalieren drohte, verließ er Wetzlar fluchtartig. </a:t>
            </a:r>
            <a:endParaRPr lang="uk-UA" dirty="0">
              <a:solidFill>
                <a:schemeClr val="tx2">
                  <a:lumMod val="50000"/>
                </a:schemeClr>
              </a:solidFill>
            </a:endParaRPr>
          </a:p>
        </p:txBody>
      </p:sp>
      <p:pic>
        <p:nvPicPr>
          <p:cNvPr id="4" name="Рисунок 3" descr="696px--1-_Die_Leiden_des_jungen_Werthers._Erstdruck_.jpg"/>
          <p:cNvPicPr>
            <a:picLocks noChangeAspect="1"/>
          </p:cNvPicPr>
          <p:nvPr/>
        </p:nvPicPr>
        <p:blipFill>
          <a:blip r:embed="rId2" cstate="print"/>
          <a:stretch>
            <a:fillRect/>
          </a:stretch>
        </p:blipFill>
        <p:spPr>
          <a:xfrm>
            <a:off x="3347864" y="1700808"/>
            <a:ext cx="4608512" cy="3972855"/>
          </a:xfrm>
          <a:prstGeom prst="rect">
            <a:avLst/>
          </a:prstGeom>
        </p:spPr>
      </p:pic>
      <p:sp>
        <p:nvSpPr>
          <p:cNvPr id="5" name="Прямоугольник 4"/>
          <p:cNvSpPr/>
          <p:nvPr/>
        </p:nvSpPr>
        <p:spPr>
          <a:xfrm>
            <a:off x="179512" y="1772816"/>
            <a:ext cx="2880320" cy="3693319"/>
          </a:xfrm>
          <a:prstGeom prst="rect">
            <a:avLst/>
          </a:prstGeom>
        </p:spPr>
        <p:txBody>
          <a:bodyPr wrap="square">
            <a:spAutoFit/>
          </a:bodyPr>
          <a:lstStyle/>
          <a:p>
            <a:r>
              <a:rPr lang="de-DE" dirty="0" smtClean="0">
                <a:solidFill>
                  <a:schemeClr val="tx2">
                    <a:lumMod val="50000"/>
                  </a:schemeClr>
                </a:solidFill>
              </a:rPr>
              <a:t>Anderthalb Jahre später verwob er diese Erfahrung sowie weitere eigene und fremde Erlebnisse in dem Roman Die Leiden des jungen Werther, den er Anfang 1774 innerhalb von nur vier Wochen niederschrieb. Das hochemotionale Werk machte seinen Autor binnen kurzem in ganz Europa berühmt. </a:t>
            </a:r>
            <a:endParaRPr lang="uk-UA" dirty="0">
              <a:solidFill>
                <a:schemeClr val="tx2">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7" presetClass="entr" presetSubtype="0"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anim calcmode="lin" valueType="num">
                                      <p:cBhvr>
                                        <p:cTn id="14" dur="500" fill="hold"/>
                                        <p:tgtEl>
                                          <p:spTgt spid="5"/>
                                        </p:tgtEl>
                                        <p:attrNameLst>
                                          <p:attrName>ppt_x</p:attrName>
                                        </p:attrNameLst>
                                      </p:cBhvr>
                                      <p:tavLst>
                                        <p:tav tm="0">
                                          <p:val>
                                            <p:strVal val="#ppt_x"/>
                                          </p:val>
                                        </p:tav>
                                        <p:tav tm="100000">
                                          <p:val>
                                            <p:strVal val="#ppt_x"/>
                                          </p:val>
                                        </p:tav>
                                      </p:tavLst>
                                    </p:anim>
                                    <p:anim calcmode="lin" valueType="num">
                                      <p:cBhvr>
                                        <p:cTn id="15" dur="500" fill="hold"/>
                                        <p:tgtEl>
                                          <p:spTgt spid="5"/>
                                        </p:tgtEl>
                                        <p:attrNameLst>
                                          <p:attrName>ppt_y</p:attrName>
                                        </p:attrNameLst>
                                      </p:cBhvr>
                                      <p:tavLst>
                                        <p:tav tm="0">
                                          <p:val>
                                            <p:strVal val="#ppt_y-.1"/>
                                          </p:val>
                                        </p:tav>
                                        <p:tav tm="100000">
                                          <p:val>
                                            <p:strVal val="#ppt_y"/>
                                          </p:val>
                                        </p:tav>
                                      </p:tavLst>
                                    </p:anim>
                                  </p:childTnLst>
                                </p:cTn>
                              </p:par>
                              <p:par>
                                <p:cTn id="16" presetID="10" presetClass="entr" presetSubtype="0" fill="hold"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88640"/>
            <a:ext cx="7560840" cy="1200329"/>
          </a:xfrm>
          <a:prstGeom prst="rect">
            <a:avLst/>
          </a:prstGeom>
        </p:spPr>
        <p:txBody>
          <a:bodyPr wrap="square">
            <a:spAutoFit/>
          </a:bodyPr>
          <a:lstStyle/>
          <a:p>
            <a:r>
              <a:rPr lang="de-DE" dirty="0" smtClean="0">
                <a:solidFill>
                  <a:schemeClr val="tx2">
                    <a:lumMod val="50000"/>
                  </a:schemeClr>
                </a:solidFill>
              </a:rPr>
              <a:t>1786 geriet Goethe in eine Krise. In seiner amtlichen Tätigkeit hatte er nicht die erhoffte Erfüllung gefunden, die Beziehung zu Charlotte von Stein gestaltete sich zunehmend unbefriedigend, er litt unter den Zwängen des Hoflebens. </a:t>
            </a:r>
            <a:endParaRPr lang="uk-UA" dirty="0">
              <a:solidFill>
                <a:schemeClr val="tx2">
                  <a:lumMod val="50000"/>
                </a:schemeClr>
              </a:solidFill>
            </a:endParaRPr>
          </a:p>
        </p:txBody>
      </p:sp>
      <p:pic>
        <p:nvPicPr>
          <p:cNvPr id="20482" name="Picture 2" descr="File:Goethe, Die Solfatara von Pozzuoli, 1787.jpg"/>
          <p:cNvPicPr>
            <a:picLocks noChangeAspect="1" noChangeArrowheads="1"/>
          </p:cNvPicPr>
          <p:nvPr/>
        </p:nvPicPr>
        <p:blipFill>
          <a:blip r:embed="rId2" cstate="print"/>
          <a:srcRect/>
          <a:stretch>
            <a:fillRect/>
          </a:stretch>
        </p:blipFill>
        <p:spPr bwMode="auto">
          <a:xfrm>
            <a:off x="2771800" y="1772816"/>
            <a:ext cx="5255051" cy="3600400"/>
          </a:xfrm>
          <a:prstGeom prst="rect">
            <a:avLst/>
          </a:prstGeom>
          <a:noFill/>
        </p:spPr>
      </p:pic>
      <p:sp>
        <p:nvSpPr>
          <p:cNvPr id="4" name="Прямоугольник 3"/>
          <p:cNvSpPr/>
          <p:nvPr/>
        </p:nvSpPr>
        <p:spPr>
          <a:xfrm>
            <a:off x="251520" y="1844824"/>
            <a:ext cx="2520280" cy="3139321"/>
          </a:xfrm>
          <a:prstGeom prst="rect">
            <a:avLst/>
          </a:prstGeom>
        </p:spPr>
        <p:txBody>
          <a:bodyPr wrap="square">
            <a:spAutoFit/>
          </a:bodyPr>
          <a:lstStyle/>
          <a:p>
            <a:r>
              <a:rPr lang="de-DE" dirty="0" smtClean="0">
                <a:solidFill>
                  <a:schemeClr val="tx2">
                    <a:lumMod val="50000"/>
                  </a:schemeClr>
                </a:solidFill>
              </a:rPr>
              <a:t>Vor allem aber war es eine Identitätskrise: Er wusste nicht mehr, was seine eigentliche Bestimmung war, und lebte nicht in Übereinstimmung mit sich </a:t>
            </a:r>
            <a:r>
              <a:rPr lang="de-DE" dirty="0" err="1" smtClean="0">
                <a:solidFill>
                  <a:schemeClr val="tx2">
                    <a:lumMod val="50000"/>
                  </a:schemeClr>
                </a:solidFill>
              </a:rPr>
              <a:t>selbst.Dieser</a:t>
            </a:r>
            <a:r>
              <a:rPr lang="de-DE" dirty="0" smtClean="0">
                <a:solidFill>
                  <a:schemeClr val="tx2">
                    <a:lumMod val="50000"/>
                  </a:schemeClr>
                </a:solidFill>
              </a:rPr>
              <a:t> Situation entfloh er durch eine Reise nach Italien</a:t>
            </a:r>
            <a:endParaRPr lang="uk-UA" dirty="0"/>
          </a:p>
        </p:txBody>
      </p:sp>
      <p:sp>
        <p:nvSpPr>
          <p:cNvPr id="5" name="Прямоугольник 4"/>
          <p:cNvSpPr/>
          <p:nvPr/>
        </p:nvSpPr>
        <p:spPr>
          <a:xfrm>
            <a:off x="3851920" y="5517232"/>
            <a:ext cx="4067944" cy="923330"/>
          </a:xfrm>
          <a:prstGeom prst="rect">
            <a:avLst/>
          </a:prstGeom>
          <a:solidFill>
            <a:schemeClr val="tx2">
              <a:lumMod val="50000"/>
            </a:schemeClr>
          </a:solidFill>
        </p:spPr>
        <p:txBody>
          <a:bodyPr wrap="square">
            <a:spAutoFit/>
          </a:bodyPr>
          <a:lstStyle/>
          <a:p>
            <a:pPr algn="r"/>
            <a:r>
              <a:rPr lang="de-DE" i="1" dirty="0" smtClean="0">
                <a:solidFill>
                  <a:schemeClr val="bg2"/>
                </a:solidFill>
              </a:rPr>
              <a:t>Die </a:t>
            </a:r>
            <a:r>
              <a:rPr lang="de-DE" i="1" u="sng" dirty="0" smtClean="0">
                <a:solidFill>
                  <a:schemeClr val="bg2"/>
                </a:solidFill>
              </a:rPr>
              <a:t>Solfatara</a:t>
            </a:r>
            <a:r>
              <a:rPr lang="de-DE" i="1" dirty="0" smtClean="0">
                <a:solidFill>
                  <a:schemeClr val="bg2"/>
                </a:solidFill>
              </a:rPr>
              <a:t> von Pozzuoli</a:t>
            </a:r>
            <a:r>
              <a:rPr lang="de-DE" dirty="0" smtClean="0">
                <a:solidFill>
                  <a:schemeClr val="bg2"/>
                </a:solidFill>
              </a:rPr>
              <a:t>, lavierte Tuschzeichnung von Johann Wolfgang von Goethe, 1787</a:t>
            </a:r>
            <a:endParaRPr lang="uk-UA" dirty="0">
              <a:solidFill>
                <a:schemeClr val="bg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7"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anim calcmode="lin" valueType="num">
                                      <p:cBhvr>
                                        <p:cTn id="14" dur="500" fill="hold"/>
                                        <p:tgtEl>
                                          <p:spTgt spid="4"/>
                                        </p:tgtEl>
                                        <p:attrNameLst>
                                          <p:attrName>ppt_x</p:attrName>
                                        </p:attrNameLst>
                                      </p:cBhvr>
                                      <p:tavLst>
                                        <p:tav tm="0">
                                          <p:val>
                                            <p:strVal val="#ppt_x"/>
                                          </p:val>
                                        </p:tav>
                                        <p:tav tm="100000">
                                          <p:val>
                                            <p:strVal val="#ppt_x"/>
                                          </p:val>
                                        </p:tav>
                                      </p:tavLst>
                                    </p:anim>
                                    <p:anim calcmode="lin" valueType="num">
                                      <p:cBhvr>
                                        <p:cTn id="15" dur="500" fill="hold"/>
                                        <p:tgtEl>
                                          <p:spTgt spid="4"/>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10" presetClass="entr" presetSubtype="0" fill="hold" nodeType="afterEffect">
                                  <p:stCondLst>
                                    <p:cond delay="0"/>
                                  </p:stCondLst>
                                  <p:childTnLst>
                                    <p:set>
                                      <p:cBhvr>
                                        <p:cTn id="18" dur="1" fill="hold">
                                          <p:stCondLst>
                                            <p:cond delay="0"/>
                                          </p:stCondLst>
                                        </p:cTn>
                                        <p:tgtEl>
                                          <p:spTgt spid="20482"/>
                                        </p:tgtEl>
                                        <p:attrNameLst>
                                          <p:attrName>style.visibility</p:attrName>
                                        </p:attrNameLst>
                                      </p:cBhvr>
                                      <p:to>
                                        <p:strVal val="visible"/>
                                      </p:to>
                                    </p:set>
                                    <p:animEffect transition="in" filter="fade">
                                      <p:cBhvr>
                                        <p:cTn id="19" dur="500"/>
                                        <p:tgtEl>
                                          <p:spTgt spid="20482"/>
                                        </p:tgtEl>
                                      </p:cBhvr>
                                    </p:animEffect>
                                  </p:childTnLst>
                                </p:cTn>
                              </p:par>
                              <p:par>
                                <p:cTn id="20" presetID="41" presetClass="entr" presetSubtype="0" fill="hold" grpId="0" nodeType="withEffect">
                                  <p:stCondLst>
                                    <p:cond delay="0"/>
                                  </p:stCondLst>
                                  <p:iterate type="lt">
                                    <p:tmPct val="10000"/>
                                  </p:iterate>
                                  <p:childTnLst>
                                    <p:set>
                                      <p:cBhvr>
                                        <p:cTn id="21" dur="1" fill="hold">
                                          <p:stCondLst>
                                            <p:cond delay="0"/>
                                          </p:stCondLst>
                                        </p:cTn>
                                        <p:tgtEl>
                                          <p:spTgt spid="5"/>
                                        </p:tgtEl>
                                        <p:attrNameLst>
                                          <p:attrName>style.visibility</p:attrName>
                                        </p:attrNameLst>
                                      </p:cBhvr>
                                      <p:to>
                                        <p:strVal val="visible"/>
                                      </p:to>
                                    </p:set>
                                    <p:anim calcmode="lin" valueType="num">
                                      <p:cBhvr>
                                        <p:cTn id="22"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23" dur="500" fill="hold"/>
                                        <p:tgtEl>
                                          <p:spTgt spid="5"/>
                                        </p:tgtEl>
                                        <p:attrNameLst>
                                          <p:attrName>ppt_y</p:attrName>
                                        </p:attrNameLst>
                                      </p:cBhvr>
                                      <p:tavLst>
                                        <p:tav tm="0">
                                          <p:val>
                                            <p:strVal val="#ppt_y"/>
                                          </p:val>
                                        </p:tav>
                                        <p:tav tm="100000">
                                          <p:val>
                                            <p:strVal val="#ppt_y"/>
                                          </p:val>
                                        </p:tav>
                                      </p:tavLst>
                                    </p:anim>
                                    <p:anim calcmode="lin" valueType="num">
                                      <p:cBhvr>
                                        <p:cTn id="24"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25"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26" dur="500" tmFilter="0,0; .5, 1; 1, 1"/>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146</TotalTime>
  <Words>502</Words>
  <Application>Microsoft Office PowerPoint</Application>
  <PresentationFormat>Экран (4:3)</PresentationFormat>
  <Paragraphs>27</Paragraphs>
  <Slides>13</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Изящная</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Ольга</dc:creator>
  <cp:lastModifiedBy>Ольга</cp:lastModifiedBy>
  <cp:revision>15</cp:revision>
  <dcterms:created xsi:type="dcterms:W3CDTF">2013-12-17T20:47:06Z</dcterms:created>
  <dcterms:modified xsi:type="dcterms:W3CDTF">2013-12-17T23:24:41Z</dcterms:modified>
</cp:coreProperties>
</file>