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0" d="100"/>
          <a:sy n="100" d="100"/>
        </p:scale>
        <p:origin x="-28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EAF463A-BC7C-46EE-9F1E-7F377CCA4891}" type="datetimeFigureOut">
              <a:rPr lang="en-US" smtClean="0"/>
              <a:pPr/>
              <a:t>11/26/2013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AF463A-BC7C-46EE-9F1E-7F377CCA4891}" type="datetimeFigureOut">
              <a:rPr lang="en-US" smtClean="0"/>
              <a:pPr/>
              <a:t>11/26/2013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add title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AF463A-BC7C-46EE-9F1E-7F377CCA4891}" type="datetimeFigureOut">
              <a:rPr lang="en-US" smtClean="0"/>
              <a:pPr/>
              <a:t>11/26/2013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EAF463A-BC7C-46EE-9F1E-7F377CCA4891}" type="datetimeFigureOut">
              <a:rPr lang="en-US" smtClean="0"/>
              <a:pPr/>
              <a:t>11/26/2013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EAF463A-BC7C-46EE-9F1E-7F377CCA4891}" type="datetimeFigureOut">
              <a:rPr lang="en-US" smtClean="0"/>
              <a:pPr/>
              <a:t>11/26/2013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EAF463A-BC7C-46EE-9F1E-7F377CCA4891}" type="datetimeFigureOut">
              <a:rPr lang="en-US" smtClean="0"/>
              <a:pPr/>
              <a:t>11/26/2013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EAF463A-BC7C-46EE-9F1E-7F377CCA4891}" type="datetimeFigureOut">
              <a:rPr lang="en-US" smtClean="0"/>
              <a:pPr/>
              <a:t>11/26/2013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EAF463A-BC7C-46EE-9F1E-7F377CCA4891}" type="datetimeFigureOut">
              <a:rPr lang="en-US" smtClean="0"/>
              <a:pPr/>
              <a:t>11/26/2013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AF463A-BC7C-46EE-9F1E-7F377CCA4891}" type="datetimeFigureOut">
              <a:rPr lang="en-US" smtClean="0"/>
              <a:pPr/>
              <a:t>11/26/2013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AF463A-BC7C-46EE-9F1E-7F377CCA4891}" type="datetimeFigureOut">
              <a:rPr lang="en-US" smtClean="0"/>
              <a:pPr/>
              <a:t>11/26/2013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AF463A-BC7C-46EE-9F1E-7F377CCA4891}" type="datetimeFigureOut">
              <a:rPr lang="en-US" smtClean="0"/>
              <a:pPr/>
              <a:t>11/26/2013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83448D-3A78-4528-A469-B745A65DA48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AF463A-BC7C-46EE-9F1E-7F377CCA4891}" type="datetimeFigureOut">
              <a:rPr lang="en-US" smtClean="0"/>
              <a:pPr/>
              <a:t>11/26/2013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83448D-3A78-4528-A469-B745A65DA48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latinLnBrk="0">
        <a:spcBef>
          <a:spcPct val="0"/>
        </a:spcBef>
        <a:buNone/>
        <a:defRPr sz="4400" kern="1200">
          <a:solidFill>
            <a:schemeClr val="tx1"/>
          </a:solidFill>
          <a:latin typeface="+mj-lt"/>
          <a:ea typeface="+mj-ea"/>
          <a:cs typeface="+mj-cs"/>
        </a:defRPr>
      </a:lvl1pPr>
    </p:titleStyle>
    <p:bodyStyle>
      <a:lvl1pPr marL="342900" indent="-342900" algn="l" defTabSz="914400" rtl="0" latinLnBrk="0">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latinLnBrk="0">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latinLnBrk="0">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latinLnBrk="0">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latinLnBrk="0">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latinLnBrk="0">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latinLnBrk="0">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latinLnBrk="0">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latinLnBrk="0">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04800" y="457200"/>
            <a:ext cx="8229600" cy="1142999"/>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de-DE" dirty="0" smtClean="0"/>
              <a:t>Homosexualität - für viele immer noch ein </a:t>
            </a:r>
            <a:r>
              <a:rPr lang="de-DE" dirty="0" smtClean="0"/>
              <a:t>Tabu</a:t>
            </a:r>
            <a:endParaRPr lang="ru-RU" dirty="0"/>
          </a:p>
        </p:txBody>
      </p:sp>
      <p:sp>
        <p:nvSpPr>
          <p:cNvPr id="3" name="Подзаголовок 2"/>
          <p:cNvSpPr>
            <a:spLocks noGrp="1"/>
          </p:cNvSpPr>
          <p:nvPr>
            <p:ph type="subTitle" idx="1"/>
          </p:nvPr>
        </p:nvSpPr>
        <p:spPr>
          <a:xfrm>
            <a:off x="1371600" y="5181600"/>
            <a:ext cx="6400800" cy="990600"/>
          </a:xfrm>
        </p:spPr>
        <p:txBody>
          <a:bodyPr/>
          <a:lstStyle/>
          <a:p>
            <a:r>
              <a:rPr lang="de-DE" dirty="0" err="1" smtClean="0"/>
              <a:t>Schutak</a:t>
            </a:r>
            <a:r>
              <a:rPr lang="en-US" dirty="0" smtClean="0"/>
              <a:t> </a:t>
            </a:r>
            <a:r>
              <a:rPr lang="en-US" dirty="0" err="1" smtClean="0"/>
              <a:t>Violetta</a:t>
            </a:r>
            <a:endParaRPr lang="ru-RU" dirty="0"/>
          </a:p>
        </p:txBody>
      </p:sp>
      <p:pic>
        <p:nvPicPr>
          <p:cNvPr id="4" name="Рисунок 3" descr="0,,16936100_303,00.jpg"/>
          <p:cNvPicPr>
            <a:picLocks noChangeAspect="1"/>
          </p:cNvPicPr>
          <p:nvPr/>
        </p:nvPicPr>
        <p:blipFill>
          <a:blip r:embed="rId2"/>
          <a:stretch>
            <a:fillRect/>
          </a:stretch>
        </p:blipFill>
        <p:spPr>
          <a:xfrm>
            <a:off x="1371600" y="1981200"/>
            <a:ext cx="6534150" cy="310090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en-US" i="1" dirty="0" smtClean="0"/>
              <a:t>Was </a:t>
            </a:r>
            <a:r>
              <a:rPr lang="en-US" i="1" dirty="0" err="1" smtClean="0"/>
              <a:t>ist</a:t>
            </a:r>
            <a:r>
              <a:rPr lang="en-US" i="1" dirty="0" smtClean="0"/>
              <a:t> </a:t>
            </a:r>
            <a:r>
              <a:rPr lang="en-US" i="1" dirty="0" err="1" smtClean="0"/>
              <a:t>eigentlich</a:t>
            </a:r>
            <a:r>
              <a:rPr lang="en-US" i="1" dirty="0" smtClean="0"/>
              <a:t> </a:t>
            </a:r>
            <a:r>
              <a:rPr lang="ru-RU" i="1" dirty="0" smtClean="0"/>
              <a:t>«</a:t>
            </a:r>
            <a:r>
              <a:rPr lang="en-US" i="1" dirty="0" err="1" smtClean="0"/>
              <a:t>Homosexuali</a:t>
            </a:r>
            <a:r>
              <a:rPr lang="de-DE" i="1" dirty="0" smtClean="0"/>
              <a:t>tät</a:t>
            </a:r>
            <a:r>
              <a:rPr lang="ru-RU" i="1" dirty="0" smtClean="0"/>
              <a:t>»?</a:t>
            </a:r>
            <a:endParaRPr lang="ru-RU" i="1" dirty="0"/>
          </a:p>
        </p:txBody>
      </p:sp>
      <p:sp>
        <p:nvSpPr>
          <p:cNvPr id="3" name="Содержимое 2"/>
          <p:cNvSpPr>
            <a:spLocks noGrp="1"/>
          </p:cNvSpPr>
          <p:nvPr>
            <p:ph idx="1"/>
          </p:nvPr>
        </p:nvSpPr>
        <p:spPr>
          <a:xfrm>
            <a:off x="457200" y="1752600"/>
            <a:ext cx="8305800" cy="3962400"/>
          </a:xfrm>
          <a:ln>
            <a:solidFill>
              <a:schemeClr val="bg1"/>
            </a:solidFill>
          </a:ln>
        </p:spPr>
        <p:txBody>
          <a:bodyPr>
            <a:normAutofit fontScale="92500" lnSpcReduction="10000"/>
          </a:bodyPr>
          <a:lstStyle/>
          <a:p>
            <a:pPr>
              <a:lnSpc>
                <a:spcPct val="170000"/>
              </a:lnSpc>
            </a:pPr>
            <a:r>
              <a:rPr lang="de-DE" dirty="0" smtClean="0"/>
              <a:t>gleichgeschlechtliches </a:t>
            </a:r>
            <a:r>
              <a:rPr lang="de-DE" dirty="0" smtClean="0"/>
              <a:t>sexuelles Verhalten;</a:t>
            </a:r>
          </a:p>
          <a:p>
            <a:pPr>
              <a:lnSpc>
                <a:spcPct val="170000"/>
              </a:lnSpc>
            </a:pPr>
            <a:r>
              <a:rPr lang="de-DE" dirty="0" smtClean="0"/>
              <a:t>erotisches und romantisches Begehren gegenüber Personen des eigenen </a:t>
            </a:r>
            <a:r>
              <a:rPr lang="de-DE" dirty="0" smtClean="0"/>
              <a:t>Geschlechts;</a:t>
            </a:r>
          </a:p>
          <a:p>
            <a:pPr>
              <a:lnSpc>
                <a:spcPct val="170000"/>
              </a:lnSpc>
            </a:pPr>
            <a:r>
              <a:rPr lang="de-DE" dirty="0" smtClean="0"/>
              <a:t>darauf </a:t>
            </a:r>
            <a:r>
              <a:rPr lang="de-DE" dirty="0" smtClean="0"/>
              <a:t>aufbauende Identität</a:t>
            </a:r>
            <a:r>
              <a:rPr lang="de-DE" dirty="0" smtClean="0"/>
              <a:t> – etwa sich selbst </a:t>
            </a:r>
            <a:r>
              <a:rPr lang="de-DE" dirty="0" smtClean="0"/>
              <a:t>als lesbisch oder</a:t>
            </a:r>
            <a:r>
              <a:rPr lang="de-DE" dirty="0" smtClean="0"/>
              <a:t> </a:t>
            </a:r>
            <a:r>
              <a:rPr lang="de-DE" dirty="0" smtClean="0"/>
              <a:t>schwul zu </a:t>
            </a:r>
            <a:r>
              <a:rPr lang="de-DE" dirty="0" smtClean="0"/>
              <a:t>definieren</a:t>
            </a:r>
            <a:endParaRPr lang="de-DE" dirty="0" smtClean="0"/>
          </a:p>
          <a:p>
            <a:pPr>
              <a:lnSpc>
                <a:spcPct val="170000"/>
              </a:lnSpc>
            </a:pPr>
            <a:endParaRPr lang="de-DE"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de-DE" dirty="0" smtClean="0"/>
              <a:t>Worin besteht die Problematisierung?</a:t>
            </a:r>
            <a:endParaRPr lang="ru-RU" dirty="0"/>
          </a:p>
        </p:txBody>
      </p:sp>
      <p:sp>
        <p:nvSpPr>
          <p:cNvPr id="3" name="Содержимое 2"/>
          <p:cNvSpPr>
            <a:spLocks noGrp="1"/>
          </p:cNvSpPr>
          <p:nvPr>
            <p:ph idx="1"/>
          </p:nvPr>
        </p:nvSpPr>
        <p:spPr/>
        <p:txBody>
          <a:bodyPr>
            <a:normAutofit fontScale="92500" lnSpcReduction="20000"/>
          </a:bodyPr>
          <a:lstStyle/>
          <a:p>
            <a:r>
              <a:rPr lang="de-DE" dirty="0" smtClean="0"/>
              <a:t>wachsende öffentliche </a:t>
            </a:r>
            <a:r>
              <a:rPr lang="de-DE" dirty="0" smtClean="0"/>
              <a:t>Thematisierung </a:t>
            </a:r>
            <a:r>
              <a:rPr lang="de-DE" dirty="0" smtClean="0"/>
              <a:t>von der </a:t>
            </a:r>
            <a:r>
              <a:rPr lang="ru-RU" dirty="0" smtClean="0"/>
              <a:t>«</a:t>
            </a:r>
            <a:r>
              <a:rPr lang="de-DE" dirty="0" smtClean="0"/>
              <a:t>Homosexualität</a:t>
            </a:r>
            <a:r>
              <a:rPr lang="ru-RU" dirty="0" smtClean="0"/>
              <a:t>»</a:t>
            </a:r>
            <a:r>
              <a:rPr lang="de-DE" dirty="0" smtClean="0"/>
              <a:t> </a:t>
            </a:r>
            <a:r>
              <a:rPr lang="de-DE" dirty="0" smtClean="0"/>
              <a:t>und der damit verbundenen Befürchtung der Jungen, aufgrund solcher Handlungen „womöglich als ‚Schwuler‘ angesehen zu </a:t>
            </a:r>
            <a:r>
              <a:rPr lang="de-DE" dirty="0" smtClean="0"/>
              <a:t>werden;</a:t>
            </a:r>
          </a:p>
          <a:p>
            <a:pPr>
              <a:buNone/>
            </a:pPr>
            <a:r>
              <a:rPr lang="de-DE" dirty="0" smtClean="0"/>
              <a:t>Diskriminierung:</a:t>
            </a:r>
          </a:p>
          <a:p>
            <a:pPr lvl="0"/>
            <a:r>
              <a:rPr lang="de-DE" dirty="0" smtClean="0"/>
              <a:t>blöden Sprüchen auf </a:t>
            </a:r>
            <a:r>
              <a:rPr lang="de-DE" dirty="0" smtClean="0"/>
              <a:t>Schulhöfen;</a:t>
            </a:r>
            <a:endParaRPr lang="ru-RU" dirty="0" smtClean="0"/>
          </a:p>
          <a:p>
            <a:pPr lvl="0"/>
            <a:r>
              <a:rPr lang="de-DE" dirty="0" smtClean="0"/>
              <a:t>Probleme bei der Jobsuche </a:t>
            </a:r>
            <a:r>
              <a:rPr lang="de-DE" dirty="0" smtClean="0"/>
              <a:t>;</a:t>
            </a:r>
            <a:endParaRPr lang="ru-RU" dirty="0" smtClean="0"/>
          </a:p>
          <a:p>
            <a:pPr lvl="0"/>
            <a:r>
              <a:rPr lang="de-DE" dirty="0" smtClean="0"/>
              <a:t>körperlicher </a:t>
            </a:r>
            <a:r>
              <a:rPr lang="de-DE" dirty="0" smtClean="0"/>
              <a:t>Gewalt und Missbrauch und </a:t>
            </a:r>
            <a:r>
              <a:rPr lang="de-DE" smtClean="0"/>
              <a:t>Verfolgung, usw</a:t>
            </a:r>
            <a:r>
              <a:rPr lang="de-DE" dirty="0" smtClean="0"/>
              <a:t>.</a:t>
            </a:r>
            <a:endParaRPr lang="ru-RU" dirty="0" smtClean="0"/>
          </a:p>
          <a:p>
            <a:endParaRPr lang="de-DE" dirty="0" smtClean="0"/>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92162"/>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r>
              <a:rPr lang="de-DE" sz="2800" i="1" dirty="0" smtClean="0"/>
              <a:t>Ursachen der Ausbildung der sexuellen </a:t>
            </a:r>
            <a:r>
              <a:rPr lang="de-DE" sz="2800" i="1" dirty="0" smtClean="0"/>
              <a:t>Orientierung</a:t>
            </a:r>
            <a:endParaRPr lang="ru-RU" dirty="0"/>
          </a:p>
        </p:txBody>
      </p:sp>
      <p:sp>
        <p:nvSpPr>
          <p:cNvPr id="3" name="Содержимое 2"/>
          <p:cNvSpPr>
            <a:spLocks noGrp="1"/>
          </p:cNvSpPr>
          <p:nvPr>
            <p:ph idx="1"/>
          </p:nvPr>
        </p:nvSpPr>
        <p:spPr>
          <a:xfrm>
            <a:off x="457200" y="1143000"/>
            <a:ext cx="8229600" cy="4983163"/>
          </a:xfrm>
        </p:spPr>
        <p:txBody>
          <a:bodyPr>
            <a:normAutofit lnSpcReduction="10000"/>
          </a:bodyPr>
          <a:lstStyle/>
          <a:p>
            <a:r>
              <a:rPr lang="en-GB" dirty="0" err="1" smtClean="0"/>
              <a:t>genetische</a:t>
            </a:r>
            <a:r>
              <a:rPr lang="en-GB" dirty="0" smtClean="0"/>
              <a:t> </a:t>
            </a:r>
            <a:r>
              <a:rPr lang="en-GB" dirty="0" err="1" smtClean="0"/>
              <a:t>Ursachen</a:t>
            </a:r>
            <a:r>
              <a:rPr lang="en-GB" dirty="0" smtClean="0"/>
              <a:t> (</a:t>
            </a:r>
            <a:r>
              <a:rPr lang="de-DE" dirty="0" smtClean="0"/>
              <a:t>jeder Mensch bereits mit einer bestimmten sexuellen Orientierung zur Welt </a:t>
            </a:r>
            <a:r>
              <a:rPr lang="de-DE" dirty="0" smtClean="0"/>
              <a:t>kommt)</a:t>
            </a:r>
            <a:r>
              <a:rPr lang="en-GB" dirty="0" smtClean="0"/>
              <a:t>;</a:t>
            </a:r>
          </a:p>
          <a:p>
            <a:r>
              <a:rPr lang="en-GB" dirty="0" err="1" smtClean="0"/>
              <a:t>soziale</a:t>
            </a:r>
            <a:r>
              <a:rPr lang="en-GB" dirty="0" smtClean="0"/>
              <a:t> </a:t>
            </a:r>
            <a:r>
              <a:rPr lang="en-GB" dirty="0" err="1" smtClean="0"/>
              <a:t>Faktoren</a:t>
            </a:r>
            <a:r>
              <a:rPr lang="en-GB" dirty="0" smtClean="0"/>
              <a:t> </a:t>
            </a:r>
            <a:r>
              <a:rPr lang="en-GB" dirty="0" err="1" smtClean="0"/>
              <a:t>als</a:t>
            </a:r>
            <a:r>
              <a:rPr lang="en-GB" dirty="0" smtClean="0"/>
              <a:t> </a:t>
            </a:r>
            <a:r>
              <a:rPr lang="en-GB" dirty="0" err="1" smtClean="0"/>
              <a:t>Ursache</a:t>
            </a:r>
            <a:r>
              <a:rPr lang="en-GB" dirty="0" smtClean="0"/>
              <a:t>(</a:t>
            </a:r>
            <a:r>
              <a:rPr lang="de-DE" dirty="0" smtClean="0"/>
              <a:t>jeder Mensch in seiner Kindheit und Jugend von seiner sozialen Umwelt beeinflusst und dementsprechend homo- oder </a:t>
            </a:r>
            <a:r>
              <a:rPr lang="de-DE" dirty="0" smtClean="0"/>
              <a:t>heterosexuell)</a:t>
            </a:r>
            <a:r>
              <a:rPr lang="en-GB" dirty="0" smtClean="0"/>
              <a:t>;</a:t>
            </a:r>
          </a:p>
          <a:p>
            <a:r>
              <a:rPr lang="en-GB" dirty="0" err="1" smtClean="0"/>
              <a:t>Hormonale</a:t>
            </a:r>
            <a:r>
              <a:rPr lang="en-GB" dirty="0" smtClean="0"/>
              <a:t> </a:t>
            </a:r>
            <a:r>
              <a:rPr lang="en-GB" dirty="0" err="1" smtClean="0"/>
              <a:t>Ursachen</a:t>
            </a:r>
            <a:r>
              <a:rPr lang="en-GB" dirty="0" smtClean="0"/>
              <a:t> (</a:t>
            </a:r>
            <a:r>
              <a:rPr lang="de-DE" dirty="0" smtClean="0"/>
              <a:t>Stresshormone in der </a:t>
            </a:r>
            <a:r>
              <a:rPr lang="de-DE" dirty="0" smtClean="0"/>
              <a:t>Schwangerschaft</a:t>
            </a:r>
            <a:r>
              <a:rPr lang="de-DE" dirty="0" smtClean="0"/>
              <a:t> für Homosexualität verantwortlich </a:t>
            </a:r>
            <a:r>
              <a:rPr lang="de-DE" dirty="0" smtClean="0"/>
              <a:t>sind);</a:t>
            </a:r>
          </a:p>
          <a:p>
            <a:endParaRPr lang="de-DE" dirty="0" smtClean="0"/>
          </a:p>
          <a:p>
            <a:endParaRPr lang="en-GB" dirty="0" smtClean="0"/>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en-GB" dirty="0" err="1" smtClean="0"/>
              <a:t>Diskriminierung</a:t>
            </a:r>
            <a:r>
              <a:rPr lang="en-GB" dirty="0" smtClean="0"/>
              <a:t> </a:t>
            </a:r>
            <a:r>
              <a:rPr lang="en-GB" dirty="0" err="1" smtClean="0"/>
              <a:t>marschiert</a:t>
            </a:r>
            <a:r>
              <a:rPr lang="en-GB" dirty="0" smtClean="0"/>
              <a:t> </a:t>
            </a:r>
            <a:r>
              <a:rPr lang="en-GB" dirty="0" err="1" smtClean="0"/>
              <a:t>durch</a:t>
            </a:r>
            <a:r>
              <a:rPr lang="en-GB" dirty="0" smtClean="0"/>
              <a:t> </a:t>
            </a:r>
            <a:r>
              <a:rPr lang="en-GB" dirty="0" err="1" smtClean="0"/>
              <a:t>Europa</a:t>
            </a:r>
            <a:endParaRPr lang="ru-RU" dirty="0"/>
          </a:p>
        </p:txBody>
      </p:sp>
      <p:sp>
        <p:nvSpPr>
          <p:cNvPr id="3" name="Содержимое 2"/>
          <p:cNvSpPr>
            <a:spLocks noGrp="1"/>
          </p:cNvSpPr>
          <p:nvPr>
            <p:ph idx="1"/>
          </p:nvPr>
        </p:nvSpPr>
        <p:spPr/>
        <p:txBody>
          <a:bodyPr>
            <a:normAutofit/>
          </a:bodyPr>
          <a:lstStyle/>
          <a:p>
            <a:pPr>
              <a:buNone/>
            </a:pPr>
            <a:r>
              <a:rPr lang="de-DE" sz="1800" dirty="0" smtClean="0"/>
              <a:t>       Viele </a:t>
            </a:r>
            <a:r>
              <a:rPr lang="de-DE" sz="1800" dirty="0" smtClean="0"/>
              <a:t>Homosexuelle fühlen sich in Europa </a:t>
            </a:r>
            <a:r>
              <a:rPr lang="de-DE" sz="1800" dirty="0" smtClean="0"/>
              <a:t>nicht sicher</a:t>
            </a:r>
            <a:r>
              <a:rPr lang="de-DE" sz="1800" dirty="0" smtClean="0"/>
              <a:t>. Sie </a:t>
            </a:r>
            <a:r>
              <a:rPr lang="de-DE" sz="1800" dirty="0" smtClean="0"/>
              <a:t>werden </a:t>
            </a:r>
            <a:r>
              <a:rPr lang="de-DE" sz="1800" dirty="0" smtClean="0"/>
              <a:t>ungeachtet geltender Gesetze diskriminiert. Der Staat ist das eine, Bürger sind das andere. Ist eine Gesellschaft möglich, die Homosexualität toleriert</a:t>
            </a:r>
            <a:r>
              <a:rPr lang="de-DE" sz="1800" dirty="0" smtClean="0"/>
              <a:t>?</a:t>
            </a:r>
          </a:p>
          <a:p>
            <a:pPr>
              <a:buNone/>
            </a:pPr>
            <a:endParaRPr lang="de-DE" sz="1800" dirty="0" smtClean="0"/>
          </a:p>
          <a:p>
            <a:r>
              <a:rPr lang="de-DE" sz="1800" dirty="0" smtClean="0"/>
              <a:t>Traditionelle Werte und Institutionen - wie die Ehe oder klassische Familienmuster - würden in ungewissen Zeiten an Bedeutung </a:t>
            </a:r>
            <a:r>
              <a:rPr lang="de-DE" sz="1800" dirty="0" smtClean="0"/>
              <a:t>gewinnen;</a:t>
            </a:r>
          </a:p>
          <a:p>
            <a:r>
              <a:rPr lang="de-DE" sz="1800" dirty="0" smtClean="0"/>
              <a:t>Soziale Ausgrenzung und offene Anfeindung</a:t>
            </a:r>
            <a:endParaRPr lang="de-DE" sz="1800" dirty="0" smtClean="0"/>
          </a:p>
          <a:p>
            <a:endParaRPr lang="ru-RU"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0,,16935934_401,00.png"/>
          <p:cNvPicPr>
            <a:picLocks noGrp="1" noChangeAspect="1"/>
          </p:cNvPicPr>
          <p:nvPr>
            <p:ph idx="1"/>
          </p:nvPr>
        </p:nvPicPr>
        <p:blipFill>
          <a:blip r:embed="rId2">
            <a:lum contrast="10000"/>
          </a:blip>
          <a:stretch>
            <a:fillRect/>
          </a:stretch>
        </p:blipFill>
        <p:spPr>
          <a:xfrm>
            <a:off x="457200" y="2133601"/>
            <a:ext cx="8077200" cy="4485288"/>
          </a:xfrm>
        </p:spPr>
      </p:pic>
      <p:sp>
        <p:nvSpPr>
          <p:cNvPr id="5" name="TextBox 4"/>
          <p:cNvSpPr txBox="1"/>
          <p:nvPr/>
        </p:nvSpPr>
        <p:spPr>
          <a:xfrm>
            <a:off x="152400" y="304800"/>
            <a:ext cx="8610600" cy="15696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en-US" sz="3200" dirty="0" smtClean="0"/>
              <a:t>Angst</a:t>
            </a:r>
            <a:r>
              <a:rPr lang="en-US" sz="3200" dirty="0" smtClean="0"/>
              <a:t>, Isolation und </a:t>
            </a:r>
            <a:r>
              <a:rPr lang="en-US" sz="3200" dirty="0" err="1" smtClean="0"/>
              <a:t>Diskriminierung</a:t>
            </a:r>
            <a:r>
              <a:rPr lang="en-US" sz="3200" dirty="0" smtClean="0"/>
              <a:t> </a:t>
            </a:r>
            <a:r>
              <a:rPr lang="en-US" sz="3200" dirty="0" err="1" smtClean="0"/>
              <a:t>sind</a:t>
            </a:r>
            <a:r>
              <a:rPr lang="en-US" sz="3200" dirty="0" smtClean="0"/>
              <a:t> </a:t>
            </a:r>
            <a:r>
              <a:rPr lang="en-US" sz="3200" dirty="0" err="1" smtClean="0"/>
              <a:t>ein</a:t>
            </a:r>
            <a:r>
              <a:rPr lang="en-US" sz="3200" dirty="0" smtClean="0"/>
              <a:t> </a:t>
            </a:r>
            <a:r>
              <a:rPr lang="en-US" sz="3200" dirty="0" err="1" smtClean="0"/>
              <a:t>alltägliches</a:t>
            </a:r>
            <a:r>
              <a:rPr lang="en-US" sz="3200" dirty="0" smtClean="0"/>
              <a:t> </a:t>
            </a:r>
            <a:r>
              <a:rPr lang="en-US" sz="3200" dirty="0" err="1" smtClean="0"/>
              <a:t>Phänomen</a:t>
            </a:r>
            <a:r>
              <a:rPr lang="en-US" sz="3200" dirty="0" smtClean="0"/>
              <a:t> </a:t>
            </a:r>
            <a:r>
              <a:rPr lang="en-US" sz="3200" dirty="0" err="1" smtClean="0"/>
              <a:t>für</a:t>
            </a:r>
            <a:r>
              <a:rPr lang="en-US" sz="3200" dirty="0" smtClean="0"/>
              <a:t> die LSBT-</a:t>
            </a:r>
            <a:r>
              <a:rPr lang="en-US" sz="3200" dirty="0" err="1" smtClean="0"/>
              <a:t>Gemeinschaft</a:t>
            </a:r>
            <a:r>
              <a:rPr lang="en-US" sz="3200" dirty="0" smtClean="0"/>
              <a:t> in </a:t>
            </a:r>
            <a:r>
              <a:rPr lang="en-US" sz="3200" dirty="0" err="1" smtClean="0"/>
              <a:t>Europa</a:t>
            </a:r>
            <a:endParaRPr lang="ru-RU" sz="32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style>
          <a:lnRef idx="2">
            <a:schemeClr val="accent1">
              <a:shade val="50000"/>
            </a:schemeClr>
          </a:lnRef>
          <a:fillRef idx="1">
            <a:schemeClr val="accent1"/>
          </a:fillRef>
          <a:effectRef idx="0">
            <a:schemeClr val="accent1"/>
          </a:effectRef>
          <a:fontRef idx="minor">
            <a:schemeClr val="lt1"/>
          </a:fontRef>
        </p:style>
        <p:txBody>
          <a:bodyPr/>
          <a:lstStyle/>
          <a:p>
            <a:r>
              <a:rPr lang="en-GB" dirty="0" err="1" smtClean="0"/>
              <a:t>Schlussfolgerungen</a:t>
            </a:r>
            <a:endParaRPr lang="ru-RU" dirty="0"/>
          </a:p>
        </p:txBody>
      </p:sp>
      <p:sp>
        <p:nvSpPr>
          <p:cNvPr id="3" name="Содержимое 2"/>
          <p:cNvSpPr>
            <a:spLocks noGrp="1"/>
          </p:cNvSpPr>
          <p:nvPr>
            <p:ph idx="1"/>
          </p:nvPr>
        </p:nvSpPr>
        <p:spPr/>
        <p:txBody>
          <a:bodyPr>
            <a:normAutofit fontScale="70000" lnSpcReduction="20000"/>
          </a:bodyPr>
          <a:lstStyle/>
          <a:p>
            <a:r>
              <a:rPr lang="de-DE" dirty="0" smtClean="0"/>
              <a:t>Sexuelle Handlungen zwischen Männern und zwischen Frauen wurden in verschiedenen Epochen und Kulturen ganz unterschiedlich behandelt: teils befürwortet und toleriert, teils untersagt und verfolgt</a:t>
            </a:r>
            <a:r>
              <a:rPr lang="de-DE" dirty="0" smtClean="0"/>
              <a:t>.</a:t>
            </a:r>
          </a:p>
          <a:p>
            <a:r>
              <a:rPr lang="de-DE" dirty="0" smtClean="0"/>
              <a:t> </a:t>
            </a:r>
            <a:r>
              <a:rPr lang="de-DE" dirty="0" smtClean="0"/>
              <a:t>Gleichgeschlechtliche Liebe und Lust sind in allen Gesellschaften und historischen Epochen durch entsprechende Quellen nachweisbar. Dagegen gilt die Entstehung der sexuellen Identität – im Sinne einer klaren Festlegung des Individuums auf eine bestimmte </a:t>
            </a:r>
            <a:r>
              <a:rPr lang="de-DE" dirty="0" smtClean="0"/>
              <a:t>sexuelle Orientierung </a:t>
            </a:r>
            <a:r>
              <a:rPr lang="de-DE" dirty="0" smtClean="0"/>
              <a:t> – heute als das Resultat von Entwicklungen der modernen Gesellschaft</a:t>
            </a:r>
            <a:r>
              <a:rPr lang="de-DE" dirty="0" smtClean="0"/>
              <a:t>. </a:t>
            </a:r>
          </a:p>
          <a:p>
            <a:r>
              <a:rPr lang="de-DE" dirty="0" smtClean="0"/>
              <a:t>Die </a:t>
            </a:r>
            <a:r>
              <a:rPr lang="de-DE" dirty="0" smtClean="0"/>
              <a:t>beste Politik zum Schutz der Ehe wäre also mehr Betreuungsplätze einzurichten, mehr für die Vereinbarkeit von Familie und Beruf zu tun, steuerliche Förderung dort zu gewähren, wo Familien Kinder haben. Das schützt die Ehe besser als eine dumpfe Angst vor </a:t>
            </a:r>
            <a:r>
              <a:rPr lang="de-DE" dirty="0" smtClean="0"/>
              <a:t>Homosexuellen.</a:t>
            </a:r>
            <a:endParaRPr lang="ru-RU"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rnd" cmpd="sng" algn="ctr">
          <a:solidFill>
            <a:schemeClr val="phClr">
              <a:shade val="95000"/>
              <a:satMod val="105000"/>
            </a:schemeClr>
          </a:solidFill>
          <a:prstDash val="solid"/>
        </a:ln>
        <a:ln w="25400" cap="rnd" cmpd="sng" algn="ctr">
          <a:solidFill>
            <a:schemeClr val="phClr"/>
          </a:solidFill>
          <a:prstDash val="solid"/>
        </a:ln>
        <a:ln w="38100" cap="rnd" cmpd="sng" algn="ctr">
          <a:solidFill>
            <a:schemeClr val="phClr"/>
          </a:solidFill>
          <a:prstDash val="solid"/>
        </a:ln>
      </a:lnStyleLst>
      <a:effectStyleLst>
        <a:effectStyle>
          <a:effectLst>
            <a:outerShdw blurRad="40000" dist="20000" dir="5400000">
              <a:srgbClr val="000000">
                <a:alpha val="38000"/>
              </a:srgbClr>
            </a:outerShdw>
          </a:effectLst>
        </a:effectStyle>
        <a:effectStyle>
          <a:effectLst>
            <a:outerShdw blurRad="40000" dist="23000" dir="5400000">
              <a:srgbClr val="000000">
                <a:alpha val="35000"/>
              </a:srgbClr>
            </a:outerShdw>
          </a:effectLst>
        </a:effectStyle>
        <a:effectStyle>
          <a:effectLst>
            <a:outerShdw blurRad="40000" dist="23000" dir="540000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241</TotalTime>
  <Words>267</Words>
  <PresentationFormat>Экран (4:3)</PresentationFormat>
  <Paragraphs>27</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Office Theme</vt:lpstr>
      <vt:lpstr>Homosexualität - für viele immer noch ein Tabu</vt:lpstr>
      <vt:lpstr>Was ist eigentlich «Homosexualität»?</vt:lpstr>
      <vt:lpstr>Worin besteht die Problematisierung?</vt:lpstr>
      <vt:lpstr>Ursachen der Ausbildung der sexuellen Orientierung</vt:lpstr>
      <vt:lpstr>Diskriminierung marschiert durch Europa</vt:lpstr>
      <vt:lpstr>Слайд 6</vt:lpstr>
      <vt:lpstr>Schlussfolgerungen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cp:lastModifiedBy>ADMIN</cp:lastModifiedBy>
  <cp:revision>26</cp:revision>
  <dcterms:modified xsi:type="dcterms:W3CDTF">2013-11-26T21:25:42Z</dcterms:modified>
</cp:coreProperties>
</file>