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2" r:id="rId5"/>
    <p:sldId id="263" r:id="rId6"/>
    <p:sldId id="264" r:id="rId7"/>
    <p:sldId id="265" r:id="rId8"/>
    <p:sldId id="268" r:id="rId9"/>
    <p:sldId id="269" r:id="rId10"/>
    <p:sldId id="259"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18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182756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31725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202251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178252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323004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99032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63484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411657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134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266246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C289F77-6F05-43A1-991F-695C883E7834}" type="datetimeFigureOut">
              <a:rPr lang="ru-RU" smtClean="0"/>
              <a:pPr/>
              <a:t>25.09.2012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393983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89F77-6F05-43A1-991F-695C883E7834}" type="datetimeFigureOut">
              <a:rPr lang="ru-RU" smtClean="0"/>
              <a:pPr/>
              <a:t>25.09.2012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4F533-6266-49C0-ADFA-B615E6B0759C}" type="slidenum">
              <a:rPr lang="ru-RU" smtClean="0"/>
              <a:pPr/>
              <a:t>‹№›</a:t>
            </a:fld>
            <a:endParaRPr lang="ru-RU"/>
          </a:p>
        </p:txBody>
      </p:sp>
    </p:spTree>
    <p:extLst>
      <p:ext uri="{BB962C8B-B14F-4D97-AF65-F5344CB8AC3E}">
        <p14:creationId xmlns:p14="http://schemas.microsoft.com/office/powerpoint/2010/main" xmlns="" val="417718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692696"/>
            <a:ext cx="8136904" cy="2736304"/>
          </a:xfrm>
        </p:spPr>
        <p:txBody>
          <a:bodyPr>
            <a:normAutofit/>
          </a:bodyPr>
          <a:lstStyle/>
          <a:p>
            <a:r>
              <a:rPr lang="en-US" sz="6000" dirty="0" smtClean="0">
                <a:latin typeface="Algerian" pitchFamily="82" charset="0"/>
              </a:rPr>
              <a:t>Das “</a:t>
            </a:r>
            <a:r>
              <a:rPr lang="en-US" sz="6000" dirty="0" err="1" smtClean="0">
                <a:latin typeface="Algerian" pitchFamily="82" charset="0"/>
              </a:rPr>
              <a:t>Hildebrandslied</a:t>
            </a:r>
            <a:r>
              <a:rPr lang="en-US" sz="6000" dirty="0" smtClean="0">
                <a:latin typeface="Algerian" pitchFamily="82" charset="0"/>
              </a:rPr>
              <a:t>”</a:t>
            </a:r>
            <a:endParaRPr lang="ru-RU" sz="6000" dirty="0"/>
          </a:p>
        </p:txBody>
      </p:sp>
      <p:sp>
        <p:nvSpPr>
          <p:cNvPr id="3" name="Подзаголовок 2"/>
          <p:cNvSpPr>
            <a:spLocks noGrp="1"/>
          </p:cNvSpPr>
          <p:nvPr>
            <p:ph type="subTitle" idx="1"/>
          </p:nvPr>
        </p:nvSpPr>
        <p:spPr>
          <a:xfrm>
            <a:off x="1371600" y="3886200"/>
            <a:ext cx="6400800" cy="2135088"/>
          </a:xfrm>
        </p:spPr>
        <p:txBody>
          <a:bodyPr>
            <a:normAutofit fontScale="92500" lnSpcReduction="10000"/>
          </a:bodyPr>
          <a:lstStyle/>
          <a:p>
            <a:r>
              <a:rPr lang="en-US" b="1" dirty="0" smtClean="0">
                <a:solidFill>
                  <a:srgbClr val="002060"/>
                </a:solidFill>
                <a:latin typeface="Monotype Corsiva" pitchFamily="66" charset="0"/>
              </a:rPr>
              <a:t>Presentation</a:t>
            </a:r>
          </a:p>
          <a:p>
            <a:r>
              <a:rPr lang="en-US" b="1" dirty="0" smtClean="0">
                <a:solidFill>
                  <a:srgbClr val="002060"/>
                </a:solidFill>
                <a:latin typeface="Monotype Corsiva" pitchFamily="66" charset="0"/>
              </a:rPr>
              <a:t>Hanna Brykowa</a:t>
            </a:r>
          </a:p>
          <a:p>
            <a:r>
              <a:rPr lang="en-US" b="1" dirty="0" err="1" smtClean="0">
                <a:solidFill>
                  <a:srgbClr val="002060"/>
                </a:solidFill>
                <a:latin typeface="Monotype Corsiva" pitchFamily="66" charset="0"/>
              </a:rPr>
              <a:t>Klasse</a:t>
            </a:r>
            <a:r>
              <a:rPr lang="en-US" b="1" dirty="0" smtClean="0">
                <a:solidFill>
                  <a:srgbClr val="002060"/>
                </a:solidFill>
                <a:latin typeface="Monotype Corsiva" pitchFamily="66" charset="0"/>
              </a:rPr>
              <a:t> </a:t>
            </a:r>
            <a:r>
              <a:rPr lang="en-US" b="1" dirty="0" smtClean="0">
                <a:solidFill>
                  <a:srgbClr val="002060"/>
                </a:solidFill>
                <a:latin typeface="Monotype Corsiva" pitchFamily="66" charset="0"/>
              </a:rPr>
              <a:t>10B</a:t>
            </a:r>
          </a:p>
          <a:p>
            <a:r>
              <a:rPr lang="en-US" b="1" dirty="0" smtClean="0">
                <a:solidFill>
                  <a:srgbClr val="002060"/>
                </a:solidFill>
                <a:latin typeface="Monotype Corsiva" pitchFamily="66" charset="0"/>
              </a:rPr>
              <a:t>Gymnasium 46</a:t>
            </a:r>
          </a:p>
          <a:p>
            <a:endParaRPr lang="ru-RU" dirty="0"/>
          </a:p>
        </p:txBody>
      </p:sp>
    </p:spTree>
    <p:extLst>
      <p:ext uri="{BB962C8B-B14F-4D97-AF65-F5344CB8AC3E}">
        <p14:creationId xmlns:p14="http://schemas.microsoft.com/office/powerpoint/2010/main" xmlns="" val="30037644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85590"/>
          </a:xfrm>
          <a:effectLst>
            <a:outerShdw blurRad="50800" dist="38100" dir="16200000" rotWithShape="0">
              <a:prstClr val="black">
                <a:alpha val="40000"/>
              </a:prstClr>
            </a:outerShdw>
          </a:effectLst>
        </p:spPr>
        <p:txBody>
          <a:bodyPr/>
          <a:lstStyle/>
          <a:p>
            <a:r>
              <a:rPr lang="de-DE" b="1" dirty="0" smtClean="0">
                <a:solidFill>
                  <a:srgbClr val="0070C0"/>
                </a:solidFill>
              </a:rPr>
              <a:t>Weblinks</a:t>
            </a:r>
            <a:endParaRPr lang="ru-RU" b="1" dirty="0">
              <a:solidFill>
                <a:srgbClr val="0070C0"/>
              </a:solidFill>
            </a:endParaRPr>
          </a:p>
        </p:txBody>
      </p:sp>
      <p:sp>
        <p:nvSpPr>
          <p:cNvPr id="3" name="Объект 2"/>
          <p:cNvSpPr>
            <a:spLocks noGrp="1"/>
          </p:cNvSpPr>
          <p:nvPr>
            <p:ph idx="1"/>
          </p:nvPr>
        </p:nvSpPr>
        <p:spPr>
          <a:xfrm>
            <a:off x="0" y="836712"/>
            <a:ext cx="9144000" cy="6021288"/>
          </a:xfrm>
        </p:spPr>
        <p:txBody>
          <a:bodyPr>
            <a:normAutofit/>
          </a:bodyPr>
          <a:lstStyle/>
          <a:p>
            <a:pPr>
              <a:buFont typeface="Wingdings" pitchFamily="2" charset="2"/>
              <a:buChar char="Ø"/>
            </a:pPr>
            <a:r>
              <a:rPr lang="en-US" dirty="0" smtClean="0"/>
              <a:t>http://www.femforgacs.hu/album/8767/Hildebrandslied</a:t>
            </a:r>
          </a:p>
          <a:p>
            <a:pPr>
              <a:buFont typeface="Wingdings" pitchFamily="2" charset="2"/>
              <a:buChar char="Ø"/>
            </a:pPr>
            <a:r>
              <a:rPr lang="en-US" dirty="0" smtClean="0"/>
              <a:t>http://de.wikipedia.org/wiki/Hildebrandslied</a:t>
            </a:r>
          </a:p>
          <a:p>
            <a:pPr>
              <a:buFont typeface="Wingdings" pitchFamily="2" charset="2"/>
              <a:buChar char="Ø"/>
            </a:pPr>
            <a:r>
              <a:rPr lang="en-US" dirty="0" smtClean="0"/>
              <a:t>http://encyclopedia2.thefreedictionary.com/Das+Hildebrandslied</a:t>
            </a:r>
          </a:p>
          <a:p>
            <a:pPr>
              <a:buFont typeface="Wingdings" pitchFamily="2" charset="2"/>
              <a:buChar char="Ø"/>
            </a:pPr>
            <a:r>
              <a:rPr lang="en-US" dirty="0" smtClean="0"/>
              <a:t>http://de.wikipedia.org/w/index.php?title=Datei:Murhardsche_Bibliothek_Aug2012.JPG&amp;filetimestamp=20120829060105</a:t>
            </a:r>
          </a:p>
          <a:p>
            <a:pPr>
              <a:buFont typeface="Wingdings" pitchFamily="2" charset="2"/>
              <a:buChar char="Ø"/>
            </a:pPr>
            <a:r>
              <a:rPr lang="en-US" dirty="0" smtClean="0"/>
              <a:t>http://fantlab.ru/autor6327</a:t>
            </a:r>
          </a:p>
          <a:p>
            <a:pPr>
              <a:buFont typeface="Wingdings" pitchFamily="2" charset="2"/>
              <a:buChar char="Ø"/>
            </a:pPr>
            <a:r>
              <a:rPr lang="en-US" dirty="0" smtClean="0"/>
              <a:t>http://litopys.net/ru/thisday/month/2/day/24/id/1935</a:t>
            </a:r>
          </a:p>
          <a:p>
            <a:pPr>
              <a:buFont typeface="Wingdings" pitchFamily="2" charset="2"/>
              <a:buChar char="Ø"/>
            </a:pPr>
            <a:endParaRPr lang="en-US" dirty="0" smtClean="0"/>
          </a:p>
          <a:p>
            <a:endParaRPr lang="en-US" dirty="0" smtClean="0"/>
          </a:p>
          <a:p>
            <a:endParaRPr lang="en-US" dirty="0" smtClean="0"/>
          </a:p>
          <a:p>
            <a:endParaRPr lang="en-US" dirty="0" smtClean="0"/>
          </a:p>
          <a:p>
            <a:endParaRPr lang="ru-RU" dirty="0"/>
          </a:p>
        </p:txBody>
      </p:sp>
    </p:spTree>
    <p:extLst>
      <p:ext uri="{BB962C8B-B14F-4D97-AF65-F5344CB8AC3E}">
        <p14:creationId xmlns:p14="http://schemas.microsoft.com/office/powerpoint/2010/main" xmlns="" val="28282732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83568" y="692696"/>
            <a:ext cx="7776864" cy="5433467"/>
          </a:xfrm>
        </p:spPr>
        <p:txBody>
          <a:bodyPr>
            <a:normAutofit/>
          </a:bodyPr>
          <a:lstStyle/>
          <a:p>
            <a:pPr marL="0" indent="0" algn="ctr">
              <a:buNone/>
            </a:pPr>
            <a:r>
              <a:rPr lang="de-DE" sz="6000" dirty="0" smtClean="0">
                <a:latin typeface="Monotype Corsiva" pitchFamily="66" charset="0"/>
              </a:rPr>
              <a:t>Das „Hildebrandslied“ gehört zum Heldenlied. Es wurde gegen 800 aufgeschrieben, in althochdeutscher Sprache. </a:t>
            </a:r>
            <a:endParaRPr lang="ru-RU" sz="6000" dirty="0">
              <a:latin typeface="Monotype Corsiva" pitchFamily="66" charset="0"/>
            </a:endParaRPr>
          </a:p>
        </p:txBody>
      </p:sp>
    </p:spTree>
    <p:extLst>
      <p:ext uri="{BB962C8B-B14F-4D97-AF65-F5344CB8AC3E}">
        <p14:creationId xmlns:p14="http://schemas.microsoft.com/office/powerpoint/2010/main" xmlns="" val="361981194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sharpenSoften amount="-13000"/>
                    </a14:imgEffect>
                    <a14:imgEffect>
                      <a14:colorTemperature colorTemp="7750"/>
                    </a14:imgEffect>
                    <a14:imgEffect>
                      <a14:brightnessContrast contrast="-19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5" name="Объект 4"/>
          <p:cNvSpPr>
            <a:spLocks noGrp="1"/>
          </p:cNvSpPr>
          <p:nvPr>
            <p:ph sz="half" idx="1"/>
          </p:nvPr>
        </p:nvSpPr>
        <p:spPr>
          <a:xfrm>
            <a:off x="11330" y="0"/>
            <a:ext cx="9132669" cy="4077072"/>
          </a:xfrm>
        </p:spPr>
        <p:txBody>
          <a:bodyPr>
            <a:normAutofit/>
          </a:bodyPr>
          <a:lstStyle/>
          <a:p>
            <a:pPr marL="0" indent="0" algn="ctr">
              <a:buNone/>
            </a:pPr>
            <a:r>
              <a:rPr lang="de-DE" sz="3700" dirty="0" smtClean="0">
                <a:solidFill>
                  <a:srgbClr val="002060"/>
                </a:solidFill>
                <a:latin typeface="Monotype Corsiva" pitchFamily="66" charset="0"/>
              </a:rPr>
              <a:t>Hildebrand hat Frau und Kind verlassen und ist als Krieger und Gefolgsmann mit Dietrich in die Verbannung gezogen. Nun kehrt er nach 30 Jahren heim. In den frühen neunten Jahrhundert Fragment, das überlebt hat Hildebrand, der Rückkehr in seine Heimat, trifft Hadubrand, den er erkennt, wie sein Sohn. </a:t>
            </a:r>
            <a:endParaRPr lang="ru-RU" sz="3700" dirty="0">
              <a:solidFill>
                <a:srgbClr val="002060"/>
              </a:solidFill>
              <a:latin typeface="Monotype Corsiva" pitchFamily="66" charset="0"/>
            </a:endParaRPr>
          </a:p>
        </p:txBody>
      </p:sp>
      <p:pic>
        <p:nvPicPr>
          <p:cNvPr id="7" name="Объект 6"/>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1763688" y="4005064"/>
            <a:ext cx="5760640" cy="2693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41047405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contrast="19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a:blip r:embed="rId4">
            <a:extLst>
              <a:ext uri="{28A0092B-C50C-407E-A947-70E740481C1C}">
                <a14:useLocalDpi xmlns:a14="http://schemas.microsoft.com/office/drawing/2010/main" xmlns="" val="0"/>
              </a:ext>
            </a:extLst>
          </a:blip>
          <a:stretch>
            <a:fillRect/>
          </a:stretch>
        </p:blipFill>
        <p:spPr>
          <a:xfrm>
            <a:off x="1691680" y="0"/>
            <a:ext cx="5328592" cy="3501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Объект 5"/>
          <p:cNvSpPr>
            <a:spLocks noGrp="1"/>
          </p:cNvSpPr>
          <p:nvPr>
            <p:ph sz="half" idx="2"/>
          </p:nvPr>
        </p:nvSpPr>
        <p:spPr>
          <a:xfrm>
            <a:off x="0" y="3645024"/>
            <a:ext cx="9144000" cy="3212976"/>
          </a:xfrm>
        </p:spPr>
        <p:txBody>
          <a:bodyPr>
            <a:noAutofit/>
          </a:bodyPr>
          <a:lstStyle/>
          <a:p>
            <a:pPr marL="0" indent="0" algn="ctr">
              <a:buNone/>
            </a:pPr>
            <a:r>
              <a:rPr lang="de-DE" sz="3200" dirty="0" smtClean="0">
                <a:solidFill>
                  <a:srgbClr val="002060"/>
                </a:solidFill>
                <a:latin typeface="Monotype Corsiva" pitchFamily="66" charset="0"/>
              </a:rPr>
              <a:t>Hadubrand hatte Nachricht von dem Tod seines Vaters empfangen und nicht glaubt Hildebrand. Beschuldigte ihn der Feigheit, fordert er ihn zu bekämpfen. Das Manuskript bricht mit einer Beschreibung des Kampfes. Der Tod des Sohnes in die Hände seines Vaters wird im Alten skandinavischen erzählt Death Song von Hildebrand .</a:t>
            </a:r>
            <a:endParaRPr lang="ru-RU" sz="3200" dirty="0">
              <a:solidFill>
                <a:srgbClr val="002060"/>
              </a:solidFill>
              <a:latin typeface="Monotype Corsiva" pitchFamily="66" charset="0"/>
            </a:endParaRPr>
          </a:p>
        </p:txBody>
      </p:sp>
    </p:spTree>
    <p:extLst>
      <p:ext uri="{BB962C8B-B14F-4D97-AF65-F5344CB8AC3E}">
        <p14:creationId xmlns:p14="http://schemas.microsoft.com/office/powerpoint/2010/main" xmlns="" val="330201700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contrast="19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1124744"/>
          </a:xfrm>
          <a:effectLst>
            <a:outerShdw blurRad="50800" dist="38100" algn="l" rotWithShape="0">
              <a:prstClr val="black">
                <a:alpha val="40000"/>
              </a:prstClr>
            </a:outerShdw>
          </a:effectLst>
        </p:spPr>
        <p:txBody>
          <a:bodyPr/>
          <a:lstStyle/>
          <a:p>
            <a:r>
              <a:rPr lang="en-US" b="1" dirty="0" err="1" smtClean="0">
                <a:solidFill>
                  <a:srgbClr val="0070C0"/>
                </a:solidFill>
              </a:rPr>
              <a:t>Handschriftenbeschreibung</a:t>
            </a:r>
            <a:endParaRPr lang="ru-RU" b="1" dirty="0">
              <a:solidFill>
                <a:srgbClr val="0070C0"/>
              </a:solidFill>
            </a:endParaRPr>
          </a:p>
        </p:txBody>
      </p:sp>
      <p:sp>
        <p:nvSpPr>
          <p:cNvPr id="5" name="Объект 4"/>
          <p:cNvSpPr>
            <a:spLocks noGrp="1"/>
          </p:cNvSpPr>
          <p:nvPr>
            <p:ph sz="half" idx="1"/>
          </p:nvPr>
        </p:nvSpPr>
        <p:spPr>
          <a:xfrm>
            <a:off x="107504" y="1052736"/>
            <a:ext cx="4464496" cy="5805264"/>
          </a:xfrm>
        </p:spPr>
        <p:txBody>
          <a:bodyPr>
            <a:normAutofit/>
          </a:bodyPr>
          <a:lstStyle/>
          <a:p>
            <a:pPr marL="0" indent="0">
              <a:buNone/>
            </a:pPr>
            <a:r>
              <a:rPr lang="de-DE" sz="4000" dirty="0" smtClean="0">
                <a:solidFill>
                  <a:srgbClr val="0070C0"/>
                </a:solidFill>
                <a:latin typeface="Monotype Corsiva" pitchFamily="66" charset="0"/>
              </a:rPr>
              <a:t>Das Manuskript gehört zu den Altbeständen der Landesbibliothek Kassel.</a:t>
            </a:r>
          </a:p>
          <a:p>
            <a:pPr marL="0" indent="0">
              <a:buNone/>
            </a:pPr>
            <a:r>
              <a:rPr lang="de-DE" sz="4000" dirty="0" smtClean="0">
                <a:solidFill>
                  <a:srgbClr val="0070C0"/>
                </a:solidFill>
                <a:latin typeface="Monotype Corsiva" pitchFamily="66" charset="0"/>
              </a:rPr>
              <a:t>Die Aufzeichnung bricht ab, weil der Platz auf dem letzten Blatt nicht ausreichte.</a:t>
            </a:r>
            <a:endParaRPr lang="ru-RU" sz="4000" dirty="0">
              <a:solidFill>
                <a:srgbClr val="0070C0"/>
              </a:solidFill>
              <a:latin typeface="Monotype Corsiva" pitchFamily="66" charset="0"/>
            </a:endParaRPr>
          </a:p>
        </p:txBody>
      </p:sp>
      <p:pic>
        <p:nvPicPr>
          <p:cNvPr id="7" name="Объект 6"/>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4648200" y="1196752"/>
            <a:ext cx="4172272" cy="5256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69001672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957557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contrast="19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24744"/>
          </a:xfrm>
          <a:effectLst>
            <a:outerShdw blurRad="50800" dist="38100" dir="16200000" rotWithShape="0">
              <a:prstClr val="black">
                <a:alpha val="40000"/>
              </a:prstClr>
            </a:outerShdw>
          </a:effectLst>
        </p:spPr>
        <p:txBody>
          <a:bodyPr>
            <a:normAutofit/>
          </a:bodyPr>
          <a:lstStyle/>
          <a:p>
            <a:r>
              <a:rPr lang="en-US" sz="6600" b="1" dirty="0" err="1" smtClean="0">
                <a:solidFill>
                  <a:srgbClr val="0070C0"/>
                </a:solidFill>
              </a:rPr>
              <a:t>Schluss</a:t>
            </a:r>
            <a:endParaRPr lang="ru-RU" sz="6600" b="1" dirty="0">
              <a:solidFill>
                <a:srgbClr val="0070C0"/>
              </a:solidFill>
            </a:endParaRPr>
          </a:p>
        </p:txBody>
      </p:sp>
      <p:sp>
        <p:nvSpPr>
          <p:cNvPr id="3" name="Объект 2"/>
          <p:cNvSpPr>
            <a:spLocks noGrp="1"/>
          </p:cNvSpPr>
          <p:nvPr>
            <p:ph idx="1"/>
          </p:nvPr>
        </p:nvSpPr>
        <p:spPr>
          <a:xfrm>
            <a:off x="0" y="1052736"/>
            <a:ext cx="9144000" cy="5805264"/>
          </a:xfrm>
        </p:spPr>
        <p:txBody>
          <a:bodyPr>
            <a:normAutofit/>
          </a:bodyPr>
          <a:lstStyle/>
          <a:p>
            <a:pPr marL="0" indent="0" algn="ctr">
              <a:buNone/>
            </a:pPr>
            <a:r>
              <a:rPr lang="de-DE" sz="4400" dirty="0" smtClean="0">
                <a:latin typeface="Monotype Corsiva" pitchFamily="66" charset="0"/>
              </a:rPr>
              <a:t>Da der Schluss der Handlung nicht überliefert ist, kann nicht mit letzter Sicherheit gesagt </a:t>
            </a:r>
            <a:r>
              <a:rPr lang="de-DE" sz="4400" dirty="0" err="1" smtClean="0">
                <a:latin typeface="Monotype Corsiva" pitchFamily="66" charset="0"/>
              </a:rPr>
              <a:t>wirden</a:t>
            </a:r>
            <a:r>
              <a:rPr lang="de-DE" sz="4400" dirty="0" smtClean="0">
                <a:latin typeface="Monotype Corsiva" pitchFamily="66" charset="0"/>
              </a:rPr>
              <a:t>, ob das Ende tragisch gestaltet war.</a:t>
            </a:r>
          </a:p>
          <a:p>
            <a:pPr marL="0" indent="0" algn="ctr">
              <a:buNone/>
            </a:pPr>
            <a:r>
              <a:rPr lang="de-DE" sz="4400" dirty="0" smtClean="0">
                <a:latin typeface="Monotype Corsiva" pitchFamily="66" charset="0"/>
              </a:rPr>
              <a:t>Im deutschen Jüngeren Hildebrandslied siegt ebenfalls der Vater, aber die beiden erkennen einander rechtzeitig.</a:t>
            </a:r>
          </a:p>
          <a:p>
            <a:pPr marL="0" indent="0">
              <a:buNone/>
            </a:pPr>
            <a:endParaRPr lang="ru-RU" dirty="0"/>
          </a:p>
        </p:txBody>
      </p:sp>
    </p:spTree>
    <p:extLst>
      <p:ext uri="{BB962C8B-B14F-4D97-AF65-F5344CB8AC3E}">
        <p14:creationId xmlns:p14="http://schemas.microsoft.com/office/powerpoint/2010/main" xmlns="" val="124617558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contrast="19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a:blip r:embed="rId4">
            <a:extLst>
              <a:ext uri="{28A0092B-C50C-407E-A947-70E740481C1C}">
                <a14:useLocalDpi xmlns:a14="http://schemas.microsoft.com/office/drawing/2010/main" xmlns="" val="0"/>
              </a:ext>
            </a:extLst>
          </a:blip>
          <a:stretch>
            <a:fillRect/>
          </a:stretch>
        </p:blipFill>
        <p:spPr>
          <a:xfrm>
            <a:off x="2195736" y="4149080"/>
            <a:ext cx="4529114" cy="25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Объект 5"/>
          <p:cNvSpPr>
            <a:spLocks noGrp="1"/>
          </p:cNvSpPr>
          <p:nvPr>
            <p:ph sz="half" idx="2"/>
          </p:nvPr>
        </p:nvSpPr>
        <p:spPr>
          <a:xfrm>
            <a:off x="0" y="0"/>
            <a:ext cx="9144000" cy="4797152"/>
          </a:xfrm>
        </p:spPr>
        <p:txBody>
          <a:bodyPr>
            <a:normAutofit/>
          </a:bodyPr>
          <a:lstStyle/>
          <a:p>
            <a:pPr marL="0" indent="0" algn="ctr">
              <a:buNone/>
            </a:pPr>
            <a:r>
              <a:rPr lang="de-DE" sz="3600" dirty="0" smtClean="0">
                <a:solidFill>
                  <a:srgbClr val="002060"/>
                </a:solidFill>
                <a:latin typeface="Monotype Corsiva" pitchFamily="66" charset="0"/>
              </a:rPr>
              <a:t>Eine spätere Variante (in Deutschland erst in Handschriften zwischen dem 15. und 17. Jahrhundert erhalten) bietet allerdings eine versöhnliche Variante an: der Sohn erkennt den Vater, und sie schließen sich in die Arme. Diese Version endet mit einem Kuss des Vaters auf die Stirn des Sohnes und den Worten: „Gott sei Dank, wir sind beide gesund.“ </a:t>
            </a:r>
          </a:p>
          <a:p>
            <a:endParaRPr lang="ru-RU" dirty="0"/>
          </a:p>
        </p:txBody>
      </p:sp>
    </p:spTree>
    <p:extLst>
      <p:ext uri="{BB962C8B-B14F-4D97-AF65-F5344CB8AC3E}">
        <p14:creationId xmlns:p14="http://schemas.microsoft.com/office/powerpoint/2010/main" xmlns="" val="164587843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contrast="19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44624"/>
            <a:ext cx="9144000" cy="1080120"/>
          </a:xfrm>
          <a:effectLst>
            <a:outerShdw blurRad="50800" dist="38100" dir="16200000" rotWithShape="0">
              <a:prstClr val="black">
                <a:alpha val="40000"/>
              </a:prstClr>
            </a:outerShdw>
          </a:effectLst>
        </p:spPr>
        <p:txBody>
          <a:bodyPr>
            <a:normAutofit/>
          </a:bodyPr>
          <a:lstStyle/>
          <a:p>
            <a:r>
              <a:rPr lang="en-US" sz="5400" dirty="0" err="1" smtClean="0">
                <a:solidFill>
                  <a:srgbClr val="0070C0"/>
                </a:solidFill>
              </a:rPr>
              <a:t>Forschungsgeschichte</a:t>
            </a:r>
            <a:endParaRPr lang="ru-RU" sz="5400" dirty="0">
              <a:solidFill>
                <a:srgbClr val="0070C0"/>
              </a:solidFill>
            </a:endParaRPr>
          </a:p>
        </p:txBody>
      </p:sp>
      <p:sp>
        <p:nvSpPr>
          <p:cNvPr id="7" name="Текст 6"/>
          <p:cNvSpPr>
            <a:spLocks noGrp="1"/>
          </p:cNvSpPr>
          <p:nvPr>
            <p:ph type="body" idx="1"/>
          </p:nvPr>
        </p:nvSpPr>
        <p:spPr>
          <a:xfrm>
            <a:off x="-4378" y="6208985"/>
            <a:ext cx="4040188" cy="639762"/>
          </a:xfrm>
        </p:spPr>
        <p:txBody>
          <a:bodyPr/>
          <a:lstStyle/>
          <a:p>
            <a:pPr algn="ctr"/>
            <a:r>
              <a:rPr lang="en-US" dirty="0" smtClean="0"/>
              <a:t>Wilhelm Grimm</a:t>
            </a:r>
            <a:endParaRPr lang="ru-RU" dirty="0"/>
          </a:p>
        </p:txBody>
      </p:sp>
      <p:sp>
        <p:nvSpPr>
          <p:cNvPr id="5" name="Объект 4"/>
          <p:cNvSpPr>
            <a:spLocks noGrp="1"/>
          </p:cNvSpPr>
          <p:nvPr>
            <p:ph sz="half" idx="2"/>
          </p:nvPr>
        </p:nvSpPr>
        <p:spPr>
          <a:xfrm>
            <a:off x="0" y="908720"/>
            <a:ext cx="9144000" cy="1728193"/>
          </a:xfrm>
        </p:spPr>
        <p:txBody>
          <a:bodyPr>
            <a:noAutofit/>
          </a:bodyPr>
          <a:lstStyle/>
          <a:p>
            <a:pPr marL="0" indent="0" algn="ctr">
              <a:buNone/>
            </a:pPr>
            <a:r>
              <a:rPr lang="de-DE" sz="3600" dirty="0" smtClean="0">
                <a:solidFill>
                  <a:srgbClr val="002060"/>
                </a:solidFill>
                <a:latin typeface="Monotype Corsiva" pitchFamily="66" charset="0"/>
              </a:rPr>
              <a:t>Eine erste wissenschaftliche Edition des </a:t>
            </a:r>
            <a:r>
              <a:rPr lang="de-DE" sz="3600" dirty="0" err="1" smtClean="0">
                <a:solidFill>
                  <a:srgbClr val="002060"/>
                </a:solidFill>
                <a:latin typeface="Monotype Corsiva" pitchFamily="66" charset="0"/>
              </a:rPr>
              <a:t>Hildebrandliedes</a:t>
            </a:r>
            <a:r>
              <a:rPr lang="de-DE" sz="3600" dirty="0" smtClean="0">
                <a:solidFill>
                  <a:srgbClr val="002060"/>
                </a:solidFill>
                <a:latin typeface="Monotype Corsiva" pitchFamily="66" charset="0"/>
              </a:rPr>
              <a:t> veröffentlichten die Brüder Jacob und Wilhelm Grimm im Jahre 1812.</a:t>
            </a:r>
            <a:endParaRPr lang="ru-RU" sz="3600" dirty="0">
              <a:solidFill>
                <a:srgbClr val="002060"/>
              </a:solidFill>
              <a:latin typeface="Monotype Corsiva" pitchFamily="66" charset="0"/>
            </a:endParaRPr>
          </a:p>
        </p:txBody>
      </p:sp>
      <p:sp>
        <p:nvSpPr>
          <p:cNvPr id="8" name="Текст 7"/>
          <p:cNvSpPr>
            <a:spLocks noGrp="1"/>
          </p:cNvSpPr>
          <p:nvPr>
            <p:ph type="body" sz="quarter" idx="3"/>
          </p:nvPr>
        </p:nvSpPr>
        <p:spPr>
          <a:xfrm>
            <a:off x="4932040" y="6218238"/>
            <a:ext cx="4041775" cy="639762"/>
          </a:xfrm>
        </p:spPr>
        <p:txBody>
          <a:bodyPr/>
          <a:lstStyle/>
          <a:p>
            <a:pPr algn="ctr"/>
            <a:r>
              <a:rPr lang="en-US" dirty="0" smtClean="0"/>
              <a:t>Jacob Grimm</a:t>
            </a:r>
            <a:endParaRPr lang="ru-RU" dirty="0"/>
          </a:p>
        </p:txBody>
      </p:sp>
      <p:pic>
        <p:nvPicPr>
          <p:cNvPr id="10" name="Объект 9"/>
          <p:cNvPicPr>
            <a:picLocks noGrp="1" noChangeAspect="1"/>
          </p:cNvPicPr>
          <p:nvPr>
            <p:ph sz="quarter" idx="4"/>
          </p:nvPr>
        </p:nvPicPr>
        <p:blipFill>
          <a:blip r:embed="rId4">
            <a:extLst>
              <a:ext uri="{28A0092B-C50C-407E-A947-70E740481C1C}">
                <a14:useLocalDpi xmlns:a14="http://schemas.microsoft.com/office/drawing/2010/main" xmlns="" val="0"/>
              </a:ext>
            </a:extLst>
          </a:blip>
          <a:stretch>
            <a:fillRect/>
          </a:stretch>
        </p:blipFill>
        <p:spPr>
          <a:xfrm>
            <a:off x="5364088" y="2549274"/>
            <a:ext cx="3384376" cy="3904062"/>
          </a:xfrm>
        </p:spPr>
      </p:pic>
      <p:pic>
        <p:nvPicPr>
          <p:cNvPr id="1026" name="Picture 2" descr="C:\Documents and Settings\Admin\Рабочий стол\grimm_vilgelm_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7544" y="2544752"/>
            <a:ext cx="3096344" cy="38085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151485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313</Words>
  <Application>Microsoft Office PowerPoint</Application>
  <PresentationFormat>Екран (4:3)</PresentationFormat>
  <Paragraphs>29</Paragraphs>
  <Slides>10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10</vt:i4>
      </vt:variant>
    </vt:vector>
  </HeadingPairs>
  <TitlesOfParts>
    <vt:vector size="11" baseType="lpstr">
      <vt:lpstr>Тема Office</vt:lpstr>
      <vt:lpstr>Das “Hildebrandslied”</vt:lpstr>
      <vt:lpstr>Слайд 2</vt:lpstr>
      <vt:lpstr>Слайд 3</vt:lpstr>
      <vt:lpstr>Слайд 4</vt:lpstr>
      <vt:lpstr>Handschriftenbeschreibung</vt:lpstr>
      <vt:lpstr>Слайд 6</vt:lpstr>
      <vt:lpstr>Schluss</vt:lpstr>
      <vt:lpstr>Слайд 8</vt:lpstr>
      <vt:lpstr>Forschungsgeschichte</vt:lpstr>
      <vt:lpstr>Weblinks</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17</cp:revision>
  <dcterms:created xsi:type="dcterms:W3CDTF">2012-09-23T09:04:10Z</dcterms:created>
  <dcterms:modified xsi:type="dcterms:W3CDTF">2012-09-25T11:36:27Z</dcterms:modified>
</cp:coreProperties>
</file>