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6B4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815" autoAdjust="0"/>
    <p:restoredTop sz="94660"/>
  </p:normalViewPr>
  <p:slideViewPr>
    <p:cSldViewPr>
      <p:cViewPr varScale="1">
        <p:scale>
          <a:sx n="68" d="100"/>
          <a:sy n="68" d="100"/>
        </p:scale>
        <p:origin x="-13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6A45070-CCC1-43CE-B87D-908E710966E2}" type="datetimeFigureOut">
              <a:rPr lang="ru-RU" smtClean="0"/>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6A45070-CCC1-43CE-B87D-908E710966E2}" type="datetimeFigureOut">
              <a:rPr lang="ru-RU" smtClean="0"/>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6A45070-CCC1-43CE-B87D-908E710966E2}" type="datetimeFigureOut">
              <a:rPr lang="ru-RU" smtClean="0"/>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6A45070-CCC1-43CE-B87D-908E710966E2}" type="datetimeFigureOut">
              <a:rPr lang="ru-RU" smtClean="0"/>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6A45070-CCC1-43CE-B87D-908E710966E2}" type="datetimeFigureOut">
              <a:rPr lang="ru-RU" smtClean="0"/>
              <a:t>13.12.2013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6A45070-CCC1-43CE-B87D-908E710966E2}" type="datetimeFigureOut">
              <a:rPr lang="ru-RU" smtClean="0"/>
              <a:t>13.12.2013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6A45070-CCC1-43CE-B87D-908E710966E2}" type="datetimeFigureOut">
              <a:rPr lang="ru-RU" smtClean="0"/>
              <a:t>13.12.2013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6A45070-CCC1-43CE-B87D-908E710966E2}" type="datetimeFigureOut">
              <a:rPr lang="ru-RU" smtClean="0"/>
              <a:t>13.12.2013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6A45070-CCC1-43CE-B87D-908E710966E2}" type="datetimeFigureOut">
              <a:rPr lang="ru-RU" smtClean="0"/>
              <a:t>13.12.2013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6A45070-CCC1-43CE-B87D-908E710966E2}" type="datetimeFigureOut">
              <a:rPr lang="ru-RU" smtClean="0"/>
              <a:t>13.12.2013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6A45070-CCC1-43CE-B87D-908E710966E2}" type="datetimeFigureOut">
              <a:rPr lang="ru-RU" smtClean="0"/>
              <a:t>13.12.2013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AB613A-9CE0-463C-9486-5E37EDCF559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45070-CCC1-43CE-B87D-908E710966E2}" type="datetimeFigureOut">
              <a:rPr lang="ru-RU" smtClean="0"/>
              <a:t>13.12.2013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B613A-9CE0-463C-9486-5E37EDCF559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file:///G:\Nobel%20Prize%20in%20Literature%202009%20documentary,%20Herta%20M&#252;ller.mp4" TargetMode="Externa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http://www.tvoyrebenok.ru/images/presentation/literature/m/01.jpg"/>
          <p:cNvPicPr>
            <a:picLocks noChangeAspect="1" noChangeArrowheads="1"/>
          </p:cNvPicPr>
          <p:nvPr/>
        </p:nvPicPr>
        <p:blipFill>
          <a:blip r:embed="rId2"/>
          <a:srcRect/>
          <a:stretch>
            <a:fillRect/>
          </a:stretch>
        </p:blipFill>
        <p:spPr bwMode="auto">
          <a:xfrm>
            <a:off x="-1" y="0"/>
            <a:ext cx="9404705" cy="7072338"/>
          </a:xfrm>
          <a:prstGeom prst="rect">
            <a:avLst/>
          </a:prstGeom>
          <a:noFill/>
        </p:spPr>
      </p:pic>
      <p:sp>
        <p:nvSpPr>
          <p:cNvPr id="2" name="Заголовок 1"/>
          <p:cNvSpPr>
            <a:spLocks noGrp="1"/>
          </p:cNvSpPr>
          <p:nvPr>
            <p:ph type="ctrTitle"/>
          </p:nvPr>
        </p:nvSpPr>
        <p:spPr>
          <a:xfrm>
            <a:off x="714348" y="928670"/>
            <a:ext cx="7772400" cy="1470025"/>
          </a:xfrm>
        </p:spPr>
        <p:txBody>
          <a:bodyPr>
            <a:normAutofit/>
          </a:bodyPr>
          <a:lstStyle/>
          <a:p>
            <a:r>
              <a:rPr lang="de-DE" sz="7200" b="1" dirty="0" smtClean="0">
                <a:ln>
                  <a:solidFill>
                    <a:schemeClr val="bg1"/>
                  </a:solidFill>
                </a:ln>
                <a:solidFill>
                  <a:srgbClr val="9B6B47"/>
                </a:solidFill>
                <a:latin typeface="Segoe Print" pitchFamily="2" charset="0"/>
              </a:rPr>
              <a:t>Herta Müller</a:t>
            </a:r>
            <a:endParaRPr lang="ru-RU" sz="7200" b="1" dirty="0">
              <a:ln>
                <a:solidFill>
                  <a:schemeClr val="bg1"/>
                </a:solidFill>
              </a:ln>
              <a:solidFill>
                <a:srgbClr val="9B6B47"/>
              </a:solidFill>
              <a:latin typeface="Segoe Print" pitchFamily="2" charset="0"/>
            </a:endParaRPr>
          </a:p>
        </p:txBody>
      </p:sp>
      <p:pic>
        <p:nvPicPr>
          <p:cNvPr id="1028" name="Picture 4" descr="http://upload.wikimedia.org/wikipedia/commons/b/be/Herta-mueller-2009-ffm-003.jpg"/>
          <p:cNvPicPr>
            <a:picLocks noChangeAspect="1" noChangeArrowheads="1"/>
          </p:cNvPicPr>
          <p:nvPr/>
        </p:nvPicPr>
        <p:blipFill>
          <a:blip r:embed="rId3" cstate="print"/>
          <a:srcRect/>
          <a:stretch>
            <a:fillRect/>
          </a:stretch>
        </p:blipFill>
        <p:spPr bwMode="auto">
          <a:xfrm>
            <a:off x="3000364" y="2357430"/>
            <a:ext cx="3252770" cy="424428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tvoyrebenok.ru/images/presentation/literature/m/04.jpg"/>
          <p:cNvPicPr>
            <a:picLocks noChangeAspect="1" noChangeArrowheads="1"/>
          </p:cNvPicPr>
          <p:nvPr/>
        </p:nvPicPr>
        <p:blipFill>
          <a:blip r:embed="rId2"/>
          <a:srcRect/>
          <a:stretch>
            <a:fillRect/>
          </a:stretch>
        </p:blipFill>
        <p:spPr bwMode="auto">
          <a:xfrm>
            <a:off x="0" y="0"/>
            <a:ext cx="9358346" cy="7037476"/>
          </a:xfrm>
          <a:prstGeom prst="rect">
            <a:avLst/>
          </a:prstGeom>
          <a:noFill/>
        </p:spPr>
      </p:pic>
      <p:sp>
        <p:nvSpPr>
          <p:cNvPr id="3" name="Содержимое 2"/>
          <p:cNvSpPr>
            <a:spLocks noGrp="1"/>
          </p:cNvSpPr>
          <p:nvPr>
            <p:ph idx="1"/>
          </p:nvPr>
        </p:nvSpPr>
        <p:spPr>
          <a:xfrm>
            <a:off x="285720" y="1071546"/>
            <a:ext cx="8643998" cy="2286016"/>
          </a:xfrm>
        </p:spPr>
        <p:txBody>
          <a:bodyPr>
            <a:normAutofit fontScale="92500" lnSpcReduction="10000"/>
          </a:bodyPr>
          <a:lstStyle/>
          <a:p>
            <a:pPr>
              <a:buNone/>
            </a:pPr>
            <a:r>
              <a:rPr lang="de-DE" dirty="0" smtClean="0"/>
              <a:t>         Herta Müller, deren Familie zur deutschen Minderheit in Rumänien gehörte, wurde als Banater Schwäbin im Banat geboren. </a:t>
            </a:r>
            <a:r>
              <a:rPr lang="de-DE" dirty="0" smtClean="0"/>
              <a:t>Als Schülerin in </a:t>
            </a:r>
            <a:r>
              <a:rPr lang="de-DE" dirty="0" err="1" smtClean="0"/>
              <a:t>Timișoara</a:t>
            </a:r>
            <a:r>
              <a:rPr lang="de-DE" dirty="0" smtClean="0"/>
              <a:t> lernte sie erst im Alter von 15 Jahren die rumänische Sprache. </a:t>
            </a:r>
            <a:endParaRPr lang="ru-RU" dirty="0"/>
          </a:p>
        </p:txBody>
      </p:sp>
      <p:pic>
        <p:nvPicPr>
          <p:cNvPr id="14342" name="Picture 6" descr="http://backdoorbroadcasting.net/wp-content/uploads/HertaMuller.jpeg"/>
          <p:cNvPicPr>
            <a:picLocks noChangeAspect="1" noChangeArrowheads="1"/>
          </p:cNvPicPr>
          <p:nvPr/>
        </p:nvPicPr>
        <p:blipFill>
          <a:blip r:embed="rId3"/>
          <a:srcRect/>
          <a:stretch>
            <a:fillRect/>
          </a:stretch>
        </p:blipFill>
        <p:spPr bwMode="auto">
          <a:xfrm>
            <a:off x="5929322" y="2954042"/>
            <a:ext cx="2786082" cy="390395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tvoyrebenok.ru/images/presentation/literature/m/05.jpg"/>
          <p:cNvPicPr>
            <a:picLocks noChangeAspect="1" noChangeArrowheads="1"/>
          </p:cNvPicPr>
          <p:nvPr/>
        </p:nvPicPr>
        <p:blipFill>
          <a:blip r:embed="rId2"/>
          <a:srcRect/>
          <a:stretch>
            <a:fillRect/>
          </a:stretch>
        </p:blipFill>
        <p:spPr bwMode="auto">
          <a:xfrm>
            <a:off x="-1" y="0"/>
            <a:ext cx="9404705" cy="7072338"/>
          </a:xfrm>
          <a:prstGeom prst="rect">
            <a:avLst/>
          </a:prstGeom>
          <a:noFill/>
        </p:spPr>
      </p:pic>
      <p:sp>
        <p:nvSpPr>
          <p:cNvPr id="3" name="Содержимое 2"/>
          <p:cNvSpPr>
            <a:spLocks noGrp="1"/>
          </p:cNvSpPr>
          <p:nvPr>
            <p:ph idx="1"/>
          </p:nvPr>
        </p:nvSpPr>
        <p:spPr>
          <a:xfrm>
            <a:off x="214282" y="214291"/>
            <a:ext cx="8929718" cy="3286148"/>
          </a:xfrm>
        </p:spPr>
        <p:txBody>
          <a:bodyPr>
            <a:normAutofit fontScale="85000" lnSpcReduction="20000"/>
          </a:bodyPr>
          <a:lstStyle/>
          <a:p>
            <a:pPr>
              <a:buNone/>
            </a:pPr>
            <a:r>
              <a:rPr lang="de-DE" dirty="0" smtClean="0"/>
              <a:t>Nach dem Abitur studierte Müller an der Universität des Westens </a:t>
            </a:r>
            <a:r>
              <a:rPr lang="de-DE" dirty="0" err="1" smtClean="0"/>
              <a:t>Timișoara</a:t>
            </a:r>
            <a:r>
              <a:rPr lang="de-DE" dirty="0" smtClean="0"/>
              <a:t> Germanistik und </a:t>
            </a:r>
            <a:r>
              <a:rPr lang="de-DE" dirty="0" err="1" smtClean="0"/>
              <a:t>Rumänistik</a:t>
            </a:r>
            <a:r>
              <a:rPr lang="de-DE" dirty="0" smtClean="0"/>
              <a:t>. Arbeitete sie als Übersetzerin in einer Maschinenfabrik, wurde allerdings nach ihrer Weigerung, mit dem rumänischen Geheimdienst </a:t>
            </a:r>
            <a:r>
              <a:rPr lang="de-DE" dirty="0" err="1" smtClean="0"/>
              <a:t>Securitate</a:t>
            </a:r>
            <a:r>
              <a:rPr lang="de-DE" dirty="0" smtClean="0"/>
              <a:t> zusammenzuarbeiten, entlassen. Zeitweise war sie Lehrerin, unter anderem am deutschsprachigen Nikolaus </a:t>
            </a:r>
            <a:r>
              <a:rPr lang="de-DE" dirty="0" err="1" smtClean="0"/>
              <a:t>Lenau</a:t>
            </a:r>
            <a:r>
              <a:rPr lang="de-DE" dirty="0" smtClean="0"/>
              <a:t> Lyzeum in Timişoara, arbeitete in Kindergärten und erteilte Privatschülern Deutschunterricht.</a:t>
            </a:r>
            <a:endParaRPr lang="ru-RU" dirty="0" smtClean="0"/>
          </a:p>
          <a:p>
            <a:pPr>
              <a:buNone/>
            </a:pPr>
            <a:endParaRPr lang="ru-RU" dirty="0"/>
          </a:p>
        </p:txBody>
      </p:sp>
      <p:pic>
        <p:nvPicPr>
          <p:cNvPr id="5" name="Picture 4" descr="http://i.telegraph.co.uk/multimedia/archive/02385/muller_main_2385996b.jpg"/>
          <p:cNvPicPr>
            <a:picLocks noChangeAspect="1" noChangeArrowheads="1"/>
          </p:cNvPicPr>
          <p:nvPr/>
        </p:nvPicPr>
        <p:blipFill>
          <a:blip r:embed="rId3"/>
          <a:srcRect/>
          <a:stretch>
            <a:fillRect/>
          </a:stretch>
        </p:blipFill>
        <p:spPr bwMode="auto">
          <a:xfrm>
            <a:off x="785786" y="3643314"/>
            <a:ext cx="4794445" cy="300039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tvoyrebenok.ru/images/presentation/literature/m/06.jpg"/>
          <p:cNvPicPr>
            <a:picLocks noChangeAspect="1" noChangeArrowheads="1"/>
          </p:cNvPicPr>
          <p:nvPr/>
        </p:nvPicPr>
        <p:blipFill>
          <a:blip r:embed="rId2"/>
          <a:srcRect/>
          <a:stretch>
            <a:fillRect/>
          </a:stretch>
        </p:blipFill>
        <p:spPr bwMode="auto">
          <a:xfrm>
            <a:off x="0" y="0"/>
            <a:ext cx="9358346" cy="7037476"/>
          </a:xfrm>
          <a:prstGeom prst="rect">
            <a:avLst/>
          </a:prstGeom>
          <a:noFill/>
        </p:spPr>
      </p:pic>
      <p:sp>
        <p:nvSpPr>
          <p:cNvPr id="3" name="Содержимое 2"/>
          <p:cNvSpPr>
            <a:spLocks noGrp="1"/>
          </p:cNvSpPr>
          <p:nvPr>
            <p:ph idx="1"/>
          </p:nvPr>
        </p:nvSpPr>
        <p:spPr>
          <a:xfrm>
            <a:off x="357158" y="642918"/>
            <a:ext cx="8429684" cy="2900370"/>
          </a:xfrm>
        </p:spPr>
        <p:txBody>
          <a:bodyPr>
            <a:normAutofit fontScale="85000" lnSpcReduction="10000"/>
          </a:bodyPr>
          <a:lstStyle/>
          <a:p>
            <a:pPr>
              <a:buNone/>
            </a:pPr>
            <a:r>
              <a:rPr lang="de-DE" dirty="0" smtClean="0"/>
              <a:t>       In den folgenden Jahren erhielt sie eine Reihe von Lehraufträgen als Writer in </a:t>
            </a:r>
            <a:r>
              <a:rPr lang="de-DE" dirty="0" err="1" smtClean="0"/>
              <a:t>residence</a:t>
            </a:r>
            <a:r>
              <a:rPr lang="de-DE" dirty="0" smtClean="0"/>
              <a:t> an Universitäten im In- und Ausland. sie auf die „Brüder-Grimm-Gastprofessur“ der Universität Kassel berufen,  hatte sie die Tübinger Poetik-Dozentur inne war sie „Heiner-Müller-Gastprofessorin“ an der Freien Universität in Berlin, wo sie heute lebt.</a:t>
            </a:r>
          </a:p>
        </p:txBody>
      </p:sp>
      <p:pic>
        <p:nvPicPr>
          <p:cNvPr id="16388" name="Picture 4" descr="http://globallib.ru/pic/author-portrait-53703-herta-muller.jpg"/>
          <p:cNvPicPr>
            <a:picLocks noChangeAspect="1" noChangeArrowheads="1"/>
          </p:cNvPicPr>
          <p:nvPr/>
        </p:nvPicPr>
        <p:blipFill>
          <a:blip r:embed="rId3"/>
          <a:srcRect/>
          <a:stretch>
            <a:fillRect/>
          </a:stretch>
        </p:blipFill>
        <p:spPr bwMode="auto">
          <a:xfrm>
            <a:off x="571472" y="3503519"/>
            <a:ext cx="4286280" cy="335448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literature/m/08.jpg"/>
          <p:cNvPicPr>
            <a:picLocks noChangeAspect="1" noChangeArrowheads="1"/>
          </p:cNvPicPr>
          <p:nvPr/>
        </p:nvPicPr>
        <p:blipFill>
          <a:blip r:embed="rId2"/>
          <a:srcRect/>
          <a:stretch>
            <a:fillRect/>
          </a:stretch>
        </p:blipFill>
        <p:spPr bwMode="auto">
          <a:xfrm>
            <a:off x="0" y="0"/>
            <a:ext cx="9404705" cy="7072338"/>
          </a:xfrm>
          <a:prstGeom prst="rect">
            <a:avLst/>
          </a:prstGeom>
          <a:noFill/>
        </p:spPr>
      </p:pic>
      <p:sp>
        <p:nvSpPr>
          <p:cNvPr id="3" name="Содержимое 2"/>
          <p:cNvSpPr>
            <a:spLocks noGrp="1"/>
          </p:cNvSpPr>
          <p:nvPr>
            <p:ph idx="1"/>
          </p:nvPr>
        </p:nvSpPr>
        <p:spPr>
          <a:xfrm>
            <a:off x="428596" y="214290"/>
            <a:ext cx="8043890" cy="2257428"/>
          </a:xfrm>
        </p:spPr>
        <p:txBody>
          <a:bodyPr>
            <a:normAutofit fontScale="85000" lnSpcReduction="10000"/>
          </a:bodyPr>
          <a:lstStyle/>
          <a:p>
            <a:pPr>
              <a:buNone/>
            </a:pPr>
            <a:r>
              <a:rPr lang="de-DE" dirty="0" smtClean="0"/>
              <a:t>       Seit 1995 ist sie Mitglied der Deutschen Akademie für Sprache und Dichtung.</a:t>
            </a:r>
          </a:p>
          <a:p>
            <a:pPr>
              <a:buNone/>
            </a:pPr>
            <a:r>
              <a:rPr lang="de-DE" dirty="0" smtClean="0"/>
              <a:t>       1990 trennte sich Müller von ihrem Ehemann Richard Wagner. Im gleichen Jahr traf sie ihren jetzigen Partner, den Drehbuchautor Harry Merkle.</a:t>
            </a:r>
            <a:endParaRPr lang="ru-RU" dirty="0" smtClean="0"/>
          </a:p>
          <a:p>
            <a:endParaRPr lang="ru-RU" dirty="0"/>
          </a:p>
        </p:txBody>
      </p:sp>
      <p:pic>
        <p:nvPicPr>
          <p:cNvPr id="17410" name="Picture 2" descr="http://www.nobelprize.org/nobel_prizes/literature/laureates/2009/muller_royal_family_photo.jpg"/>
          <p:cNvPicPr>
            <a:picLocks noChangeAspect="1" noChangeArrowheads="1"/>
          </p:cNvPicPr>
          <p:nvPr/>
        </p:nvPicPr>
        <p:blipFill>
          <a:blip r:embed="rId3"/>
          <a:srcRect/>
          <a:stretch>
            <a:fillRect/>
          </a:stretch>
        </p:blipFill>
        <p:spPr bwMode="auto">
          <a:xfrm>
            <a:off x="0" y="2643182"/>
            <a:ext cx="5429288" cy="396390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literature/m/04.jpg"/>
          <p:cNvPicPr>
            <a:picLocks noChangeAspect="1" noChangeArrowheads="1"/>
          </p:cNvPicPr>
          <p:nvPr/>
        </p:nvPicPr>
        <p:blipFill>
          <a:blip r:embed="rId2"/>
          <a:srcRect/>
          <a:stretch>
            <a:fillRect/>
          </a:stretch>
        </p:blipFill>
        <p:spPr bwMode="auto">
          <a:xfrm>
            <a:off x="0" y="-1"/>
            <a:ext cx="9358346" cy="7037477"/>
          </a:xfrm>
          <a:prstGeom prst="rect">
            <a:avLst/>
          </a:prstGeom>
          <a:noFill/>
        </p:spPr>
      </p:pic>
      <p:sp>
        <p:nvSpPr>
          <p:cNvPr id="3" name="Содержимое 2"/>
          <p:cNvSpPr>
            <a:spLocks noGrp="1"/>
          </p:cNvSpPr>
          <p:nvPr>
            <p:ph idx="1"/>
          </p:nvPr>
        </p:nvSpPr>
        <p:spPr>
          <a:xfrm>
            <a:off x="0" y="214290"/>
            <a:ext cx="6215074" cy="4143380"/>
          </a:xfrm>
        </p:spPr>
        <p:txBody>
          <a:bodyPr>
            <a:normAutofit fontScale="92500" lnSpcReduction="20000"/>
          </a:bodyPr>
          <a:lstStyle/>
          <a:p>
            <a:pPr>
              <a:buNone/>
            </a:pPr>
            <a:r>
              <a:rPr lang="de-DE" dirty="0" smtClean="0"/>
              <a:t>       Herta </a:t>
            </a:r>
            <a:r>
              <a:rPr lang="de-DE" dirty="0"/>
              <a:t>Müller begann als Gymnasiastin zu schreiben und veröffentlichte ihre Werke in den „</a:t>
            </a:r>
            <a:r>
              <a:rPr lang="de-DE" dirty="0" err="1"/>
              <a:t>Lenauschülerstimmen</a:t>
            </a:r>
            <a:r>
              <a:rPr lang="de-DE" dirty="0"/>
              <a:t>“, in „</a:t>
            </a:r>
            <a:r>
              <a:rPr lang="de-DE" dirty="0" err="1"/>
              <a:t>Universitas</a:t>
            </a:r>
            <a:r>
              <a:rPr lang="de-DE" dirty="0"/>
              <a:t>“ und dem „Kulturboten“ der Neuen Banater Zeitung </a:t>
            </a:r>
            <a:r>
              <a:rPr lang="de-DE" dirty="0" smtClean="0"/>
              <a:t>.</a:t>
            </a:r>
            <a:r>
              <a:rPr lang="de-DE" dirty="0"/>
              <a:t> Sie wolle mit ihren Texten ausdrücken, wie Diktaturen Menschen ihrer Würde beraubten</a:t>
            </a:r>
            <a:r>
              <a:rPr lang="de-DE" dirty="0" smtClean="0"/>
              <a:t>. </a:t>
            </a:r>
            <a:r>
              <a:rPr lang="de-DE" dirty="0"/>
              <a:t>Ihr erstes Buch </a:t>
            </a:r>
            <a:r>
              <a:rPr lang="de-DE" i="1" dirty="0"/>
              <a:t>Niederungen</a:t>
            </a:r>
            <a:endParaRPr lang="ru-RU" i="1" dirty="0"/>
          </a:p>
        </p:txBody>
      </p:sp>
      <p:pic>
        <p:nvPicPr>
          <p:cNvPr id="19458" name="Picture 2" descr="http://lynmarven.files.wordpress.com/2011/07/hanser-niederungen.jpg"/>
          <p:cNvPicPr>
            <a:picLocks noChangeAspect="1" noChangeArrowheads="1"/>
          </p:cNvPicPr>
          <p:nvPr/>
        </p:nvPicPr>
        <p:blipFill>
          <a:blip r:embed="rId3"/>
          <a:srcRect/>
          <a:stretch>
            <a:fillRect/>
          </a:stretch>
        </p:blipFill>
        <p:spPr bwMode="auto">
          <a:xfrm>
            <a:off x="6286500" y="1000108"/>
            <a:ext cx="2857500" cy="46482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literature/m/05.jpg"/>
          <p:cNvPicPr>
            <a:picLocks noChangeAspect="1" noChangeArrowheads="1"/>
          </p:cNvPicPr>
          <p:nvPr/>
        </p:nvPicPr>
        <p:blipFill>
          <a:blip r:embed="rId2"/>
          <a:srcRect/>
          <a:stretch>
            <a:fillRect/>
          </a:stretch>
        </p:blipFill>
        <p:spPr bwMode="auto">
          <a:xfrm>
            <a:off x="-1" y="0"/>
            <a:ext cx="9404705" cy="7072338"/>
          </a:xfrm>
          <a:prstGeom prst="rect">
            <a:avLst/>
          </a:prstGeom>
          <a:noFill/>
        </p:spPr>
      </p:pic>
      <p:sp>
        <p:nvSpPr>
          <p:cNvPr id="3" name="Содержимое 2"/>
          <p:cNvSpPr>
            <a:spLocks noGrp="1"/>
          </p:cNvSpPr>
          <p:nvPr>
            <p:ph idx="1"/>
          </p:nvPr>
        </p:nvSpPr>
        <p:spPr>
          <a:xfrm>
            <a:off x="3214678" y="428604"/>
            <a:ext cx="5929322" cy="3857652"/>
          </a:xfrm>
        </p:spPr>
        <p:txBody>
          <a:bodyPr>
            <a:normAutofit lnSpcReduction="10000"/>
          </a:bodyPr>
          <a:lstStyle/>
          <a:p>
            <a:pPr>
              <a:buNone/>
            </a:pPr>
            <a:r>
              <a:rPr lang="de-DE" dirty="0" smtClean="0"/>
              <a:t>      2009 </a:t>
            </a:r>
            <a:r>
              <a:rPr lang="de-DE" dirty="0"/>
              <a:t>wurde Müllers aktueller Roman </a:t>
            </a:r>
            <a:r>
              <a:rPr lang="de-DE" i="1" dirty="0"/>
              <a:t>Atemschaukel</a:t>
            </a:r>
            <a:r>
              <a:rPr lang="de-DE" dirty="0"/>
              <a:t> , der durch ein Grenzgänger-Stipendium </a:t>
            </a:r>
            <a:r>
              <a:rPr lang="de-DE" dirty="0" smtClean="0"/>
              <a:t>der </a:t>
            </a:r>
            <a:r>
              <a:rPr lang="de-DE" dirty="0"/>
              <a:t>Robert Bosch Stiftung gefördert wurde, für den Deutschen Buchpreis nominiert und gelangte ins Finale der besten sechs Romane.</a:t>
            </a:r>
            <a:endParaRPr lang="ru-RU" dirty="0"/>
          </a:p>
        </p:txBody>
      </p:sp>
      <p:pic>
        <p:nvPicPr>
          <p:cNvPr id="21506" name="Picture 2" descr="http://www.lesen.net/wp-content/gallery/okt/herta-mueller-atemschaukel.jpg"/>
          <p:cNvPicPr>
            <a:picLocks noChangeAspect="1" noChangeArrowheads="1"/>
          </p:cNvPicPr>
          <p:nvPr/>
        </p:nvPicPr>
        <p:blipFill>
          <a:blip r:embed="rId3"/>
          <a:srcRect/>
          <a:stretch>
            <a:fillRect/>
          </a:stretch>
        </p:blipFill>
        <p:spPr bwMode="auto">
          <a:xfrm>
            <a:off x="285720" y="1000108"/>
            <a:ext cx="2901216" cy="474313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literature/m/06.jpg"/>
          <p:cNvPicPr>
            <a:picLocks noChangeAspect="1" noChangeArrowheads="1"/>
          </p:cNvPicPr>
          <p:nvPr/>
        </p:nvPicPr>
        <p:blipFill>
          <a:blip r:embed="rId2"/>
          <a:srcRect/>
          <a:stretch>
            <a:fillRect/>
          </a:stretch>
        </p:blipFill>
        <p:spPr bwMode="auto">
          <a:xfrm>
            <a:off x="0" y="0"/>
            <a:ext cx="9358346" cy="7037476"/>
          </a:xfrm>
          <a:prstGeom prst="rect">
            <a:avLst/>
          </a:prstGeom>
          <a:noFill/>
        </p:spPr>
      </p:pic>
      <p:sp>
        <p:nvSpPr>
          <p:cNvPr id="3" name="Содержимое 2"/>
          <p:cNvSpPr>
            <a:spLocks noGrp="1"/>
          </p:cNvSpPr>
          <p:nvPr>
            <p:ph idx="1"/>
          </p:nvPr>
        </p:nvSpPr>
        <p:spPr>
          <a:xfrm>
            <a:off x="214282" y="285729"/>
            <a:ext cx="8715436" cy="3500461"/>
          </a:xfrm>
        </p:spPr>
        <p:txBody>
          <a:bodyPr>
            <a:normAutofit fontScale="85000" lnSpcReduction="10000"/>
          </a:bodyPr>
          <a:lstStyle/>
          <a:p>
            <a:pPr>
              <a:buNone/>
            </a:pPr>
            <a:r>
              <a:rPr lang="de-DE" dirty="0" smtClean="0"/>
              <a:t>        Am 8. Oktober 2009 wurde die Verleihung des Nobelpreises für Literatur 2009 an Herta Müller bekanntgegeben. Sie habe „mittels Verdichtung der Poesie und Sachlichkeit der Prosa Landschaften der Heimatlosigkeit“ gezeichnet, hieß es in der Würdigung. Begründet wurde die Vergabe des Nobelpreises mit der Intensität der von ihr verfassten Literatur.[19] Am 10. Dezember nahm sie den Nobelpreis während einer feierlichen Zeremonie in Stockholm entgegen.</a:t>
            </a:r>
            <a:endParaRPr lang="ru-RU" dirty="0"/>
          </a:p>
        </p:txBody>
      </p:sp>
      <p:pic>
        <p:nvPicPr>
          <p:cNvPr id="22530" name="Picture 2" descr="http://bilder2.n-tv.de/img/incoming/origs539925/5672739225-w1000-h960/TPE200-LITERATURE-NOBEL-1008-11.jpg"/>
          <p:cNvPicPr>
            <a:picLocks noChangeAspect="1" noChangeArrowheads="1"/>
          </p:cNvPicPr>
          <p:nvPr/>
        </p:nvPicPr>
        <p:blipFill>
          <a:blip r:embed="rId3"/>
          <a:srcRect/>
          <a:stretch>
            <a:fillRect/>
          </a:stretch>
        </p:blipFill>
        <p:spPr bwMode="auto">
          <a:xfrm>
            <a:off x="428596" y="3806168"/>
            <a:ext cx="4286280" cy="305183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voyrebenok.ru/images/presentation/literature/m/08.jpg"/>
          <p:cNvPicPr>
            <a:picLocks noChangeAspect="1" noChangeArrowheads="1"/>
          </p:cNvPicPr>
          <p:nvPr/>
        </p:nvPicPr>
        <p:blipFill>
          <a:blip r:embed="rId3"/>
          <a:srcRect/>
          <a:stretch>
            <a:fillRect/>
          </a:stretch>
        </p:blipFill>
        <p:spPr bwMode="auto">
          <a:xfrm>
            <a:off x="0" y="0"/>
            <a:ext cx="9404705" cy="7072338"/>
          </a:xfrm>
          <a:prstGeom prst="rect">
            <a:avLst/>
          </a:prstGeom>
          <a:noFill/>
        </p:spPr>
      </p:pic>
      <p:sp>
        <p:nvSpPr>
          <p:cNvPr id="2" name="Заголовок 1"/>
          <p:cNvSpPr>
            <a:spLocks noGrp="1"/>
          </p:cNvSpPr>
          <p:nvPr>
            <p:ph type="title"/>
          </p:nvPr>
        </p:nvSpPr>
        <p:spPr/>
        <p:txBody>
          <a:bodyPr>
            <a:normAutofit fontScale="90000"/>
          </a:bodyPr>
          <a:lstStyle/>
          <a:p>
            <a:r>
              <a:rPr lang="it-IT" b="1" dirty="0" smtClean="0">
                <a:latin typeface="Segoe Print" pitchFamily="2" charset="0"/>
              </a:rPr>
              <a:t>Nobel Prize in Literature 2009 documentary, Herta Müller</a:t>
            </a:r>
            <a:endParaRPr lang="ru-RU" b="1" dirty="0">
              <a:latin typeface="Segoe Print" pitchFamily="2" charset="0"/>
            </a:endParaRPr>
          </a:p>
        </p:txBody>
      </p:sp>
      <p:pic>
        <p:nvPicPr>
          <p:cNvPr id="5" name="Nobel Prize in Literature 2009 documentary, Herta Müller.mp4">
            <a:hlinkClick r:id="" action="ppaction://media"/>
          </p:cNvPr>
          <p:cNvPicPr>
            <a:picLocks noGrp="1" noRot="1" noChangeAspect="1"/>
          </p:cNvPicPr>
          <p:nvPr>
            <p:ph idx="1"/>
            <a:videoFile r:link="rId1"/>
          </p:nvPr>
        </p:nvPicPr>
        <p:blipFill>
          <a:blip r:embed="rId4"/>
          <a:stretch>
            <a:fillRect/>
          </a:stretch>
        </p:blipFill>
        <p:spPr>
          <a:xfrm>
            <a:off x="0" y="1643050"/>
            <a:ext cx="9144000" cy="51435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361</Words>
  <Application>Microsoft Office PowerPoint</Application>
  <PresentationFormat>Экран (4:3)</PresentationFormat>
  <Paragraphs>10</Paragraphs>
  <Slides>9</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Herta Müller</vt:lpstr>
      <vt:lpstr>Слайд 2</vt:lpstr>
      <vt:lpstr>Слайд 3</vt:lpstr>
      <vt:lpstr>Слайд 4</vt:lpstr>
      <vt:lpstr>Слайд 5</vt:lpstr>
      <vt:lpstr>Слайд 6</vt:lpstr>
      <vt:lpstr>Слайд 7</vt:lpstr>
      <vt:lpstr>Слайд 8</vt:lpstr>
      <vt:lpstr>Nobel Prize in Literature 2009 documentary, Herta Müller</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Herta Müller</dc:title>
  <dc:creator>home</dc:creator>
  <cp:lastModifiedBy>home</cp:lastModifiedBy>
  <cp:revision>6</cp:revision>
  <dcterms:created xsi:type="dcterms:W3CDTF">2013-12-13T15:17:06Z</dcterms:created>
  <dcterms:modified xsi:type="dcterms:W3CDTF">2013-12-13T16:11:08Z</dcterms:modified>
</cp:coreProperties>
</file>