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 id="266" r:id="rId11"/>
    <p:sldId id="267" r:id="rId12"/>
    <p:sldId id="268" r:id="rId13"/>
    <p:sldId id="269" r:id="rId14"/>
    <p:sldId id="265"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xml"/><Relationship Id="rId4" Type="http://schemas.openxmlformats.org/officeDocument/2006/relationships/image" Target="../media/image29.jpeg"/></Relationships>
</file>

<file path=ppt/slides/_rels/slide1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30.jpeg"/><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14.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 Id="rId4" Type="http://schemas.openxmlformats.org/officeDocument/2006/relationships/image" Target="../media/image34.jpeg"/></Relationships>
</file>

<file path=ppt/slides/_rels/slide1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16.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2.xml"/><Relationship Id="rId4" Type="http://schemas.openxmlformats.org/officeDocument/2006/relationships/image" Target="../media/image40.jpeg"/></Relationships>
</file>

<file path=ppt/slides/_rels/slide17.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our-to-ukraine.com/de/artikel/westukraine/185-die-10-interessantesten-sehensw%C3%BCrdigkeiten-der-westukraine"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2.xml"/><Relationship Id="rId4" Type="http://schemas.openxmlformats.org/officeDocument/2006/relationships/image" Target="../media/image45.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image" Target="../media/image50.jpeg"/><Relationship Id="rId1" Type="http://schemas.openxmlformats.org/officeDocument/2006/relationships/slideLayout" Target="../slideLayouts/slideLayout2.xml"/><Relationship Id="rId4" Type="http://schemas.openxmlformats.org/officeDocument/2006/relationships/image" Target="../media/image52.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2910" y="1428736"/>
            <a:ext cx="8215370" cy="1938992"/>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de-DE" sz="6000" b="1" i="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SEHENSWÜRDIGKEITEN </a:t>
            </a:r>
          </a:p>
          <a:p>
            <a:pPr algn="ctr"/>
            <a:r>
              <a:rPr lang="de-DE" sz="6000" b="1" i="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D</a:t>
            </a:r>
            <a:r>
              <a:rPr lang="en-US" sz="6000" b="1" i="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ER</a:t>
            </a:r>
            <a:r>
              <a:rPr lang="de-DE" sz="6000" b="1" i="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UKRAINE</a:t>
            </a:r>
            <a:endParaRPr lang="ru-RU" sz="6000" b="1" i="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 name="TextBox 1"/>
          <p:cNvSpPr txBox="1"/>
          <p:nvPr/>
        </p:nvSpPr>
        <p:spPr>
          <a:xfrm>
            <a:off x="5364088" y="4509120"/>
            <a:ext cx="3481402" cy="954107"/>
          </a:xfrm>
          <a:prstGeom prst="rect">
            <a:avLst/>
          </a:prstGeom>
          <a:noFill/>
        </p:spPr>
        <p:txBody>
          <a:bodyPr wrap="none" rtlCol="0">
            <a:spAutoFit/>
          </a:bodyPr>
          <a:lstStyle/>
          <a:p>
            <a:r>
              <a:rPr lang="de-DE" sz="2800" b="1" dirty="0" smtClean="0">
                <a:solidFill>
                  <a:srgbClr val="00B0F0"/>
                </a:solidFill>
              </a:rPr>
              <a:t>Vorbereitet von </a:t>
            </a:r>
          </a:p>
          <a:p>
            <a:r>
              <a:rPr lang="de-DE" sz="2800" b="1" dirty="0" smtClean="0">
                <a:solidFill>
                  <a:srgbClr val="00B0F0"/>
                </a:solidFill>
              </a:rPr>
              <a:t>Wiktoria </a:t>
            </a:r>
            <a:r>
              <a:rPr lang="de-DE" sz="2800" b="1" dirty="0" err="1" smtClean="0">
                <a:solidFill>
                  <a:srgbClr val="00B0F0"/>
                </a:solidFill>
              </a:rPr>
              <a:t>Monatschyn</a:t>
            </a:r>
            <a:r>
              <a:rPr lang="de-DE" sz="2800" b="1" dirty="0" smtClean="0">
                <a:solidFill>
                  <a:srgbClr val="FF0000"/>
                </a:solidFill>
              </a:rPr>
              <a:t> </a:t>
            </a:r>
            <a:endParaRPr lang="ru-RU" sz="2800" b="1" dirty="0">
              <a:solidFill>
                <a:srgbClr val="FF0000"/>
              </a:solidFill>
            </a:endParaRPr>
          </a:p>
        </p:txBody>
      </p:sp>
      <p:pic>
        <p:nvPicPr>
          <p:cNvPr id="4" name="Рисунок 3" descr="images (2).jpg"/>
          <p:cNvPicPr>
            <a:picLocks noChangeAspect="1"/>
          </p:cNvPicPr>
          <p:nvPr/>
        </p:nvPicPr>
        <p:blipFill>
          <a:blip r:embed="rId2"/>
          <a:stretch>
            <a:fillRect/>
          </a:stretch>
        </p:blipFill>
        <p:spPr>
          <a:xfrm rot="21188048">
            <a:off x="647858" y="3511550"/>
            <a:ext cx="3997824" cy="299450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Planetarium in </a:t>
            </a:r>
            <a:r>
              <a:rPr lang="en-US" b="1" dirty="0" err="1" smtClean="0"/>
              <a:t>Donezk</a:t>
            </a:r>
            <a:endParaRPr lang="ru-RU" dirty="0"/>
          </a:p>
        </p:txBody>
      </p:sp>
      <p:sp>
        <p:nvSpPr>
          <p:cNvPr id="3" name="Содержимое 2"/>
          <p:cNvSpPr>
            <a:spLocks noGrp="1"/>
          </p:cNvSpPr>
          <p:nvPr>
            <p:ph idx="1"/>
          </p:nvPr>
        </p:nvSpPr>
        <p:spPr/>
        <p:txBody>
          <a:bodyPr>
            <a:normAutofit/>
          </a:bodyPr>
          <a:lstStyle/>
          <a:p>
            <a:pPr algn="ctr"/>
            <a:r>
              <a:rPr lang="de-DE" sz="2400" b="1" dirty="0" smtClean="0"/>
              <a:t>An der </a:t>
            </a:r>
            <a:r>
              <a:rPr lang="de-DE" sz="2400" b="1" dirty="0" err="1" smtClean="0"/>
              <a:t>Artema</a:t>
            </a:r>
            <a:r>
              <a:rPr lang="de-DE" sz="2400" b="1" dirty="0" smtClean="0"/>
              <a:t>-Straße findet man das hochinteressante Planetarium von Donezk, das auf modernste Technik zurückgreifen kann. Die Besucher werden in virtuelle Landschaften, Planetensysteme und Sternenkonstellationen eingetaucht und erleben Welten, die sie so niemals sehen würden.</a:t>
            </a:r>
            <a:endParaRPr lang="ru-RU" sz="2400" b="1" dirty="0"/>
          </a:p>
        </p:txBody>
      </p:sp>
      <p:pic>
        <p:nvPicPr>
          <p:cNvPr id="4" name="Рисунок 3" descr="загруженное.jpg"/>
          <p:cNvPicPr>
            <a:picLocks noChangeAspect="1"/>
          </p:cNvPicPr>
          <p:nvPr/>
        </p:nvPicPr>
        <p:blipFill>
          <a:blip r:embed="rId2"/>
          <a:stretch>
            <a:fillRect/>
          </a:stretch>
        </p:blipFill>
        <p:spPr>
          <a:xfrm>
            <a:off x="642910" y="3655014"/>
            <a:ext cx="3500462" cy="2621968"/>
          </a:xfrm>
          <a:prstGeom prst="rect">
            <a:avLst/>
          </a:prstGeom>
        </p:spPr>
      </p:pic>
      <p:pic>
        <p:nvPicPr>
          <p:cNvPr id="5" name="Рисунок 4" descr="загруженное (1).jpg"/>
          <p:cNvPicPr>
            <a:picLocks noChangeAspect="1"/>
          </p:cNvPicPr>
          <p:nvPr/>
        </p:nvPicPr>
        <p:blipFill>
          <a:blip r:embed="rId3"/>
          <a:stretch>
            <a:fillRect/>
          </a:stretch>
        </p:blipFill>
        <p:spPr>
          <a:xfrm>
            <a:off x="5357817" y="3571876"/>
            <a:ext cx="3647287" cy="285752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Staatliches</a:t>
            </a:r>
            <a:r>
              <a:rPr lang="en-US" b="1" dirty="0" smtClean="0"/>
              <a:t> </a:t>
            </a:r>
            <a:r>
              <a:rPr lang="en-US" b="1" dirty="0" err="1" smtClean="0"/>
              <a:t>Kunstmuseum</a:t>
            </a:r>
            <a:endParaRPr lang="ru-RU" dirty="0"/>
          </a:p>
        </p:txBody>
      </p:sp>
      <p:sp>
        <p:nvSpPr>
          <p:cNvPr id="3" name="Содержимое 2"/>
          <p:cNvSpPr>
            <a:spLocks noGrp="1"/>
          </p:cNvSpPr>
          <p:nvPr>
            <p:ph idx="1"/>
          </p:nvPr>
        </p:nvSpPr>
        <p:spPr/>
        <p:txBody>
          <a:bodyPr>
            <a:normAutofit/>
          </a:bodyPr>
          <a:lstStyle/>
          <a:p>
            <a:pPr algn="ctr"/>
            <a:r>
              <a:rPr lang="de-DE" sz="2400" b="1" dirty="0" smtClean="0"/>
              <a:t>Das Staatliche Kunstmuseum von Donezk steht am Puschkin-Boulevard. Es gilt als kulturelles Herz und Zentrum der gesamten Region, zumal es mehr als 11.000 Malereien, Skulpturen und Grafiken von Künstlern aus aller Zeit und aller Welt ausstellt.</a:t>
            </a:r>
            <a:endParaRPr lang="ru-RU" sz="2400" b="1" dirty="0"/>
          </a:p>
        </p:txBody>
      </p:sp>
      <p:pic>
        <p:nvPicPr>
          <p:cNvPr id="4" name="Рисунок 3" descr="загруженное (3).jpg"/>
          <p:cNvPicPr>
            <a:picLocks noChangeAspect="1"/>
          </p:cNvPicPr>
          <p:nvPr/>
        </p:nvPicPr>
        <p:blipFill>
          <a:blip r:embed="rId2"/>
          <a:stretch>
            <a:fillRect/>
          </a:stretch>
        </p:blipFill>
        <p:spPr>
          <a:xfrm rot="20736761">
            <a:off x="520871" y="3885354"/>
            <a:ext cx="3133841" cy="2085429"/>
          </a:xfrm>
          <a:prstGeom prst="rect">
            <a:avLst/>
          </a:prstGeom>
        </p:spPr>
      </p:pic>
      <p:pic>
        <p:nvPicPr>
          <p:cNvPr id="5" name="Рисунок 4" descr="загруженное (5).jpg"/>
          <p:cNvPicPr>
            <a:picLocks noChangeAspect="1"/>
          </p:cNvPicPr>
          <p:nvPr/>
        </p:nvPicPr>
        <p:blipFill>
          <a:blip r:embed="rId3"/>
          <a:stretch>
            <a:fillRect/>
          </a:stretch>
        </p:blipFill>
        <p:spPr>
          <a:xfrm>
            <a:off x="4643438" y="3786190"/>
            <a:ext cx="3500462" cy="262196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7364" y="343189"/>
            <a:ext cx="7772400" cy="1470025"/>
          </a:xfrm>
        </p:spPr>
        <p:txBody>
          <a:bodyPr>
            <a:normAutofit fontScale="90000"/>
          </a:bodyPr>
          <a:lstStyle/>
          <a:p>
            <a:r>
              <a:rPr lang="en-US" sz="6000" b="1" dirty="0" err="1" smtClean="0"/>
              <a:t>Oper</a:t>
            </a:r>
            <a:r>
              <a:rPr lang="de-DE" sz="6000" b="1" dirty="0" err="1" smtClean="0"/>
              <a:t>nhäuser</a:t>
            </a:r>
            <a:r>
              <a:rPr lang="en-US" sz="6000" b="1" dirty="0" smtClean="0"/>
              <a:t> und Theater</a:t>
            </a:r>
            <a:r>
              <a:rPr lang="en-US" b="1" dirty="0" smtClean="0"/>
              <a:t/>
            </a:r>
            <a:br>
              <a:rPr lang="en-US" b="1" dirty="0" smtClean="0"/>
            </a:br>
            <a:endParaRPr lang="ru-RU" dirty="0"/>
          </a:p>
        </p:txBody>
      </p:sp>
      <p:pic>
        <p:nvPicPr>
          <p:cNvPr id="4" name="Рисунок 3" descr="images (2).jpg"/>
          <p:cNvPicPr>
            <a:picLocks noChangeAspect="1"/>
          </p:cNvPicPr>
          <p:nvPr/>
        </p:nvPicPr>
        <p:blipFill>
          <a:blip r:embed="rId2"/>
          <a:stretch>
            <a:fillRect/>
          </a:stretch>
        </p:blipFill>
        <p:spPr>
          <a:xfrm>
            <a:off x="357158" y="1571612"/>
            <a:ext cx="3529029" cy="2609588"/>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descr="загруженное (10).jpg"/>
          <p:cNvPicPr>
            <a:picLocks noChangeAspect="1"/>
          </p:cNvPicPr>
          <p:nvPr/>
        </p:nvPicPr>
        <p:blipFill>
          <a:blip r:embed="rId3"/>
          <a:stretch>
            <a:fillRect/>
          </a:stretch>
        </p:blipFill>
        <p:spPr>
          <a:xfrm rot="20960307">
            <a:off x="5361301" y="1986341"/>
            <a:ext cx="3339088" cy="2501093"/>
          </a:xfrm>
          <a:prstGeom prst="rect">
            <a:avLst/>
          </a:prstGeom>
          <a:ln w="228600" cap="sq" cmpd="thickThin">
            <a:solidFill>
              <a:srgbClr val="000000"/>
            </a:solidFill>
            <a:prstDash val="solid"/>
            <a:miter lim="800000"/>
          </a:ln>
          <a:effectLst>
            <a:innerShdw blurRad="76200">
              <a:srgbClr val="000000"/>
            </a:innerShdw>
          </a:effectLst>
        </p:spPr>
      </p:pic>
      <p:pic>
        <p:nvPicPr>
          <p:cNvPr id="7" name="Рисунок 6" descr="загруженное (8).jpg"/>
          <p:cNvPicPr>
            <a:picLocks noChangeAspect="1"/>
          </p:cNvPicPr>
          <p:nvPr/>
        </p:nvPicPr>
        <p:blipFill>
          <a:blip r:embed="rId4"/>
          <a:stretch>
            <a:fillRect/>
          </a:stretch>
        </p:blipFill>
        <p:spPr>
          <a:xfrm>
            <a:off x="2643174" y="4572008"/>
            <a:ext cx="2590800" cy="1762125"/>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Opernhaus</a:t>
            </a:r>
            <a:r>
              <a:rPr lang="en-US" b="1" dirty="0" smtClean="0"/>
              <a:t> von Odessa</a:t>
            </a:r>
            <a:endParaRPr lang="ru-RU" dirty="0"/>
          </a:p>
        </p:txBody>
      </p:sp>
      <p:sp>
        <p:nvSpPr>
          <p:cNvPr id="3" name="Содержимое 2"/>
          <p:cNvSpPr>
            <a:spLocks noGrp="1"/>
          </p:cNvSpPr>
          <p:nvPr>
            <p:ph idx="1"/>
          </p:nvPr>
        </p:nvSpPr>
        <p:spPr/>
        <p:txBody>
          <a:bodyPr>
            <a:normAutofit/>
          </a:bodyPr>
          <a:lstStyle/>
          <a:p>
            <a:pPr algn="ctr"/>
            <a:r>
              <a:rPr lang="de-DE" sz="2000" b="1" dirty="0" smtClean="0"/>
              <a:t>Das prächtige klassizistische Opernhaus gilt als eines der schönsten der Welt. Vor allem die üppig dekorierten Innenräume sorgen für diesen Ruf. Außerdem ist die Oper für ihre hervorragende Akustik bekannt. Das Gebäude wurde von 1884 bis 1887 von den Wiener Architekten Fellner und Helmer errichtet, nachdem das ursprüngliche Gebäude von 1809 bei einem Brand zerstört wurde. Heute finden regelmäßig Ballet- und Opernaufführungen statt.</a:t>
            </a:r>
            <a:endParaRPr lang="ru-RU" sz="2000" b="1" dirty="0"/>
          </a:p>
        </p:txBody>
      </p:sp>
      <p:pic>
        <p:nvPicPr>
          <p:cNvPr id="4" name="Рисунок 3" descr="загруженное (6).jpg"/>
          <p:cNvPicPr>
            <a:picLocks noChangeAspect="1"/>
          </p:cNvPicPr>
          <p:nvPr/>
        </p:nvPicPr>
        <p:blipFill>
          <a:blip r:embed="rId2"/>
          <a:stretch>
            <a:fillRect/>
          </a:stretch>
        </p:blipFill>
        <p:spPr>
          <a:xfrm rot="20707070">
            <a:off x="572852" y="3749852"/>
            <a:ext cx="2990562" cy="2373462"/>
          </a:xfrm>
          <a:prstGeom prst="rect">
            <a:avLst/>
          </a:prstGeom>
        </p:spPr>
      </p:pic>
      <p:pic>
        <p:nvPicPr>
          <p:cNvPr id="5" name="Рисунок 4" descr="загруженное (8).jpg"/>
          <p:cNvPicPr>
            <a:picLocks noChangeAspect="1"/>
          </p:cNvPicPr>
          <p:nvPr/>
        </p:nvPicPr>
        <p:blipFill>
          <a:blip r:embed="rId3"/>
          <a:stretch>
            <a:fillRect/>
          </a:stretch>
        </p:blipFill>
        <p:spPr>
          <a:xfrm>
            <a:off x="6286512" y="3571876"/>
            <a:ext cx="2590800" cy="1762125"/>
          </a:xfrm>
          <a:prstGeom prst="rect">
            <a:avLst/>
          </a:prstGeom>
        </p:spPr>
      </p:pic>
      <p:pic>
        <p:nvPicPr>
          <p:cNvPr id="6" name="Рисунок 5" descr="загруженное (7).jpg"/>
          <p:cNvPicPr>
            <a:picLocks noChangeAspect="1"/>
          </p:cNvPicPr>
          <p:nvPr/>
        </p:nvPicPr>
        <p:blipFill>
          <a:blip r:embed="rId4"/>
          <a:stretch>
            <a:fillRect/>
          </a:stretch>
        </p:blipFill>
        <p:spPr>
          <a:xfrm>
            <a:off x="3714744" y="4286256"/>
            <a:ext cx="2476500" cy="18478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dirty="0" smtClean="0"/>
              <a:t>Opern- und Ballethaus von Donezk </a:t>
            </a:r>
            <a:endParaRPr lang="ru-RU" dirty="0"/>
          </a:p>
        </p:txBody>
      </p:sp>
      <p:pic>
        <p:nvPicPr>
          <p:cNvPr id="4" name="Содержимое 3" descr="загруженное (2).jpg"/>
          <p:cNvPicPr>
            <a:picLocks noGrp="1" noChangeAspect="1"/>
          </p:cNvPicPr>
          <p:nvPr>
            <p:ph idx="1"/>
          </p:nvPr>
        </p:nvPicPr>
        <p:blipFill>
          <a:blip r:embed="rId2"/>
          <a:stretch>
            <a:fillRect/>
          </a:stretch>
        </p:blipFill>
        <p:spPr>
          <a:xfrm>
            <a:off x="214282" y="3143248"/>
            <a:ext cx="3420709" cy="2562230"/>
          </a:xfrm>
        </p:spPr>
      </p:pic>
      <p:pic>
        <p:nvPicPr>
          <p:cNvPr id="5" name="Рисунок 4" descr="загруженное (3).jpg"/>
          <p:cNvPicPr>
            <a:picLocks noChangeAspect="1"/>
          </p:cNvPicPr>
          <p:nvPr/>
        </p:nvPicPr>
        <p:blipFill>
          <a:blip r:embed="rId3"/>
          <a:stretch>
            <a:fillRect/>
          </a:stretch>
        </p:blipFill>
        <p:spPr>
          <a:xfrm>
            <a:off x="5357818" y="3643314"/>
            <a:ext cx="3605719" cy="2700809"/>
          </a:xfrm>
          <a:prstGeom prst="rect">
            <a:avLst/>
          </a:prstGeom>
        </p:spPr>
      </p:pic>
      <p:sp>
        <p:nvSpPr>
          <p:cNvPr id="6" name="Прямоугольник 5"/>
          <p:cNvSpPr/>
          <p:nvPr/>
        </p:nvSpPr>
        <p:spPr>
          <a:xfrm>
            <a:off x="857224" y="1428736"/>
            <a:ext cx="8001056" cy="2308324"/>
          </a:xfrm>
          <a:prstGeom prst="rect">
            <a:avLst/>
          </a:prstGeom>
        </p:spPr>
        <p:txBody>
          <a:bodyPr wrap="square">
            <a:spAutoFit/>
          </a:bodyPr>
          <a:lstStyle/>
          <a:p>
            <a:pPr algn="ctr"/>
            <a:r>
              <a:rPr lang="de-DE" sz="2400" b="1" i="1" dirty="0" smtClean="0"/>
              <a:t>Berühmte Opern und Operetten der Ukraine und der Welt werden im Staatlichen Opern- und Ballethaus von Donezk in der </a:t>
            </a:r>
            <a:r>
              <a:rPr lang="de-DE" sz="2400" b="1" i="1" dirty="0" err="1" smtClean="0"/>
              <a:t>Artema</a:t>
            </a:r>
            <a:r>
              <a:rPr lang="de-DE" sz="2400" b="1" i="1" dirty="0" smtClean="0"/>
              <a:t>-Straße aufgeführt. Das Bauwerk stammt aus dem Jahre 1936 und ist ein veritables Juwel von einem Theater: Sein elegantes Interieur wird nur noch von den künstlerischen Darbietungen übertroffen.</a:t>
            </a:r>
            <a:endParaRPr lang="ru-RU" sz="2400" b="1" i="1" dirty="0"/>
          </a:p>
        </p:txBody>
      </p:sp>
      <p:pic>
        <p:nvPicPr>
          <p:cNvPr id="7" name="Рисунок 6" descr="Ukraine_Donezk_Opern_und_Ballethaus_300.jpg"/>
          <p:cNvPicPr>
            <a:picLocks noChangeAspect="1"/>
          </p:cNvPicPr>
          <p:nvPr/>
        </p:nvPicPr>
        <p:blipFill>
          <a:blip r:embed="rId4"/>
          <a:stretch>
            <a:fillRect/>
          </a:stretch>
        </p:blipFill>
        <p:spPr>
          <a:xfrm>
            <a:off x="3000364" y="4714884"/>
            <a:ext cx="2428892" cy="182166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7300" b="1" dirty="0" err="1" smtClean="0"/>
              <a:t>Burgen</a:t>
            </a:r>
            <a:r>
              <a:rPr lang="en-US" sz="7300" b="1" dirty="0" smtClean="0"/>
              <a:t> und </a:t>
            </a:r>
            <a:r>
              <a:rPr lang="en-US" sz="7300" b="1" dirty="0" err="1" smtClean="0"/>
              <a:t>Schlösser</a:t>
            </a:r>
            <a:r>
              <a:rPr lang="en-US" b="1" dirty="0" smtClean="0"/>
              <a:t/>
            </a:r>
            <a:br>
              <a:rPr lang="en-US" b="1" dirty="0" smtClean="0"/>
            </a:br>
            <a:endParaRPr lang="ru-RU" dirty="0"/>
          </a:p>
        </p:txBody>
      </p:sp>
      <p:pic>
        <p:nvPicPr>
          <p:cNvPr id="4" name="Рисунок 3" descr="images (3).jpg"/>
          <p:cNvPicPr>
            <a:picLocks noChangeAspect="1"/>
          </p:cNvPicPr>
          <p:nvPr/>
        </p:nvPicPr>
        <p:blipFill>
          <a:blip r:embed="rId2"/>
          <a:stretch>
            <a:fillRect/>
          </a:stretch>
        </p:blipFill>
        <p:spPr>
          <a:xfrm>
            <a:off x="500034" y="1214422"/>
            <a:ext cx="3952894" cy="2630471"/>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descr="images (5).jpg"/>
          <p:cNvPicPr>
            <a:picLocks noChangeAspect="1"/>
          </p:cNvPicPr>
          <p:nvPr/>
        </p:nvPicPr>
        <p:blipFill>
          <a:blip r:embed="rId3"/>
          <a:stretch>
            <a:fillRect/>
          </a:stretch>
        </p:blipFill>
        <p:spPr>
          <a:xfrm rot="20002887">
            <a:off x="5111014" y="1862509"/>
            <a:ext cx="3427614" cy="2260238"/>
          </a:xfrm>
          <a:prstGeom prst="rect">
            <a:avLst/>
          </a:prstGeom>
          <a:ln w="228600" cap="sq" cmpd="thickThin">
            <a:solidFill>
              <a:srgbClr val="000000"/>
            </a:solidFill>
            <a:prstDash val="solid"/>
            <a:miter lim="800000"/>
          </a:ln>
          <a:effectLst>
            <a:innerShdw blurRad="76200">
              <a:srgbClr val="000000"/>
            </a:innerShdw>
          </a:effectLst>
        </p:spPr>
      </p:pic>
      <p:pic>
        <p:nvPicPr>
          <p:cNvPr id="6" name="Рисунок 5" descr="images (6).jpg"/>
          <p:cNvPicPr>
            <a:picLocks noChangeAspect="1"/>
          </p:cNvPicPr>
          <p:nvPr/>
        </p:nvPicPr>
        <p:blipFill>
          <a:blip r:embed="rId4"/>
          <a:stretch>
            <a:fillRect/>
          </a:stretch>
        </p:blipFill>
        <p:spPr>
          <a:xfrm rot="20963557">
            <a:off x="2423310" y="3923517"/>
            <a:ext cx="2500330" cy="250033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Burg </a:t>
            </a:r>
            <a:r>
              <a:rPr lang="en-US" b="1" dirty="0" err="1" smtClean="0"/>
              <a:t>Schwalbennest</a:t>
            </a:r>
            <a:r>
              <a:rPr lang="en-US" b="1" dirty="0" smtClean="0"/>
              <a:t> in </a:t>
            </a:r>
            <a:r>
              <a:rPr lang="en-US" b="1" dirty="0" err="1" smtClean="0"/>
              <a:t>Jalta</a:t>
            </a:r>
            <a:endParaRPr lang="ru-RU" dirty="0"/>
          </a:p>
        </p:txBody>
      </p:sp>
      <p:sp>
        <p:nvSpPr>
          <p:cNvPr id="3" name="Содержимое 2"/>
          <p:cNvSpPr>
            <a:spLocks noGrp="1"/>
          </p:cNvSpPr>
          <p:nvPr>
            <p:ph idx="1"/>
          </p:nvPr>
        </p:nvSpPr>
        <p:spPr/>
        <p:txBody>
          <a:bodyPr>
            <a:normAutofit/>
          </a:bodyPr>
          <a:lstStyle/>
          <a:p>
            <a:pPr algn="ctr"/>
            <a:r>
              <a:rPr lang="de-DE" sz="2000" b="1" dirty="0" smtClean="0"/>
              <a:t>Das Schwalbennest ist eine kleine Burg in der Nähe der Stadt Jalta an der Südküste der Halbinsel Krim - und auch deren Wahrzeichen, bedingt durch die Besonderheit seiner Lage: Das Schwalbennest wurde 1911 von einem deutschen Baron auf einer 40 Meter hohen Klippe über dem Meer erbaut, auf dem </a:t>
            </a:r>
            <a:r>
              <a:rPr lang="de-DE" sz="2000" b="1" dirty="0" err="1" smtClean="0"/>
              <a:t>Myis</a:t>
            </a:r>
            <a:r>
              <a:rPr lang="de-DE" sz="2000" b="1" dirty="0" smtClean="0"/>
              <a:t>-Ai-Todor-Kap. Heute beherbergt die Miniaturburg ein Luxusrestaurant.</a:t>
            </a:r>
            <a:endParaRPr lang="ru-RU" sz="2000" b="1" dirty="0"/>
          </a:p>
        </p:txBody>
      </p:sp>
      <p:pic>
        <p:nvPicPr>
          <p:cNvPr id="4" name="Рисунок 3" descr="загруженное (12).jpg"/>
          <p:cNvPicPr>
            <a:picLocks noChangeAspect="1"/>
          </p:cNvPicPr>
          <p:nvPr/>
        </p:nvPicPr>
        <p:blipFill>
          <a:blip r:embed="rId2"/>
          <a:stretch>
            <a:fillRect/>
          </a:stretch>
        </p:blipFill>
        <p:spPr>
          <a:xfrm rot="20674176">
            <a:off x="510440" y="3543775"/>
            <a:ext cx="2753095" cy="2062164"/>
          </a:xfrm>
          <a:prstGeom prst="rect">
            <a:avLst/>
          </a:prstGeom>
        </p:spPr>
      </p:pic>
      <p:pic>
        <p:nvPicPr>
          <p:cNvPr id="5" name="Рисунок 4" descr="загруженное (11).jpg"/>
          <p:cNvPicPr>
            <a:picLocks noChangeAspect="1"/>
          </p:cNvPicPr>
          <p:nvPr/>
        </p:nvPicPr>
        <p:blipFill>
          <a:blip r:embed="rId3"/>
          <a:stretch>
            <a:fillRect/>
          </a:stretch>
        </p:blipFill>
        <p:spPr>
          <a:xfrm>
            <a:off x="3071802" y="4429132"/>
            <a:ext cx="2786082" cy="2086872"/>
          </a:xfrm>
          <a:prstGeom prst="rect">
            <a:avLst/>
          </a:prstGeom>
        </p:spPr>
      </p:pic>
      <p:pic>
        <p:nvPicPr>
          <p:cNvPr id="7" name="Рисунок 6" descr="images (4).jpg"/>
          <p:cNvPicPr>
            <a:picLocks noChangeAspect="1"/>
          </p:cNvPicPr>
          <p:nvPr/>
        </p:nvPicPr>
        <p:blipFill>
          <a:blip r:embed="rId4"/>
          <a:stretch>
            <a:fillRect/>
          </a:stretch>
        </p:blipFill>
        <p:spPr>
          <a:xfrm rot="1745011">
            <a:off x="5769010" y="3854126"/>
            <a:ext cx="3071834" cy="204416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Schah-Palast</a:t>
            </a:r>
            <a:r>
              <a:rPr lang="en-US" b="1" dirty="0" smtClean="0"/>
              <a:t> von Odessa</a:t>
            </a:r>
            <a:endParaRPr lang="ru-RU" dirty="0"/>
          </a:p>
        </p:txBody>
      </p:sp>
      <p:sp>
        <p:nvSpPr>
          <p:cNvPr id="3" name="Содержимое 2"/>
          <p:cNvSpPr>
            <a:spLocks noGrp="1"/>
          </p:cNvSpPr>
          <p:nvPr>
            <p:ph idx="1"/>
          </p:nvPr>
        </p:nvSpPr>
        <p:spPr/>
        <p:txBody>
          <a:bodyPr>
            <a:normAutofit/>
          </a:bodyPr>
          <a:lstStyle/>
          <a:p>
            <a:pPr algn="ctr"/>
            <a:r>
              <a:rPr lang="de-DE" sz="2000" b="1" dirty="0" smtClean="0"/>
              <a:t>Das Gebäude wurde 1852 für einen reichen Grundbesitzer erbaut. Die Architektur ist an das Erscheinungsbild mittelalterlicher Burgen angelehnt, mit </a:t>
            </a:r>
            <a:r>
              <a:rPr lang="de-DE" sz="2000" b="1" dirty="0" err="1" smtClean="0"/>
              <a:t>zinnenbewehrten</a:t>
            </a:r>
            <a:r>
              <a:rPr lang="de-DE" sz="2000" b="1" dirty="0" smtClean="0"/>
              <a:t> Türmen und einem großen Innenhof. 1909 wurde der Palast dem aus Iran nach Odessa geflohenen Schah Mohammad Ali überlassen und trägt seither seinen Namen. Seit 2002 gehört das sanierte Gebäude einer Bank.</a:t>
            </a:r>
            <a:endParaRPr lang="ru-RU" sz="2000" b="1" dirty="0"/>
          </a:p>
        </p:txBody>
      </p:sp>
      <p:pic>
        <p:nvPicPr>
          <p:cNvPr id="5" name="Рисунок 4" descr="загруженное (13).jpg"/>
          <p:cNvPicPr>
            <a:picLocks noChangeAspect="1"/>
          </p:cNvPicPr>
          <p:nvPr/>
        </p:nvPicPr>
        <p:blipFill>
          <a:blip r:embed="rId2"/>
          <a:stretch>
            <a:fillRect/>
          </a:stretch>
        </p:blipFill>
        <p:spPr>
          <a:xfrm rot="20756320">
            <a:off x="364954" y="3923188"/>
            <a:ext cx="3131178" cy="2345361"/>
          </a:xfrm>
          <a:prstGeom prst="rect">
            <a:avLst/>
          </a:prstGeom>
        </p:spPr>
      </p:pic>
      <p:pic>
        <p:nvPicPr>
          <p:cNvPr id="6" name="Рисунок 5" descr="images (7).jpg"/>
          <p:cNvPicPr>
            <a:picLocks noChangeAspect="1"/>
          </p:cNvPicPr>
          <p:nvPr/>
        </p:nvPicPr>
        <p:blipFill>
          <a:blip r:embed="rId3"/>
          <a:stretch>
            <a:fillRect/>
          </a:stretch>
        </p:blipFill>
        <p:spPr>
          <a:xfrm>
            <a:off x="4214810" y="3476557"/>
            <a:ext cx="3643338" cy="272898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2857496"/>
            <a:ext cx="7772400" cy="1470025"/>
          </a:xfrm>
        </p:spPr>
        <p:txBody>
          <a:bodyPr>
            <a:normAutofit fontScale="90000"/>
          </a:bodyPr>
          <a:lstStyle/>
          <a:p>
            <a:r>
              <a:rPr lang="de-DE" sz="7300" b="1" dirty="0" smtClean="0">
                <a:solidFill>
                  <a:schemeClr val="tx2">
                    <a:lumMod val="20000"/>
                    <a:lumOff val="80000"/>
                  </a:schemeClr>
                </a:solidFill>
                <a:hlinkClick r:id="rId2"/>
              </a:rPr>
              <a:t>Die  interessantesten Sehenswürdigkeiten der Westukraine</a:t>
            </a:r>
            <a:r>
              <a:rPr lang="de-DE" b="1" dirty="0" smtClean="0"/>
              <a:t/>
            </a:r>
            <a:br>
              <a:rPr lang="de-DE" b="1" dirty="0" smtClean="0"/>
            </a:br>
            <a:r>
              <a:rPr lang="de-DE" dirty="0" smtClean="0"/>
              <a:t/>
            </a:r>
            <a:br>
              <a:rPr lang="de-DE" dirty="0" smtClean="0"/>
            </a:b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Die Burg in </a:t>
            </a:r>
            <a:r>
              <a:rPr lang="en-US" b="1" dirty="0" err="1" smtClean="0"/>
              <a:t>Kamjanez-Podilskyj</a:t>
            </a:r>
            <a:endParaRPr lang="ru-RU" dirty="0"/>
          </a:p>
        </p:txBody>
      </p:sp>
      <p:sp>
        <p:nvSpPr>
          <p:cNvPr id="3" name="Содержимое 2"/>
          <p:cNvSpPr>
            <a:spLocks noGrp="1"/>
          </p:cNvSpPr>
          <p:nvPr>
            <p:ph idx="1"/>
          </p:nvPr>
        </p:nvSpPr>
        <p:spPr/>
        <p:txBody>
          <a:bodyPr>
            <a:normAutofit/>
          </a:bodyPr>
          <a:lstStyle/>
          <a:p>
            <a:pPr algn="ctr"/>
            <a:r>
              <a:rPr lang="de-DE" sz="2000" b="1" dirty="0" smtClean="0"/>
              <a:t>Ein großartiger Bau auf einem hohen Hügel beeindruckt mit seiner Kraft und Stärke. Es scheint noch heute die Ruhe der Einwohner schützen zu wollen. Eine einzigartige Verbindung von natürlichen Elementen und einem Fortifikationssystem, dass in Europa nicht seines gleichen kennt, machten es zu einer uneinnehmbarer Festung. Das Schutzgebiet Kamjanez-Podilskyj hat mit Sicherheit den ersten Platz in dem Internet-Wettbewerb „7 Wunder der Ukraine“ belegt, deswegen wird es zum Spitzenreiter auch in unserem Rating.</a:t>
            </a:r>
            <a:endParaRPr lang="ru-RU" sz="2000" b="1" dirty="0"/>
          </a:p>
        </p:txBody>
      </p:sp>
      <p:pic>
        <p:nvPicPr>
          <p:cNvPr id="4" name="Рисунок 3" descr="загруженное (14).jpg"/>
          <p:cNvPicPr>
            <a:picLocks noChangeAspect="1"/>
          </p:cNvPicPr>
          <p:nvPr/>
        </p:nvPicPr>
        <p:blipFill>
          <a:blip r:embed="rId2"/>
          <a:stretch>
            <a:fillRect/>
          </a:stretch>
        </p:blipFill>
        <p:spPr>
          <a:xfrm>
            <a:off x="214282" y="4143380"/>
            <a:ext cx="2943842" cy="2205040"/>
          </a:xfrm>
          <a:prstGeom prst="rect">
            <a:avLst/>
          </a:prstGeom>
        </p:spPr>
      </p:pic>
      <p:pic>
        <p:nvPicPr>
          <p:cNvPr id="5" name="Рисунок 4" descr="images (1).jpg"/>
          <p:cNvPicPr>
            <a:picLocks noChangeAspect="1"/>
          </p:cNvPicPr>
          <p:nvPr/>
        </p:nvPicPr>
        <p:blipFill>
          <a:blip r:embed="rId3"/>
          <a:stretch>
            <a:fillRect/>
          </a:stretch>
        </p:blipFill>
        <p:spPr>
          <a:xfrm rot="20778868">
            <a:off x="6363872" y="4355798"/>
            <a:ext cx="2609850" cy="1752600"/>
          </a:xfrm>
          <a:prstGeom prst="rect">
            <a:avLst/>
          </a:prstGeom>
        </p:spPr>
      </p:pic>
      <p:pic>
        <p:nvPicPr>
          <p:cNvPr id="6" name="Рисунок 5" descr="images (2).jpg"/>
          <p:cNvPicPr>
            <a:picLocks noChangeAspect="1"/>
          </p:cNvPicPr>
          <p:nvPr/>
        </p:nvPicPr>
        <p:blipFill>
          <a:blip r:embed="rId4"/>
          <a:stretch>
            <a:fillRect/>
          </a:stretch>
        </p:blipFill>
        <p:spPr>
          <a:xfrm rot="1446348">
            <a:off x="3571868" y="4500570"/>
            <a:ext cx="2619375" cy="17430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sz="4900" b="1" i="1" dirty="0" err="1" smtClean="0">
                <a:effectLst>
                  <a:outerShdw blurRad="38100" dist="38100" dir="2700000" algn="tl">
                    <a:srgbClr val="000000">
                      <a:alpha val="43137"/>
                    </a:srgbClr>
                  </a:outerShdw>
                </a:effectLst>
              </a:rPr>
              <a:t>Besondere</a:t>
            </a:r>
            <a:r>
              <a:rPr lang="en-US" sz="4900" b="1" i="1" dirty="0" smtClean="0">
                <a:effectLst>
                  <a:outerShdw blurRad="38100" dist="38100" dir="2700000" algn="tl">
                    <a:srgbClr val="000000">
                      <a:alpha val="43137"/>
                    </a:srgbClr>
                  </a:outerShdw>
                </a:effectLst>
              </a:rPr>
              <a:t> </a:t>
            </a:r>
            <a:r>
              <a:rPr lang="en-US" sz="4900" b="1" i="1" dirty="0" err="1" smtClean="0">
                <a:effectLst>
                  <a:outerShdw blurRad="38100" dist="38100" dir="2700000" algn="tl">
                    <a:srgbClr val="000000">
                      <a:alpha val="43137"/>
                    </a:srgbClr>
                  </a:outerShdw>
                </a:effectLst>
              </a:rPr>
              <a:t>Plätze</a:t>
            </a:r>
            <a:r>
              <a:rPr lang="en-US" sz="4900" b="1" i="1" dirty="0" smtClean="0">
                <a:effectLst>
                  <a:outerShdw blurRad="38100" dist="38100" dir="2700000" algn="tl">
                    <a:srgbClr val="000000">
                      <a:alpha val="43137"/>
                    </a:srgbClr>
                  </a:outerShdw>
                </a:effectLst>
              </a:rPr>
              <a:t> und </a:t>
            </a:r>
            <a:r>
              <a:rPr lang="en-US" sz="4900" b="1" i="1" dirty="0" err="1" smtClean="0">
                <a:effectLst>
                  <a:outerShdw blurRad="38100" dist="38100" dir="2700000" algn="tl">
                    <a:srgbClr val="000000">
                      <a:alpha val="43137"/>
                    </a:srgbClr>
                  </a:outerShdw>
                </a:effectLst>
              </a:rPr>
              <a:t>Straßen</a:t>
            </a:r>
            <a:r>
              <a:rPr lang="en-US" sz="4900" b="1" i="1" dirty="0" smtClean="0">
                <a:effectLst>
                  <a:outerShdw blurRad="38100" dist="38100" dir="2700000" algn="tl">
                    <a:srgbClr val="000000">
                      <a:alpha val="43137"/>
                    </a:srgbClr>
                  </a:outerShdw>
                </a:effectLst>
              </a:rPr>
              <a:t/>
            </a:r>
            <a:br>
              <a:rPr lang="en-US" sz="4900" b="1" i="1" dirty="0" smtClean="0">
                <a:effectLst>
                  <a:outerShdw blurRad="38100" dist="38100" dir="2700000" algn="tl">
                    <a:srgbClr val="000000">
                      <a:alpha val="43137"/>
                    </a:srgbClr>
                  </a:outerShdw>
                </a:effectLst>
              </a:rPr>
            </a:br>
            <a:r>
              <a:rPr lang="en-US" dirty="0" smtClean="0"/>
              <a:t/>
            </a:r>
            <a:br>
              <a:rPr lang="en-US" dirty="0" smtClean="0"/>
            </a:br>
            <a:endParaRPr lang="ru-RU" dirty="0"/>
          </a:p>
        </p:txBody>
      </p:sp>
      <p:pic>
        <p:nvPicPr>
          <p:cNvPr id="4" name="Содержимое 3" descr="загруженное.jpg"/>
          <p:cNvPicPr>
            <a:picLocks noGrp="1" noChangeAspect="1"/>
          </p:cNvPicPr>
          <p:nvPr>
            <p:ph idx="1"/>
          </p:nvPr>
        </p:nvPicPr>
        <p:blipFill>
          <a:blip r:embed="rId2"/>
          <a:stretch>
            <a:fillRect/>
          </a:stretch>
        </p:blipFill>
        <p:spPr>
          <a:xfrm rot="21024015">
            <a:off x="416323" y="1570543"/>
            <a:ext cx="3643338" cy="2728987"/>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descr="загруженное (1).jpg"/>
          <p:cNvPicPr>
            <a:picLocks noChangeAspect="1"/>
          </p:cNvPicPr>
          <p:nvPr/>
        </p:nvPicPr>
        <p:blipFill>
          <a:blip r:embed="rId3"/>
          <a:stretch>
            <a:fillRect/>
          </a:stretch>
        </p:blipFill>
        <p:spPr>
          <a:xfrm rot="21216333">
            <a:off x="5646017" y="1325125"/>
            <a:ext cx="3088441" cy="2654528"/>
          </a:xfrm>
          <a:prstGeom prst="rect">
            <a:avLst/>
          </a:prstGeom>
          <a:ln w="228600" cap="sq" cmpd="thickThin">
            <a:solidFill>
              <a:srgbClr val="000000"/>
            </a:solidFill>
            <a:prstDash val="solid"/>
            <a:miter lim="800000"/>
          </a:ln>
          <a:effectLst>
            <a:innerShdw blurRad="76200">
              <a:srgbClr val="000000"/>
            </a:innerShdw>
          </a:effectLst>
        </p:spPr>
      </p:pic>
      <p:pic>
        <p:nvPicPr>
          <p:cNvPr id="6" name="Рисунок 5" descr="images.jpg"/>
          <p:cNvPicPr>
            <a:picLocks noChangeAspect="1"/>
          </p:cNvPicPr>
          <p:nvPr/>
        </p:nvPicPr>
        <p:blipFill>
          <a:blip r:embed="rId4"/>
          <a:stretch>
            <a:fillRect/>
          </a:stretch>
        </p:blipFill>
        <p:spPr>
          <a:xfrm>
            <a:off x="2928926" y="3929066"/>
            <a:ext cx="3607680" cy="2400747"/>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Die </a:t>
            </a:r>
            <a:r>
              <a:rPr lang="en-US" b="1" dirty="0" err="1" smtClean="0"/>
              <a:t>Festung</a:t>
            </a:r>
            <a:r>
              <a:rPr lang="en-US" b="1" dirty="0" smtClean="0"/>
              <a:t> in </a:t>
            </a:r>
            <a:r>
              <a:rPr lang="en-US" b="1" dirty="0" err="1" smtClean="0"/>
              <a:t>Kremenetz</a:t>
            </a:r>
            <a:endParaRPr lang="ru-RU" dirty="0"/>
          </a:p>
        </p:txBody>
      </p:sp>
      <p:sp>
        <p:nvSpPr>
          <p:cNvPr id="3" name="Содержимое 2"/>
          <p:cNvSpPr>
            <a:spLocks noGrp="1"/>
          </p:cNvSpPr>
          <p:nvPr>
            <p:ph idx="1"/>
          </p:nvPr>
        </p:nvSpPr>
        <p:spPr/>
        <p:txBody>
          <a:bodyPr>
            <a:normAutofit/>
          </a:bodyPr>
          <a:lstStyle/>
          <a:p>
            <a:pPr algn="ctr"/>
            <a:r>
              <a:rPr lang="de-DE" sz="2000" b="1" dirty="0" smtClean="0"/>
              <a:t>Die Geschichtswissenschaftler behaupten, dass die Festung noch im 8.-9. Jahrhundert gebaut wurde. Hier ist neben den Leistungen der Architekten besonders die Arbeit der Natur hervorzuheben — die Festung liegt auf einem so steilen Berg über der Stadt, dass der </a:t>
            </a:r>
            <a:r>
              <a:rPr lang="de-DE" sz="2000" b="1" dirty="0" err="1" smtClean="0"/>
              <a:t>Batu</a:t>
            </a:r>
            <a:r>
              <a:rPr lang="de-DE" sz="2000" b="1" dirty="0" smtClean="0"/>
              <a:t> Khan 1240-41, als er Polen erobern wollte, es nicht einnehmen konnte. Mystische und fürchterliche Legenden umhüllen die alten Ruinen der jemals mächtigen Festung. Man erzählt, dass die Königin </a:t>
            </a:r>
            <a:r>
              <a:rPr lang="de-DE" sz="2000" b="1" dirty="0" err="1" smtClean="0"/>
              <a:t>Bona</a:t>
            </a:r>
            <a:r>
              <a:rPr lang="de-DE" sz="2000" b="1" dirty="0" smtClean="0"/>
              <a:t>, deren Namen der Schlossberg trägt, ewig jung bleiben wollte: sie warf Jungfern auf spitze Pfähle einer der Türme und duschte in ihrem Blut.</a:t>
            </a:r>
            <a:endParaRPr lang="ru-RU" sz="2000" b="1" dirty="0"/>
          </a:p>
        </p:txBody>
      </p:sp>
      <p:pic>
        <p:nvPicPr>
          <p:cNvPr id="4" name="Рисунок 3" descr="загруженное.jpg"/>
          <p:cNvPicPr>
            <a:picLocks noChangeAspect="1"/>
          </p:cNvPicPr>
          <p:nvPr/>
        </p:nvPicPr>
        <p:blipFill>
          <a:blip r:embed="rId2"/>
          <a:stretch>
            <a:fillRect/>
          </a:stretch>
        </p:blipFill>
        <p:spPr>
          <a:xfrm>
            <a:off x="571472" y="4572008"/>
            <a:ext cx="3071834" cy="2044166"/>
          </a:xfrm>
          <a:prstGeom prst="rect">
            <a:avLst/>
          </a:prstGeom>
        </p:spPr>
      </p:pic>
      <p:pic>
        <p:nvPicPr>
          <p:cNvPr id="5" name="Рисунок 4" descr="загруженное (1).jpg"/>
          <p:cNvPicPr>
            <a:picLocks noChangeAspect="1"/>
          </p:cNvPicPr>
          <p:nvPr/>
        </p:nvPicPr>
        <p:blipFill>
          <a:blip r:embed="rId3"/>
          <a:stretch>
            <a:fillRect/>
          </a:stretch>
        </p:blipFill>
        <p:spPr>
          <a:xfrm>
            <a:off x="4929190" y="4429132"/>
            <a:ext cx="3000396" cy="224740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Das </a:t>
            </a:r>
            <a:r>
              <a:rPr lang="en-US" b="1" dirty="0" err="1" smtClean="0"/>
              <a:t>Rathaus</a:t>
            </a:r>
            <a:r>
              <a:rPr lang="en-US" b="1" dirty="0" smtClean="0"/>
              <a:t> in </a:t>
            </a:r>
            <a:r>
              <a:rPr lang="en-US" b="1" dirty="0" err="1" smtClean="0"/>
              <a:t>Butschatsch</a:t>
            </a:r>
            <a:endParaRPr lang="ru-RU" dirty="0"/>
          </a:p>
        </p:txBody>
      </p:sp>
      <p:sp>
        <p:nvSpPr>
          <p:cNvPr id="3" name="Содержимое 2"/>
          <p:cNvSpPr>
            <a:spLocks noGrp="1"/>
          </p:cNvSpPr>
          <p:nvPr>
            <p:ph idx="1"/>
          </p:nvPr>
        </p:nvSpPr>
        <p:spPr/>
        <p:txBody>
          <a:bodyPr>
            <a:normAutofit/>
          </a:bodyPr>
          <a:lstStyle/>
          <a:p>
            <a:pPr algn="ctr"/>
            <a:r>
              <a:rPr lang="de-DE" sz="2000" b="1" dirty="0" smtClean="0"/>
              <a:t>Eine weitere Kleinstadt in dem Ternopil Gebiet ist stolz auf ihren Schatz, eines der eindrucksvollsten Rathäuser der Ukraine, ein Meisterwerk von B. </a:t>
            </a:r>
            <a:r>
              <a:rPr lang="de-DE" sz="2000" b="1" dirty="0" err="1" smtClean="0"/>
              <a:t>Meretin</a:t>
            </a:r>
            <a:r>
              <a:rPr lang="de-DE" sz="2000" b="1" dirty="0" smtClean="0"/>
              <a:t> und J. </a:t>
            </a:r>
            <a:r>
              <a:rPr lang="de-DE" sz="2000" b="1" dirty="0" err="1" smtClean="0"/>
              <a:t>Pinzel</a:t>
            </a:r>
            <a:r>
              <a:rPr lang="de-DE" sz="2000" b="1" dirty="0" smtClean="0"/>
              <a:t>. Feine Architekturformen von </a:t>
            </a:r>
            <a:r>
              <a:rPr lang="de-DE" sz="2000" b="1" dirty="0" err="1" smtClean="0"/>
              <a:t>Meretin</a:t>
            </a:r>
            <a:r>
              <a:rPr lang="de-DE" sz="2000" b="1" dirty="0" smtClean="0"/>
              <a:t> schaffen, indem sie von einer in die andere Schicht übergehen, einen Eindruck von Schlankheit und Leichtigkeit, als ob die Mauern des 35-Meter-hohen Rathauses in Luft wollten. Das Gebäude wurde zu einem idealen Postamenten für die unglaublich plastischen und expressiven Skulpturen von </a:t>
            </a:r>
            <a:r>
              <a:rPr lang="de-DE" sz="2000" b="1" dirty="0" err="1" smtClean="0"/>
              <a:t>Pinzel</a:t>
            </a:r>
            <a:r>
              <a:rPr lang="de-DE" sz="2000" b="1" dirty="0" smtClean="0"/>
              <a:t>, der von der Mythologie und der Bibel inspiriert war.</a:t>
            </a:r>
            <a:endParaRPr lang="ru-RU" sz="2000" b="1" dirty="0"/>
          </a:p>
        </p:txBody>
      </p:sp>
      <p:pic>
        <p:nvPicPr>
          <p:cNvPr id="4" name="Рисунок 3" descr="images (1).jpg"/>
          <p:cNvPicPr>
            <a:picLocks noChangeAspect="1"/>
          </p:cNvPicPr>
          <p:nvPr/>
        </p:nvPicPr>
        <p:blipFill>
          <a:blip r:embed="rId2"/>
          <a:stretch>
            <a:fillRect/>
          </a:stretch>
        </p:blipFill>
        <p:spPr>
          <a:xfrm>
            <a:off x="785786" y="4223638"/>
            <a:ext cx="3357586" cy="2234321"/>
          </a:xfrm>
          <a:prstGeom prst="rect">
            <a:avLst/>
          </a:prstGeom>
        </p:spPr>
      </p:pic>
      <p:pic>
        <p:nvPicPr>
          <p:cNvPr id="5" name="Рисунок 4" descr="images (3).jpg"/>
          <p:cNvPicPr>
            <a:picLocks noChangeAspect="1"/>
          </p:cNvPicPr>
          <p:nvPr/>
        </p:nvPicPr>
        <p:blipFill>
          <a:blip r:embed="rId3"/>
          <a:stretch>
            <a:fillRect/>
          </a:stretch>
        </p:blipFill>
        <p:spPr>
          <a:xfrm>
            <a:off x="5000628" y="4214818"/>
            <a:ext cx="3214710" cy="245168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dirty="0" smtClean="0"/>
              <a:t>Das Museum der Ostereierbemalung in </a:t>
            </a:r>
            <a:r>
              <a:rPr lang="de-DE" b="1" dirty="0" err="1" smtClean="0"/>
              <a:t>Kolomyja</a:t>
            </a:r>
            <a:endParaRPr lang="ru-RU" dirty="0"/>
          </a:p>
        </p:txBody>
      </p:sp>
      <p:sp>
        <p:nvSpPr>
          <p:cNvPr id="3" name="Содержимое 2"/>
          <p:cNvSpPr>
            <a:spLocks noGrp="1"/>
          </p:cNvSpPr>
          <p:nvPr>
            <p:ph idx="1"/>
          </p:nvPr>
        </p:nvSpPr>
        <p:spPr/>
        <p:txBody>
          <a:bodyPr>
            <a:normAutofit/>
          </a:bodyPr>
          <a:lstStyle/>
          <a:p>
            <a:pPr algn="ctr"/>
            <a:r>
              <a:rPr lang="de-DE" sz="1800" b="1" dirty="0" smtClean="0"/>
              <a:t>Eine weitere seltsame Sehenswürdigkeit, die man unbedingt besuchen muss — ein weltweit einzigartiges Museum der Ostereierbemalung in der malerischen Karpatenstadt. Die Wände des Museums, das die Form des in der Welt größten Eis hat, bewahren die Geschichte der Ostereierbemalung der Ukraine, Traditionen und Bedeutungen von Symbolen, mit denen man die Ostereier bemalt. Die Ausstellung des Museums präsentiert jetzt über 12 000 bemalte Ostereier aus allen Weltecken.</a:t>
            </a:r>
            <a:endParaRPr lang="ru-RU" sz="1800" b="1" dirty="0"/>
          </a:p>
        </p:txBody>
      </p:sp>
      <p:pic>
        <p:nvPicPr>
          <p:cNvPr id="4" name="Рисунок 3" descr="загруженное.jpg"/>
          <p:cNvPicPr>
            <a:picLocks noChangeAspect="1"/>
          </p:cNvPicPr>
          <p:nvPr/>
        </p:nvPicPr>
        <p:blipFill>
          <a:blip r:embed="rId2"/>
          <a:stretch>
            <a:fillRect/>
          </a:stretch>
        </p:blipFill>
        <p:spPr>
          <a:xfrm>
            <a:off x="2857488" y="4214818"/>
            <a:ext cx="3690950" cy="1919294"/>
          </a:xfrm>
          <a:prstGeom prst="rect">
            <a:avLst/>
          </a:prstGeom>
        </p:spPr>
      </p:pic>
      <p:pic>
        <p:nvPicPr>
          <p:cNvPr id="5" name="Рисунок 4" descr="загруженное (2).jpg"/>
          <p:cNvPicPr>
            <a:picLocks noChangeAspect="1"/>
          </p:cNvPicPr>
          <p:nvPr/>
        </p:nvPicPr>
        <p:blipFill>
          <a:blip r:embed="rId3"/>
          <a:stretch>
            <a:fillRect/>
          </a:stretch>
        </p:blipFill>
        <p:spPr>
          <a:xfrm>
            <a:off x="785786" y="3429000"/>
            <a:ext cx="1714512" cy="1714512"/>
          </a:xfrm>
          <a:prstGeom prst="rect">
            <a:avLst/>
          </a:prstGeom>
        </p:spPr>
      </p:pic>
      <p:pic>
        <p:nvPicPr>
          <p:cNvPr id="6" name="Рисунок 5" descr="загруженное (1).jpg"/>
          <p:cNvPicPr>
            <a:picLocks noChangeAspect="1"/>
          </p:cNvPicPr>
          <p:nvPr/>
        </p:nvPicPr>
        <p:blipFill>
          <a:blip r:embed="rId4"/>
          <a:stretch>
            <a:fillRect/>
          </a:stretch>
        </p:blipFill>
        <p:spPr>
          <a:xfrm>
            <a:off x="7000892" y="3500437"/>
            <a:ext cx="1857388" cy="166216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Deribasiwska-Straße</a:t>
            </a:r>
            <a:r>
              <a:rPr lang="en-US" b="1" dirty="0" smtClean="0"/>
              <a:t> in Odessa</a:t>
            </a:r>
            <a:endParaRPr lang="ru-RU" dirty="0"/>
          </a:p>
        </p:txBody>
      </p:sp>
      <p:sp>
        <p:nvSpPr>
          <p:cNvPr id="6" name="Содержимое 5"/>
          <p:cNvSpPr>
            <a:spLocks noGrp="1"/>
          </p:cNvSpPr>
          <p:nvPr>
            <p:ph idx="1"/>
          </p:nvPr>
        </p:nvSpPr>
        <p:spPr/>
        <p:txBody>
          <a:bodyPr/>
          <a:lstStyle/>
          <a:p>
            <a:pPr algn="ctr"/>
            <a:r>
              <a:rPr lang="de-DE" sz="2800" b="1" i="1" dirty="0" smtClean="0"/>
              <a:t>In der </a:t>
            </a:r>
            <a:r>
              <a:rPr lang="de-DE" sz="2800" b="1" i="1" dirty="0" err="1" smtClean="0"/>
              <a:t>Deribasiwska</a:t>
            </a:r>
            <a:r>
              <a:rPr lang="de-DE" sz="2800" b="1" i="1" dirty="0" smtClean="0"/>
              <a:t>-Straße im Zentrum von Odessa kann jeder Besucher sein Geld ausgeben: Es gibt die teuersten Restaurants und zahlreiche Boutiquen in dieser Straße, die zum Großteil aus einer Fußgängerzone besteht.</a:t>
            </a:r>
            <a:r>
              <a:rPr lang="de-DE" dirty="0" smtClean="0"/>
              <a:t/>
            </a:r>
            <a:br>
              <a:rPr lang="de-DE" dirty="0" smtClean="0"/>
            </a:br>
            <a:endParaRPr lang="ru-RU" dirty="0"/>
          </a:p>
        </p:txBody>
      </p:sp>
      <p:pic>
        <p:nvPicPr>
          <p:cNvPr id="10" name="Рисунок 9" descr="загруженное.jpg"/>
          <p:cNvPicPr>
            <a:picLocks noChangeAspect="1"/>
          </p:cNvPicPr>
          <p:nvPr/>
        </p:nvPicPr>
        <p:blipFill>
          <a:blip r:embed="rId2"/>
          <a:stretch>
            <a:fillRect/>
          </a:stretch>
        </p:blipFill>
        <p:spPr>
          <a:xfrm>
            <a:off x="82240" y="3714752"/>
            <a:ext cx="2670456" cy="2000264"/>
          </a:xfrm>
          <a:prstGeom prst="rect">
            <a:avLst/>
          </a:prstGeom>
        </p:spPr>
      </p:pic>
      <p:pic>
        <p:nvPicPr>
          <p:cNvPr id="11" name="Рисунок 10" descr="загруженное (1).jpg"/>
          <p:cNvPicPr>
            <a:picLocks noChangeAspect="1"/>
          </p:cNvPicPr>
          <p:nvPr/>
        </p:nvPicPr>
        <p:blipFill>
          <a:blip r:embed="rId3"/>
          <a:stretch>
            <a:fillRect/>
          </a:stretch>
        </p:blipFill>
        <p:spPr>
          <a:xfrm>
            <a:off x="2857488" y="4643446"/>
            <a:ext cx="3005861" cy="2000264"/>
          </a:xfrm>
          <a:prstGeom prst="rect">
            <a:avLst/>
          </a:prstGeom>
        </p:spPr>
      </p:pic>
      <p:pic>
        <p:nvPicPr>
          <p:cNvPr id="12" name="Рисунок 11" descr="загруженное (2).jpg"/>
          <p:cNvPicPr>
            <a:picLocks noChangeAspect="1"/>
          </p:cNvPicPr>
          <p:nvPr/>
        </p:nvPicPr>
        <p:blipFill>
          <a:blip r:embed="rId4"/>
          <a:stretch>
            <a:fillRect/>
          </a:stretch>
        </p:blipFill>
        <p:spPr>
          <a:xfrm>
            <a:off x="6072198" y="3786190"/>
            <a:ext cx="3005861" cy="200026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Karl-Marx-</a:t>
            </a:r>
            <a:r>
              <a:rPr lang="en-US" b="1" dirty="0" err="1" smtClean="0"/>
              <a:t>Prospekt</a:t>
            </a:r>
            <a:endParaRPr lang="ru-RU" dirty="0"/>
          </a:p>
        </p:txBody>
      </p:sp>
      <p:sp>
        <p:nvSpPr>
          <p:cNvPr id="3" name="Содержимое 2"/>
          <p:cNvSpPr>
            <a:spLocks noGrp="1"/>
          </p:cNvSpPr>
          <p:nvPr>
            <p:ph idx="1"/>
          </p:nvPr>
        </p:nvSpPr>
        <p:spPr/>
        <p:txBody>
          <a:bodyPr>
            <a:normAutofit/>
          </a:bodyPr>
          <a:lstStyle/>
          <a:p>
            <a:pPr algn="ctr"/>
            <a:r>
              <a:rPr lang="de-DE" sz="2400" b="1" i="1" dirty="0" smtClean="0"/>
              <a:t>Der Karl-Marx-Prospekt in </a:t>
            </a:r>
            <a:r>
              <a:rPr lang="de-DE" sz="2400" b="1" i="1" dirty="0" err="1" smtClean="0"/>
              <a:t>Dnepropetrowsk</a:t>
            </a:r>
            <a:r>
              <a:rPr lang="de-DE" sz="2400" b="1" i="1" dirty="0" smtClean="0"/>
              <a:t> ist ein gigantischer Straßenzug, der am Bahnhof der Stadt beginnt und durch die ganze Innenstadt führt. In der Mitte liegt ein Park, der zum Verweilen einlädt: Von hier aus kann man die großen Verwaltungsgebäude und Kaufhäuser sowie die Geschäfte und Boutiquen des Prospekts betrachten.</a:t>
            </a:r>
            <a:endParaRPr lang="ru-RU" sz="2400" b="1" i="1" dirty="0"/>
          </a:p>
        </p:txBody>
      </p:sp>
      <p:pic>
        <p:nvPicPr>
          <p:cNvPr id="4" name="Рисунок 3" descr="загруженное (3).jpg"/>
          <p:cNvPicPr>
            <a:picLocks noChangeAspect="1"/>
          </p:cNvPicPr>
          <p:nvPr/>
        </p:nvPicPr>
        <p:blipFill>
          <a:blip r:embed="rId2"/>
          <a:stretch>
            <a:fillRect/>
          </a:stretch>
        </p:blipFill>
        <p:spPr>
          <a:xfrm>
            <a:off x="285720" y="4000504"/>
            <a:ext cx="4225666" cy="2286016"/>
          </a:xfrm>
          <a:prstGeom prst="rect">
            <a:avLst/>
          </a:prstGeom>
        </p:spPr>
      </p:pic>
      <p:pic>
        <p:nvPicPr>
          <p:cNvPr id="5" name="Рисунок 4" descr="загруженное (4).jpg"/>
          <p:cNvPicPr>
            <a:picLocks noChangeAspect="1"/>
          </p:cNvPicPr>
          <p:nvPr/>
        </p:nvPicPr>
        <p:blipFill>
          <a:blip r:embed="rId3"/>
          <a:stretch>
            <a:fillRect/>
          </a:stretch>
        </p:blipFill>
        <p:spPr>
          <a:xfrm>
            <a:off x="4857752" y="4000504"/>
            <a:ext cx="4156902" cy="235745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Lemberger</a:t>
            </a:r>
            <a:r>
              <a:rPr lang="en-US" b="1" dirty="0" smtClean="0"/>
              <a:t> </a:t>
            </a:r>
            <a:r>
              <a:rPr lang="en-US" b="1" dirty="0" err="1" smtClean="0"/>
              <a:t>Marktplatz</a:t>
            </a:r>
            <a:endParaRPr lang="ru-RU" dirty="0"/>
          </a:p>
        </p:txBody>
      </p:sp>
      <p:sp>
        <p:nvSpPr>
          <p:cNvPr id="3" name="Содержимое 2"/>
          <p:cNvSpPr>
            <a:spLocks noGrp="1"/>
          </p:cNvSpPr>
          <p:nvPr>
            <p:ph idx="1"/>
          </p:nvPr>
        </p:nvSpPr>
        <p:spPr>
          <a:xfrm>
            <a:off x="457200" y="1600200"/>
            <a:ext cx="8229600" cy="4972072"/>
          </a:xfrm>
        </p:spPr>
        <p:txBody>
          <a:bodyPr>
            <a:normAutofit/>
          </a:bodyPr>
          <a:lstStyle/>
          <a:p>
            <a:pPr algn="ctr">
              <a:buNone/>
            </a:pPr>
            <a:r>
              <a:rPr lang="uk-UA" sz="2800" b="1" i="1" dirty="0" smtClean="0"/>
              <a:t> </a:t>
            </a:r>
          </a:p>
          <a:p>
            <a:pPr algn="ctr">
              <a:buNone/>
            </a:pPr>
            <a:endParaRPr lang="uk-UA" sz="2800" b="1" i="1" dirty="0" smtClean="0"/>
          </a:p>
          <a:p>
            <a:pPr algn="ctr">
              <a:buNone/>
            </a:pPr>
            <a:endParaRPr lang="uk-UA" sz="2800" b="1" i="1" dirty="0" smtClean="0"/>
          </a:p>
          <a:p>
            <a:pPr algn="ctr">
              <a:buNone/>
            </a:pPr>
            <a:endParaRPr lang="uk-UA" sz="2800" b="1" i="1" dirty="0" smtClean="0"/>
          </a:p>
          <a:p>
            <a:pPr algn="ctr">
              <a:buNone/>
            </a:pPr>
            <a:r>
              <a:rPr lang="de-DE" sz="2800" b="1" i="1" dirty="0" smtClean="0"/>
              <a:t>Besonders schön ist der beschauliche </a:t>
            </a:r>
            <a:r>
              <a:rPr lang="de-DE" sz="2800" b="1" i="1" dirty="0" err="1" smtClean="0"/>
              <a:t>Lemberger</a:t>
            </a:r>
            <a:r>
              <a:rPr lang="de-DE" sz="2800" b="1" i="1" dirty="0" smtClean="0"/>
              <a:t> Marktplatz, in dessen Mittelpunkt sich das Rathaus</a:t>
            </a:r>
            <a:r>
              <a:rPr lang="ru-RU" sz="2800" b="1" i="1" dirty="0" smtClean="0"/>
              <a:t> </a:t>
            </a:r>
            <a:r>
              <a:rPr lang="de-DE" sz="2800" b="1" i="1" dirty="0" smtClean="0"/>
              <a:t>befindet. Auch das</a:t>
            </a:r>
            <a:r>
              <a:rPr lang="uk-UA" sz="2800" b="1" i="1" dirty="0" smtClean="0"/>
              <a:t> </a:t>
            </a:r>
            <a:r>
              <a:rPr lang="de-DE" sz="2800" b="1" i="1" dirty="0" smtClean="0"/>
              <a:t>Historische Museum der Stadt befindet sich hier, in einem Haus aus schwarzen Steinen. Die</a:t>
            </a:r>
            <a:r>
              <a:rPr lang="uk-UA" sz="2800" b="1" i="1" dirty="0" smtClean="0"/>
              <a:t> </a:t>
            </a:r>
            <a:r>
              <a:rPr lang="de-DE" sz="2800" b="1" i="1" dirty="0" smtClean="0"/>
              <a:t>Museumsapotheke ist ebenfalls sehenswert.</a:t>
            </a:r>
            <a:endParaRPr lang="ru-RU" sz="2800" b="1" i="1" dirty="0"/>
          </a:p>
        </p:txBody>
      </p:sp>
      <p:pic>
        <p:nvPicPr>
          <p:cNvPr id="4" name="Рисунок 3" descr="Ukraine_Lemberg_Lwiw_Rathaus_300.jpg"/>
          <p:cNvPicPr>
            <a:picLocks noChangeAspect="1"/>
          </p:cNvPicPr>
          <p:nvPr/>
        </p:nvPicPr>
        <p:blipFill>
          <a:blip r:embed="rId2"/>
          <a:stretch>
            <a:fillRect/>
          </a:stretch>
        </p:blipFill>
        <p:spPr>
          <a:xfrm>
            <a:off x="428596" y="1214422"/>
            <a:ext cx="3810000" cy="2571748"/>
          </a:xfrm>
          <a:prstGeom prst="rect">
            <a:avLst/>
          </a:prstGeom>
        </p:spPr>
      </p:pic>
      <p:pic>
        <p:nvPicPr>
          <p:cNvPr id="5" name="Рисунок 4" descr="загруженное.jpg"/>
          <p:cNvPicPr>
            <a:picLocks noChangeAspect="1"/>
          </p:cNvPicPr>
          <p:nvPr/>
        </p:nvPicPr>
        <p:blipFill>
          <a:blip r:embed="rId3"/>
          <a:stretch>
            <a:fillRect/>
          </a:stretch>
        </p:blipFill>
        <p:spPr>
          <a:xfrm>
            <a:off x="4929190" y="1214422"/>
            <a:ext cx="3429024" cy="258169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6600" b="1" dirty="0" smtClean="0"/>
              <a:t/>
            </a:r>
            <a:br>
              <a:rPr lang="uk-UA" sz="6600" b="1" dirty="0" smtClean="0"/>
            </a:br>
            <a:r>
              <a:rPr lang="en-US" sz="6600" b="1" i="1" dirty="0" err="1" smtClean="0"/>
              <a:t>Besondere</a:t>
            </a:r>
            <a:r>
              <a:rPr lang="en-US" sz="6600" b="1" i="1" dirty="0" smtClean="0"/>
              <a:t> </a:t>
            </a:r>
            <a:r>
              <a:rPr lang="en-US" sz="6600" b="1" i="1" dirty="0" err="1" smtClean="0"/>
              <a:t>Bauwerke</a:t>
            </a:r>
            <a:r>
              <a:rPr lang="en-US" sz="6600" b="1" dirty="0" smtClean="0"/>
              <a:t/>
            </a:r>
            <a:br>
              <a:rPr lang="en-US" sz="6600" b="1" dirty="0" smtClean="0"/>
            </a:br>
            <a:endParaRPr lang="ru-RU" sz="6600" dirty="0"/>
          </a:p>
        </p:txBody>
      </p:sp>
      <p:pic>
        <p:nvPicPr>
          <p:cNvPr id="4" name="Содержимое 3" descr="загруженное (1).jpg"/>
          <p:cNvPicPr>
            <a:picLocks noGrp="1" noChangeAspect="1"/>
          </p:cNvPicPr>
          <p:nvPr>
            <p:ph idx="1"/>
          </p:nvPr>
        </p:nvPicPr>
        <p:blipFill>
          <a:blip r:embed="rId2"/>
          <a:stretch>
            <a:fillRect/>
          </a:stretch>
        </p:blipFill>
        <p:spPr>
          <a:xfrm>
            <a:off x="428596" y="1571612"/>
            <a:ext cx="2771787" cy="2491100"/>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descr="Ukraine_Lemberg_Lwiw_Rathaus_300.jpg"/>
          <p:cNvPicPr>
            <a:picLocks noChangeAspect="1"/>
          </p:cNvPicPr>
          <p:nvPr/>
        </p:nvPicPr>
        <p:blipFill>
          <a:blip r:embed="rId3"/>
          <a:stretch>
            <a:fillRect/>
          </a:stretch>
        </p:blipFill>
        <p:spPr>
          <a:xfrm>
            <a:off x="4572000" y="1714488"/>
            <a:ext cx="3810000" cy="2857500"/>
          </a:xfrm>
          <a:prstGeom prst="rect">
            <a:avLst/>
          </a:prstGeom>
          <a:ln w="228600" cap="sq" cmpd="thickThin">
            <a:solidFill>
              <a:srgbClr val="000000"/>
            </a:solidFill>
            <a:prstDash val="solid"/>
            <a:miter lim="800000"/>
          </a:ln>
          <a:effectLst>
            <a:innerShdw blurRad="76200">
              <a:srgbClr val="000000"/>
            </a:innerShdw>
          </a:effectLst>
        </p:spPr>
      </p:pic>
      <p:pic>
        <p:nvPicPr>
          <p:cNvPr id="7" name="Рисунок 6" descr="Ukraine_Odessa_Oper_300.jpg"/>
          <p:cNvPicPr>
            <a:picLocks noChangeAspect="1"/>
          </p:cNvPicPr>
          <p:nvPr/>
        </p:nvPicPr>
        <p:blipFill>
          <a:blip r:embed="rId4"/>
          <a:stretch>
            <a:fillRect/>
          </a:stretch>
        </p:blipFill>
        <p:spPr>
          <a:xfrm>
            <a:off x="1571604" y="3929066"/>
            <a:ext cx="3619526" cy="2714644"/>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i="1" dirty="0" err="1" smtClean="0"/>
              <a:t>Potemkinschen</a:t>
            </a:r>
            <a:r>
              <a:rPr lang="en-US" b="1" i="1" dirty="0" smtClean="0"/>
              <a:t> </a:t>
            </a:r>
            <a:r>
              <a:rPr lang="en-US" b="1" i="1" dirty="0" err="1" smtClean="0"/>
              <a:t>Treppen</a:t>
            </a:r>
            <a:r>
              <a:rPr lang="en-US" b="1" i="1" dirty="0" smtClean="0"/>
              <a:t> von Odessa</a:t>
            </a:r>
            <a:endParaRPr lang="ru-RU" i="1" dirty="0"/>
          </a:p>
        </p:txBody>
      </p:sp>
      <p:sp>
        <p:nvSpPr>
          <p:cNvPr id="3" name="Содержимое 2"/>
          <p:cNvSpPr>
            <a:spLocks noGrp="1"/>
          </p:cNvSpPr>
          <p:nvPr>
            <p:ph idx="1"/>
          </p:nvPr>
        </p:nvSpPr>
        <p:spPr/>
        <p:txBody>
          <a:bodyPr>
            <a:normAutofit/>
          </a:bodyPr>
          <a:lstStyle/>
          <a:p>
            <a:r>
              <a:rPr lang="de-DE" sz="2000" b="1" i="1" dirty="0" smtClean="0"/>
              <a:t>Die Potemkinschen Treppen von Odessa wurden zwischen 1837 und 1841 erbaut. Die Breite der Stufen wurde so variiert, dass die Treppe von untern besonders hoch und gewaltig erscheint. Berühmt wurde die Treppe in Folge eines Stummfilms: "Panzerkreuzer Potemkin" von Sergej Eisenstein, der 1925 gedreht wurde. Die Treppe verbindet einen großen </a:t>
            </a:r>
            <a:endParaRPr lang="uk-UA" sz="2000" b="1" i="1" dirty="0" smtClean="0"/>
          </a:p>
          <a:p>
            <a:pPr>
              <a:buNone/>
            </a:pPr>
            <a:r>
              <a:rPr lang="uk-UA" sz="2000" b="1" i="1" dirty="0" smtClean="0"/>
              <a:t>      </a:t>
            </a:r>
            <a:r>
              <a:rPr lang="de-DE" sz="2000" b="1" i="1" dirty="0" smtClean="0"/>
              <a:t>Pier mit dem Denkmal für den französischen Herzog </a:t>
            </a:r>
            <a:endParaRPr lang="uk-UA" sz="2000" b="1" i="1" dirty="0" smtClean="0"/>
          </a:p>
          <a:p>
            <a:pPr>
              <a:buNone/>
            </a:pPr>
            <a:r>
              <a:rPr lang="uk-UA" sz="2000" b="1" i="1" dirty="0" smtClean="0"/>
              <a:t>      </a:t>
            </a:r>
            <a:r>
              <a:rPr lang="de-DE" sz="2000" b="1" i="1" dirty="0" smtClean="0"/>
              <a:t>Emmanuel Richelieu.</a:t>
            </a:r>
            <a:endParaRPr lang="ru-RU" sz="2000" b="1" i="1" dirty="0"/>
          </a:p>
        </p:txBody>
      </p:sp>
      <p:pic>
        <p:nvPicPr>
          <p:cNvPr id="4" name="Рисунок 3" descr="images.jpg"/>
          <p:cNvPicPr>
            <a:picLocks noChangeAspect="1"/>
          </p:cNvPicPr>
          <p:nvPr/>
        </p:nvPicPr>
        <p:blipFill>
          <a:blip r:embed="rId2"/>
          <a:stretch>
            <a:fillRect/>
          </a:stretch>
        </p:blipFill>
        <p:spPr>
          <a:xfrm>
            <a:off x="5357818" y="3500438"/>
            <a:ext cx="3571932" cy="3153464"/>
          </a:xfrm>
          <a:prstGeom prst="rect">
            <a:avLst/>
          </a:prstGeom>
        </p:spPr>
      </p:pic>
      <p:pic>
        <p:nvPicPr>
          <p:cNvPr id="6" name="Рисунок 5" descr="images (1).jpg"/>
          <p:cNvPicPr>
            <a:picLocks noChangeAspect="1"/>
          </p:cNvPicPr>
          <p:nvPr/>
        </p:nvPicPr>
        <p:blipFill>
          <a:blip r:embed="rId3"/>
          <a:stretch>
            <a:fillRect/>
          </a:stretch>
        </p:blipFill>
        <p:spPr>
          <a:xfrm>
            <a:off x="214282" y="4857760"/>
            <a:ext cx="2395537" cy="1794340"/>
          </a:xfrm>
          <a:prstGeom prst="rect">
            <a:avLst/>
          </a:prstGeom>
        </p:spPr>
      </p:pic>
      <p:pic>
        <p:nvPicPr>
          <p:cNvPr id="7" name="Рисунок 6" descr="загруженное.jpg"/>
          <p:cNvPicPr>
            <a:picLocks noChangeAspect="1"/>
          </p:cNvPicPr>
          <p:nvPr/>
        </p:nvPicPr>
        <p:blipFill>
          <a:blip r:embed="rId4"/>
          <a:stretch>
            <a:fillRect/>
          </a:stretch>
        </p:blipFill>
        <p:spPr>
          <a:xfrm>
            <a:off x="2357422" y="4214818"/>
            <a:ext cx="3320934" cy="250031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857232"/>
            <a:ext cx="7772400" cy="1470025"/>
          </a:xfrm>
        </p:spPr>
        <p:txBody>
          <a:bodyPr>
            <a:normAutofit fontScale="90000"/>
          </a:bodyPr>
          <a:lstStyle/>
          <a:p>
            <a:r>
              <a:rPr lang="en-US" sz="8000" b="1" i="1" dirty="0" err="1" smtClean="0"/>
              <a:t>Museen</a:t>
            </a:r>
            <a:r>
              <a:rPr lang="en-US" b="1" dirty="0" smtClean="0"/>
              <a:t/>
            </a:r>
            <a:br>
              <a:rPr lang="en-US" b="1" dirty="0" smtClean="0"/>
            </a:br>
            <a:r>
              <a:rPr lang="en-US" dirty="0" smtClean="0"/>
              <a:t/>
            </a:r>
            <a:br>
              <a:rPr lang="en-US" dirty="0" smtClean="0"/>
            </a:br>
            <a:endParaRPr lang="ru-RU" dirty="0"/>
          </a:p>
        </p:txBody>
      </p:sp>
      <p:pic>
        <p:nvPicPr>
          <p:cNvPr id="4" name="Рисунок 3" descr="images (3).jpg"/>
          <p:cNvPicPr>
            <a:picLocks noChangeAspect="1"/>
          </p:cNvPicPr>
          <p:nvPr/>
        </p:nvPicPr>
        <p:blipFill>
          <a:blip r:embed="rId2"/>
          <a:stretch>
            <a:fillRect/>
          </a:stretch>
        </p:blipFill>
        <p:spPr>
          <a:xfrm rot="21177884">
            <a:off x="344273" y="1788628"/>
            <a:ext cx="3688110" cy="2349365"/>
          </a:xfrm>
          <a:prstGeom prst="rect">
            <a:avLst/>
          </a:prstGeom>
          <a:ln w="228600" cap="sq" cmpd="thickThin">
            <a:solidFill>
              <a:srgbClr val="000000"/>
            </a:solidFill>
            <a:prstDash val="solid"/>
            <a:miter lim="800000"/>
          </a:ln>
          <a:effectLst>
            <a:innerShdw blurRad="76200">
              <a:srgbClr val="000000"/>
            </a:innerShdw>
          </a:effectLst>
        </p:spPr>
      </p:pic>
      <p:pic>
        <p:nvPicPr>
          <p:cNvPr id="5" name="Рисунок 4" descr="images (1).jpg"/>
          <p:cNvPicPr>
            <a:picLocks noChangeAspect="1"/>
          </p:cNvPicPr>
          <p:nvPr/>
        </p:nvPicPr>
        <p:blipFill>
          <a:blip r:embed="rId3"/>
          <a:stretch>
            <a:fillRect/>
          </a:stretch>
        </p:blipFill>
        <p:spPr>
          <a:xfrm>
            <a:off x="2357422" y="4000504"/>
            <a:ext cx="4786346" cy="2522534"/>
          </a:xfrm>
          <a:prstGeom prst="rect">
            <a:avLst/>
          </a:prstGeom>
          <a:ln w="228600" cap="sq" cmpd="thickThin">
            <a:solidFill>
              <a:srgbClr val="000000"/>
            </a:solidFill>
            <a:prstDash val="solid"/>
            <a:miter lim="800000"/>
          </a:ln>
          <a:effectLst>
            <a:innerShdw blurRad="76200">
              <a:srgbClr val="000000"/>
            </a:innerShdw>
          </a:effectLst>
        </p:spPr>
      </p:pic>
      <p:pic>
        <p:nvPicPr>
          <p:cNvPr id="7" name="Рисунок 6" descr="загруженное (2).jpg"/>
          <p:cNvPicPr>
            <a:picLocks noChangeAspect="1"/>
          </p:cNvPicPr>
          <p:nvPr/>
        </p:nvPicPr>
        <p:blipFill>
          <a:blip r:embed="rId4"/>
          <a:stretch>
            <a:fillRect/>
          </a:stretch>
        </p:blipFill>
        <p:spPr>
          <a:xfrm>
            <a:off x="4143372" y="1571612"/>
            <a:ext cx="4923430" cy="214314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smtClean="0"/>
              <a:t>Odessas</a:t>
            </a:r>
            <a:r>
              <a:rPr lang="en-US" b="1" dirty="0" smtClean="0"/>
              <a:t> </a:t>
            </a:r>
            <a:r>
              <a:rPr lang="en-US" b="1" dirty="0" err="1" smtClean="0"/>
              <a:t>Archäologisches</a:t>
            </a:r>
            <a:r>
              <a:rPr lang="en-US" b="1" dirty="0" smtClean="0"/>
              <a:t> Museum </a:t>
            </a:r>
            <a:endParaRPr lang="ru-RU" dirty="0"/>
          </a:p>
        </p:txBody>
      </p:sp>
      <p:sp>
        <p:nvSpPr>
          <p:cNvPr id="3" name="Содержимое 2"/>
          <p:cNvSpPr>
            <a:spLocks noGrp="1"/>
          </p:cNvSpPr>
          <p:nvPr>
            <p:ph idx="1"/>
          </p:nvPr>
        </p:nvSpPr>
        <p:spPr/>
        <p:txBody>
          <a:bodyPr>
            <a:normAutofit/>
          </a:bodyPr>
          <a:lstStyle/>
          <a:p>
            <a:pPr algn="ctr"/>
            <a:r>
              <a:rPr lang="de-DE" sz="2000" b="1" i="1" dirty="0" smtClean="0"/>
              <a:t>Das Museum beschäftigt sich in erster Linie mit der Geschichte des nördlichen Schwarzmeerraums. Neben der umfangreichen Sammlung archäologischer Fundstücke werden auch Exponate aus dem Alten Ägypten, dem antiken Griechenland, aus Rom und aus Zypern ausgestellt. Es verfügt außerdem über eine etwa 50.000 Exponate zählende Münzsammlung.</a:t>
            </a:r>
            <a:endParaRPr lang="ru-RU" sz="2000" b="1" i="1" dirty="0"/>
          </a:p>
        </p:txBody>
      </p:sp>
      <p:pic>
        <p:nvPicPr>
          <p:cNvPr id="4" name="Рисунок 3" descr="images.jpg"/>
          <p:cNvPicPr>
            <a:picLocks noChangeAspect="1"/>
          </p:cNvPicPr>
          <p:nvPr/>
        </p:nvPicPr>
        <p:blipFill>
          <a:blip r:embed="rId2"/>
          <a:stretch>
            <a:fillRect/>
          </a:stretch>
        </p:blipFill>
        <p:spPr>
          <a:xfrm rot="21152193">
            <a:off x="252406" y="3367080"/>
            <a:ext cx="2466975" cy="1847850"/>
          </a:xfrm>
          <a:prstGeom prst="rect">
            <a:avLst/>
          </a:prstGeom>
        </p:spPr>
      </p:pic>
      <p:pic>
        <p:nvPicPr>
          <p:cNvPr id="5" name="Рисунок 4" descr="images (2).jpg"/>
          <p:cNvPicPr>
            <a:picLocks noChangeAspect="1"/>
          </p:cNvPicPr>
          <p:nvPr/>
        </p:nvPicPr>
        <p:blipFill>
          <a:blip r:embed="rId3"/>
          <a:stretch>
            <a:fillRect/>
          </a:stretch>
        </p:blipFill>
        <p:spPr>
          <a:xfrm>
            <a:off x="6072198" y="3571876"/>
            <a:ext cx="2743213" cy="2060822"/>
          </a:xfrm>
          <a:prstGeom prst="rect">
            <a:avLst/>
          </a:prstGeom>
        </p:spPr>
      </p:pic>
      <p:pic>
        <p:nvPicPr>
          <p:cNvPr id="6" name="Рисунок 5" descr="images (4).jpg"/>
          <p:cNvPicPr>
            <a:picLocks noChangeAspect="1"/>
          </p:cNvPicPr>
          <p:nvPr/>
        </p:nvPicPr>
        <p:blipFill>
          <a:blip r:embed="rId4"/>
          <a:stretch>
            <a:fillRect/>
          </a:stretch>
        </p:blipFill>
        <p:spPr>
          <a:xfrm rot="274615">
            <a:off x="2714612" y="3929066"/>
            <a:ext cx="3214710" cy="2407929"/>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899</Words>
  <Application>Microsoft Office PowerPoint</Application>
  <PresentationFormat>Экран (4:3)</PresentationFormat>
  <Paragraphs>46</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Слайд 1</vt:lpstr>
      <vt:lpstr>  Besondere Plätze und Straßen  </vt:lpstr>
      <vt:lpstr>Deribasiwska-Straße in Odessa</vt:lpstr>
      <vt:lpstr>Karl-Marx-Prospekt</vt:lpstr>
      <vt:lpstr>Lemberger Marktplatz</vt:lpstr>
      <vt:lpstr> Besondere Bauwerke </vt:lpstr>
      <vt:lpstr>Potemkinschen Treppen von Odessa</vt:lpstr>
      <vt:lpstr>Museen  </vt:lpstr>
      <vt:lpstr>Odessas Archäologisches Museum </vt:lpstr>
      <vt:lpstr>Planetarium in Donezk</vt:lpstr>
      <vt:lpstr>Staatliches Kunstmuseum</vt:lpstr>
      <vt:lpstr>Opernhäuser und Theater </vt:lpstr>
      <vt:lpstr>Opernhaus von Odessa</vt:lpstr>
      <vt:lpstr>Opern- und Ballethaus von Donezk </vt:lpstr>
      <vt:lpstr>Burgen und Schlösser </vt:lpstr>
      <vt:lpstr>Burg Schwalbennest in Jalta</vt:lpstr>
      <vt:lpstr>Schah-Palast von Odessa</vt:lpstr>
      <vt:lpstr>Die  interessantesten Sehenswürdigkeiten der Westukraine  </vt:lpstr>
      <vt:lpstr>Die Burg in Kamjanez-Podilskyj</vt:lpstr>
      <vt:lpstr>Die Festung in Kremenetz</vt:lpstr>
      <vt:lpstr>Das Rathaus in Butschatsch</vt:lpstr>
      <vt:lpstr>Das Museum der Ostereierbemalung in Kolomyja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monachin</cp:lastModifiedBy>
  <cp:revision>24</cp:revision>
  <dcterms:modified xsi:type="dcterms:W3CDTF">2014-03-18T17:24:42Z</dcterms:modified>
</cp:coreProperties>
</file>