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4" r:id="rId7"/>
    <p:sldId id="265" r:id="rId8"/>
    <p:sldId id="266" r:id="rId9"/>
    <p:sldId id="263" r:id="rId10"/>
    <p:sldId id="268"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3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11334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426026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314331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211019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230728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D77639-55A4-456C-A9CC-0E0CB12FE39D}"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247523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D77639-55A4-456C-A9CC-0E0CB12FE39D}" type="datetimeFigureOut">
              <a:rPr lang="ru-RU" smtClean="0"/>
              <a:t>11.11.2012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25952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D77639-55A4-456C-A9CC-0E0CB12FE39D}" type="datetimeFigureOut">
              <a:rPr lang="ru-RU" smtClean="0"/>
              <a:t>11.11.2012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146405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D77639-55A4-456C-A9CC-0E0CB12FE39D}" type="datetimeFigureOut">
              <a:rPr lang="ru-RU" smtClean="0"/>
              <a:t>11.11.2012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177160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77639-55A4-456C-A9CC-0E0CB12FE39D}"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82185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D77639-55A4-456C-A9CC-0E0CB12FE39D}" type="datetimeFigureOut">
              <a:rPr lang="ru-RU" smtClean="0"/>
              <a:t>11.11.2012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5542BF-88CD-4DE0-AA0B-488A7F90F41B}" type="slidenum">
              <a:rPr lang="ru-RU" smtClean="0"/>
              <a:t>‹#›</a:t>
            </a:fld>
            <a:endParaRPr lang="ru-RU"/>
          </a:p>
        </p:txBody>
      </p:sp>
    </p:spTree>
    <p:extLst>
      <p:ext uri="{BB962C8B-B14F-4D97-AF65-F5344CB8AC3E}">
        <p14:creationId xmlns:p14="http://schemas.microsoft.com/office/powerpoint/2010/main" val="42051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77639-55A4-456C-A9CC-0E0CB12FE39D}" type="datetimeFigureOut">
              <a:rPr lang="ru-RU" smtClean="0"/>
              <a:t>11.11.2012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542BF-88CD-4DE0-AA0B-488A7F90F41B}" type="slidenum">
              <a:rPr lang="ru-RU" smtClean="0"/>
              <a:t>‹#›</a:t>
            </a:fld>
            <a:endParaRPr lang="ru-RU"/>
          </a:p>
        </p:txBody>
      </p:sp>
    </p:spTree>
    <p:extLst>
      <p:ext uri="{BB962C8B-B14F-4D97-AF65-F5344CB8AC3E}">
        <p14:creationId xmlns:p14="http://schemas.microsoft.com/office/powerpoint/2010/main" val="186083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60648"/>
            <a:ext cx="7772400" cy="2376264"/>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err="1" smtClean="0">
                <a:ln w="11430"/>
                <a:solidFill>
                  <a:srgbClr val="F8F8F8"/>
                </a:solidFill>
                <a:effectLst>
                  <a:outerShdw blurRad="25400" algn="tl" rotWithShape="0">
                    <a:srgbClr val="000000">
                      <a:alpha val="43000"/>
                    </a:srgbClr>
                  </a:outerShdw>
                </a:effectLst>
              </a:rPr>
              <a:t>Gotthold</a:t>
            </a:r>
            <a:r>
              <a:rPr lang="en-US" sz="5400" b="1" spc="150" dirty="0" smtClean="0">
                <a:ln w="11430"/>
                <a:solidFill>
                  <a:srgbClr val="F8F8F8"/>
                </a:solidFill>
                <a:effectLst>
                  <a:outerShdw blurRad="25400" algn="tl" rotWithShape="0">
                    <a:srgbClr val="000000">
                      <a:alpha val="43000"/>
                    </a:srgbClr>
                  </a:outerShdw>
                </a:effectLst>
              </a:rPr>
              <a:t> Ephraim Lessing</a:t>
            </a:r>
            <a:endParaRPr lang="ru-RU" sz="5400" b="1" spc="150" dirty="0">
              <a:ln w="11430"/>
              <a:solidFill>
                <a:srgbClr val="F8F8F8"/>
              </a:solidFill>
              <a:effectLst>
                <a:outerShdw blurRad="25400" algn="tl" rotWithShape="0">
                  <a:srgbClr val="000000">
                    <a:alpha val="43000"/>
                  </a:srgbClr>
                </a:outerShdw>
              </a:effectLst>
            </a:endParaRPr>
          </a:p>
        </p:txBody>
      </p:sp>
      <p:sp>
        <p:nvSpPr>
          <p:cNvPr id="3" name="Подзаголовок 2"/>
          <p:cNvSpPr>
            <a:spLocks noGrp="1"/>
          </p:cNvSpPr>
          <p:nvPr>
            <p:ph type="subTitle" idx="1"/>
          </p:nvPr>
        </p:nvSpPr>
        <p:spPr>
          <a:xfrm>
            <a:off x="5004047" y="5089557"/>
            <a:ext cx="4129151" cy="1752600"/>
          </a:xfrm>
        </p:spPr>
        <p:txBody>
          <a:bodyPr>
            <a:normAutofit fontScale="85000" lnSpcReduction="20000"/>
          </a:bodyPr>
          <a:lstStyle/>
          <a:p>
            <a:r>
              <a:rPr lang="sv-SE" sz="3300" dirty="0" smtClean="0">
                <a:solidFill>
                  <a:schemeClr val="bg1"/>
                </a:solidFill>
                <a:latin typeface="Monotype Corsiva" pitchFamily="66" charset="0"/>
              </a:rPr>
              <a:t>Presentation</a:t>
            </a:r>
          </a:p>
          <a:p>
            <a:r>
              <a:rPr lang="sv-SE" sz="3300" dirty="0" smtClean="0">
                <a:solidFill>
                  <a:schemeClr val="bg1"/>
                </a:solidFill>
                <a:latin typeface="Monotype Corsiva" pitchFamily="66" charset="0"/>
              </a:rPr>
              <a:t>Hanna Brykowa</a:t>
            </a:r>
          </a:p>
          <a:p>
            <a:r>
              <a:rPr lang="sv-SE" sz="3300" dirty="0" smtClean="0">
                <a:solidFill>
                  <a:schemeClr val="bg1"/>
                </a:solidFill>
                <a:latin typeface="Monotype Corsiva" pitchFamily="66" charset="0"/>
              </a:rPr>
              <a:t>Klasse 10B</a:t>
            </a:r>
          </a:p>
          <a:p>
            <a:r>
              <a:rPr lang="sv-SE" sz="3300" dirty="0" smtClean="0">
                <a:solidFill>
                  <a:schemeClr val="bg1"/>
                </a:solidFill>
                <a:latin typeface="Monotype Corsiva" pitchFamily="66" charset="0"/>
              </a:rPr>
              <a:t>Gymnasium 46</a:t>
            </a:r>
          </a:p>
          <a:p>
            <a:endParaRPr lang="ru-RU" dirty="0"/>
          </a:p>
        </p:txBody>
      </p:sp>
    </p:spTree>
    <p:extLst>
      <p:ext uri="{BB962C8B-B14F-4D97-AF65-F5344CB8AC3E}">
        <p14:creationId xmlns:p14="http://schemas.microsoft.com/office/powerpoint/2010/main" val="358260994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pic>
        <p:nvPicPr>
          <p:cNvPr id="9" name="Объект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3177" y="1052736"/>
            <a:ext cx="4139916" cy="507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Объект 7"/>
          <p:cNvSpPr>
            <a:spLocks noGrp="1"/>
          </p:cNvSpPr>
          <p:nvPr>
            <p:ph sz="half" idx="2"/>
          </p:nvPr>
        </p:nvSpPr>
        <p:spPr>
          <a:xfrm>
            <a:off x="4572000" y="0"/>
            <a:ext cx="4572000" cy="6858000"/>
          </a:xfrm>
        </p:spPr>
        <p:txBody>
          <a:bodyPr>
            <a:noAutofit/>
          </a:bodyPr>
          <a:lstStyle/>
          <a:p>
            <a:pPr marL="0" indent="0">
              <a:buNone/>
            </a:pPr>
            <a:r>
              <a:rPr lang="de-DE" sz="3600" dirty="0" smtClean="0">
                <a:solidFill>
                  <a:srgbClr val="002060"/>
                </a:solidFill>
                <a:latin typeface="Monotype Corsiva" pitchFamily="66" charset="0"/>
              </a:rPr>
              <a:t>1779 verschlechterte sich Lessings Gesundheitszustand. Am 15. Februar 1781 starb Lessing an Brustwassersucht bei einem Besuch in Braunschweig im Hause des Weinhändlers </a:t>
            </a:r>
            <a:r>
              <a:rPr lang="de-DE" sz="3600" dirty="0" err="1" smtClean="0">
                <a:solidFill>
                  <a:srgbClr val="002060"/>
                </a:solidFill>
                <a:latin typeface="Monotype Corsiva" pitchFamily="66" charset="0"/>
              </a:rPr>
              <a:t>Angott</a:t>
            </a:r>
            <a:r>
              <a:rPr lang="de-DE" sz="3600" dirty="0" smtClean="0">
                <a:solidFill>
                  <a:srgbClr val="002060"/>
                </a:solidFill>
                <a:latin typeface="Monotype Corsiva" pitchFamily="66" charset="0"/>
              </a:rPr>
              <a:t> nach vierzehntägiger Krankheit.</a:t>
            </a:r>
            <a:endParaRPr lang="ru-RU" sz="3600" dirty="0">
              <a:solidFill>
                <a:srgbClr val="002060"/>
              </a:solidFill>
              <a:latin typeface="Monotype Corsiva" pitchFamily="66" charset="0"/>
            </a:endParaRPr>
          </a:p>
        </p:txBody>
      </p:sp>
    </p:spTree>
    <p:extLst>
      <p:ext uri="{BB962C8B-B14F-4D97-AF65-F5344CB8AC3E}">
        <p14:creationId xmlns:p14="http://schemas.microsoft.com/office/powerpoint/2010/main" val="11811115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179512" y="404664"/>
            <a:ext cx="4932040" cy="6453336"/>
          </a:xfrm>
        </p:spPr>
        <p:txBody>
          <a:bodyPr>
            <a:normAutofit/>
          </a:bodyPr>
          <a:lstStyle/>
          <a:p>
            <a:pPr marL="0" indent="0">
              <a:buNone/>
            </a:pPr>
            <a:r>
              <a:rPr lang="de-DE" sz="4000" dirty="0" smtClean="0">
                <a:solidFill>
                  <a:srgbClr val="002060"/>
                </a:solidFill>
                <a:latin typeface="Monotype Corsiva" pitchFamily="66" charset="0"/>
              </a:rPr>
              <a:t>Sein Grab galt als verschollen und wurde 1833 von dem Braunschweiger Privatgelehrten und Kunsthistoriker Carl Schiller wieder aufgefunden.</a:t>
            </a:r>
            <a:endParaRPr lang="ru-RU" sz="4000" dirty="0">
              <a:solidFill>
                <a:srgbClr val="002060"/>
              </a:solidFill>
              <a:latin typeface="Monotype Corsiva" pitchFamily="66" charset="0"/>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0072" y="1988840"/>
            <a:ext cx="3466855" cy="3976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2285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188640"/>
            <a:ext cx="4860032" cy="6669360"/>
          </a:xfrm>
        </p:spPr>
        <p:txBody>
          <a:bodyPr>
            <a:normAutofit/>
          </a:bodyPr>
          <a:lstStyle/>
          <a:p>
            <a:pPr marL="0" indent="0">
              <a:buNone/>
            </a:pPr>
            <a:r>
              <a:rPr lang="de-DE" sz="3600" b="1" u="sng" dirty="0" smtClean="0">
                <a:solidFill>
                  <a:srgbClr val="002060"/>
                </a:solidFill>
                <a:latin typeface="Monotype Corsiva" pitchFamily="66" charset="0"/>
              </a:rPr>
              <a:t>Gotthold Ephraim Lessing </a:t>
            </a:r>
            <a:r>
              <a:rPr lang="de-DE" sz="3600" dirty="0" smtClean="0">
                <a:solidFill>
                  <a:srgbClr val="002060"/>
                </a:solidFill>
                <a:latin typeface="Monotype Corsiva" pitchFamily="66" charset="0"/>
              </a:rPr>
              <a:t>(22. Januar 1729 in Kamenz, Sachsen ; † 15. Februar 1781 in Braunschweig ) war ein bedeutender Dichter der deutschen Aufklärung .</a:t>
            </a:r>
            <a:endParaRPr lang="uk-UA" sz="3600" dirty="0" smtClean="0">
              <a:solidFill>
                <a:srgbClr val="002060"/>
              </a:solidFill>
              <a:latin typeface="Monotype Corsiva" pitchFamily="66" charset="0"/>
            </a:endParaRPr>
          </a:p>
          <a:p>
            <a:pPr marL="0" indent="0">
              <a:buNone/>
            </a:pPr>
            <a:r>
              <a:rPr lang="de-DE" sz="3600" dirty="0" smtClean="0">
                <a:solidFill>
                  <a:srgbClr val="002060"/>
                </a:solidFill>
                <a:latin typeface="Monotype Corsiva" pitchFamily="66" charset="0"/>
              </a:rPr>
              <a:t>Lessing ist der erste deutsche Dramatiker, dessen Werk bis heute ununterbrochen in den Theatern aufgeführt wird.</a:t>
            </a:r>
            <a:endParaRPr lang="ru-RU" sz="3600" dirty="0">
              <a:solidFill>
                <a:srgbClr val="002060"/>
              </a:solidFill>
              <a:latin typeface="Monotype Corsiva"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36712"/>
            <a:ext cx="3569539" cy="51109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0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124744"/>
          </a:xfrm>
        </p:spPr>
        <p:txBody>
          <a:bodyPr>
            <a:normAutofit/>
          </a:bodyPr>
          <a:lstStyle/>
          <a:p>
            <a:r>
              <a:rPr lang="en-US"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Leben</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Объект 5"/>
          <p:cNvSpPr>
            <a:spLocks noGrp="1"/>
          </p:cNvSpPr>
          <p:nvPr>
            <p:ph sz="half" idx="2"/>
          </p:nvPr>
        </p:nvSpPr>
        <p:spPr>
          <a:xfrm>
            <a:off x="4427984" y="1052736"/>
            <a:ext cx="4716016" cy="5805264"/>
          </a:xfrm>
        </p:spPr>
        <p:txBody>
          <a:bodyPr>
            <a:normAutofit/>
          </a:bodyPr>
          <a:lstStyle/>
          <a:p>
            <a:pPr marL="0" indent="0" algn="ctr">
              <a:buNone/>
            </a:pPr>
            <a:r>
              <a:rPr lang="de-DE" sz="3200" dirty="0" smtClean="0">
                <a:solidFill>
                  <a:srgbClr val="002060"/>
                </a:solidFill>
                <a:latin typeface="Monotype Corsiva" pitchFamily="66" charset="0"/>
              </a:rPr>
              <a:t>Gotthold Ephraim Lessing war das dritte Kind und der zweitälteste Sohn des </a:t>
            </a:r>
            <a:r>
              <a:rPr lang="de-DE" sz="3200" dirty="0" err="1" smtClean="0">
                <a:solidFill>
                  <a:srgbClr val="002060"/>
                </a:solidFill>
                <a:latin typeface="Monotype Corsiva" pitchFamily="66" charset="0"/>
              </a:rPr>
              <a:t>Kamenzer</a:t>
            </a:r>
            <a:r>
              <a:rPr lang="de-DE" sz="3200" dirty="0" smtClean="0">
                <a:solidFill>
                  <a:srgbClr val="002060"/>
                </a:solidFill>
                <a:latin typeface="Monotype Corsiva" pitchFamily="66" charset="0"/>
              </a:rPr>
              <a:t> </a:t>
            </a:r>
            <a:r>
              <a:rPr lang="de-DE" sz="3200" dirty="0" err="1" smtClean="0">
                <a:solidFill>
                  <a:srgbClr val="002060"/>
                </a:solidFill>
                <a:latin typeface="Monotype Corsiva" pitchFamily="66" charset="0"/>
              </a:rPr>
              <a:t>Archidiakons</a:t>
            </a:r>
            <a:r>
              <a:rPr lang="de-DE" sz="3200" dirty="0" smtClean="0">
                <a:solidFill>
                  <a:srgbClr val="002060"/>
                </a:solidFill>
                <a:latin typeface="Monotype Corsiva" pitchFamily="66" charset="0"/>
              </a:rPr>
              <a:t> Johann Gottfried Lessing und seiner Frau Justina Salome; am 24. Januar 1729 wurde er in der St. Marienkirche in Kamenz durch seinen Großvater Gottfried Feller getauft. </a:t>
            </a:r>
            <a:endParaRPr lang="ru-RU" sz="3200" dirty="0">
              <a:solidFill>
                <a:srgbClr val="002060"/>
              </a:solidFill>
              <a:latin typeface="Monotype Corsiva"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4091112" cy="5328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8962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116632"/>
            <a:ext cx="4572000" cy="6741368"/>
          </a:xfrm>
        </p:spPr>
        <p:txBody>
          <a:bodyPr>
            <a:normAutofit fontScale="92500"/>
          </a:bodyPr>
          <a:lstStyle/>
          <a:p>
            <a:pPr marL="0" indent="0">
              <a:buNone/>
            </a:pPr>
            <a:r>
              <a:rPr lang="de-DE" dirty="0" smtClean="0">
                <a:solidFill>
                  <a:srgbClr val="002060"/>
                </a:solidFill>
                <a:latin typeface="Monotype Corsiva" pitchFamily="66" charset="0"/>
              </a:rPr>
              <a:t>Von </a:t>
            </a:r>
            <a:r>
              <a:rPr lang="de-DE" b="1" dirty="0" smtClean="0">
                <a:solidFill>
                  <a:srgbClr val="002060"/>
                </a:solidFill>
                <a:latin typeface="Monotype Corsiva" pitchFamily="66" charset="0"/>
              </a:rPr>
              <a:t>1737 bis 1741 </a:t>
            </a:r>
            <a:r>
              <a:rPr lang="de-DE" dirty="0" smtClean="0">
                <a:solidFill>
                  <a:srgbClr val="002060"/>
                </a:solidFill>
                <a:latin typeface="Monotype Corsiva" pitchFamily="66" charset="0"/>
              </a:rPr>
              <a:t>besuchte Lessing die Lateinschule seiner Heimatstadt, die seit 1737 von dem jungen Johann Gottfried </a:t>
            </a:r>
            <a:r>
              <a:rPr lang="de-DE" dirty="0" err="1" smtClean="0">
                <a:solidFill>
                  <a:srgbClr val="002060"/>
                </a:solidFill>
                <a:latin typeface="Monotype Corsiva" pitchFamily="66" charset="0"/>
              </a:rPr>
              <a:t>Heinitz</a:t>
            </a:r>
            <a:r>
              <a:rPr lang="de-DE" dirty="0" smtClean="0">
                <a:solidFill>
                  <a:srgbClr val="002060"/>
                </a:solidFill>
                <a:latin typeface="Monotype Corsiva" pitchFamily="66" charset="0"/>
              </a:rPr>
              <a:t> geleitet wurde. </a:t>
            </a:r>
            <a:endParaRPr lang="uk-UA" dirty="0" smtClean="0">
              <a:solidFill>
                <a:srgbClr val="002060"/>
              </a:solidFill>
              <a:latin typeface="Monotype Corsiva" pitchFamily="66" charset="0"/>
            </a:endParaRPr>
          </a:p>
          <a:p>
            <a:pPr marL="0" indent="0">
              <a:buNone/>
            </a:pPr>
            <a:r>
              <a:rPr lang="de-DE" b="1" dirty="0" smtClean="0">
                <a:solidFill>
                  <a:srgbClr val="002060"/>
                </a:solidFill>
                <a:latin typeface="Monotype Corsiva" pitchFamily="66" charset="0"/>
              </a:rPr>
              <a:t>1741</a:t>
            </a:r>
            <a:r>
              <a:rPr lang="de-DE" dirty="0" smtClean="0">
                <a:solidFill>
                  <a:srgbClr val="002060"/>
                </a:solidFill>
                <a:latin typeface="Monotype Corsiva" pitchFamily="66" charset="0"/>
              </a:rPr>
              <a:t> bestand er die Aufnahmeprüfung in Sankt Afra hervorragend und erfüllte damit die vom Vater in ihn gesetzten Erwartungen. </a:t>
            </a:r>
            <a:endParaRPr lang="uk-UA" dirty="0" smtClean="0">
              <a:solidFill>
                <a:srgbClr val="002060"/>
              </a:solidFill>
              <a:latin typeface="Monotype Corsiva" pitchFamily="66" charset="0"/>
            </a:endParaRPr>
          </a:p>
          <a:p>
            <a:pPr marL="0" indent="0">
              <a:buNone/>
            </a:pPr>
            <a:r>
              <a:rPr lang="de-DE" b="1" dirty="0" smtClean="0">
                <a:solidFill>
                  <a:srgbClr val="002060"/>
                </a:solidFill>
                <a:latin typeface="Monotype Corsiva" pitchFamily="66" charset="0"/>
              </a:rPr>
              <a:t>1746</a:t>
            </a:r>
            <a:r>
              <a:rPr lang="de-DE" dirty="0" smtClean="0">
                <a:solidFill>
                  <a:srgbClr val="002060"/>
                </a:solidFill>
                <a:latin typeface="Monotype Corsiva" pitchFamily="66" charset="0"/>
              </a:rPr>
              <a:t> wurde Lessing vom Rektor Theophilus </a:t>
            </a:r>
            <a:r>
              <a:rPr lang="de-DE" dirty="0" err="1" smtClean="0">
                <a:solidFill>
                  <a:srgbClr val="002060"/>
                </a:solidFill>
                <a:latin typeface="Monotype Corsiva" pitchFamily="66" charset="0"/>
              </a:rPr>
              <a:t>Grabener</a:t>
            </a:r>
            <a:r>
              <a:rPr lang="de-DE" dirty="0" smtClean="0">
                <a:solidFill>
                  <a:srgbClr val="002060"/>
                </a:solidFill>
                <a:latin typeface="Monotype Corsiva" pitchFamily="66" charset="0"/>
              </a:rPr>
              <a:t> wegen seiner ausgezeichneten Leistungen vorzeitig entlassen und ging zum Studium an die Universität Leipzig , wo er sich am 20. September desselben Jahres immatrikulierte.</a:t>
            </a:r>
            <a:endParaRPr lang="ru-RU" dirty="0">
              <a:solidFill>
                <a:srgbClr val="002060"/>
              </a:solidFill>
              <a:latin typeface="Monotype Corsiva"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56" y="476672"/>
            <a:ext cx="4032448" cy="5711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4062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764704"/>
            <a:ext cx="3972552" cy="51566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Объект 5"/>
          <p:cNvSpPr>
            <a:spLocks noGrp="1"/>
          </p:cNvSpPr>
          <p:nvPr>
            <p:ph sz="half" idx="2"/>
          </p:nvPr>
        </p:nvSpPr>
        <p:spPr>
          <a:xfrm>
            <a:off x="4499992" y="260648"/>
            <a:ext cx="4644008" cy="6597352"/>
          </a:xfrm>
        </p:spPr>
        <p:txBody>
          <a:bodyPr>
            <a:normAutofit/>
          </a:bodyPr>
          <a:lstStyle/>
          <a:p>
            <a:pPr marL="0" indent="0">
              <a:buNone/>
            </a:pPr>
            <a:r>
              <a:rPr lang="de-DE" sz="3600" dirty="0" smtClean="0">
                <a:solidFill>
                  <a:srgbClr val="002060"/>
                </a:solidFill>
                <a:latin typeface="Monotype Corsiva" pitchFamily="66" charset="0"/>
              </a:rPr>
              <a:t>1748 wechselte er zum Medizinstudium und begab sich am 20. August desselben Jahres zu weiteren Studien an die Universität Wittenberg. Im November desselben Jahres zog er nach einer überstandenen Krankheit in die brandenburgische Residenzstadt Berlin.</a:t>
            </a:r>
            <a:endParaRPr lang="ru-RU" sz="3600" dirty="0">
              <a:solidFill>
                <a:srgbClr val="002060"/>
              </a:solidFill>
              <a:latin typeface="Monotype Corsiva" pitchFamily="66" charset="0"/>
            </a:endParaRPr>
          </a:p>
        </p:txBody>
      </p:sp>
    </p:spTree>
    <p:extLst>
      <p:ext uri="{BB962C8B-B14F-4D97-AF65-F5344CB8AC3E}">
        <p14:creationId xmlns:p14="http://schemas.microsoft.com/office/powerpoint/2010/main" val="360959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3501008"/>
            <a:ext cx="9144000" cy="3356992"/>
          </a:xfrm>
        </p:spPr>
        <p:txBody>
          <a:bodyPr>
            <a:noAutofit/>
          </a:bodyPr>
          <a:lstStyle/>
          <a:p>
            <a:pPr marL="0" indent="0" algn="ctr">
              <a:buNone/>
            </a:pPr>
            <a:r>
              <a:rPr lang="de-DE" sz="3600" dirty="0" smtClean="0">
                <a:solidFill>
                  <a:srgbClr val="002060"/>
                </a:solidFill>
                <a:latin typeface="Monotype Corsiva" pitchFamily="66" charset="0"/>
              </a:rPr>
              <a:t>Im Oktober 1755 kehrte er nach Leipzig zurück. Im folgenden Jahr plante er eine auf mehrere Jahre angelegte Bildungsreise durch die Niederlande, England und Frankreich</a:t>
            </a:r>
            <a:r>
              <a:rPr lang="uk-UA" sz="3600" dirty="0" smtClean="0">
                <a:solidFill>
                  <a:srgbClr val="002060"/>
                </a:solidFill>
                <a:latin typeface="Monotype Corsiva" pitchFamily="66" charset="0"/>
              </a:rPr>
              <a:t>,</a:t>
            </a:r>
            <a:r>
              <a:rPr lang="de-DE" sz="3600" dirty="0" smtClean="0">
                <a:solidFill>
                  <a:srgbClr val="002060"/>
                </a:solidFill>
                <a:latin typeface="Monotype Corsiva" pitchFamily="66" charset="0"/>
              </a:rPr>
              <a:t> jedoch wegen des Siebenjährigen Krieges bereits in Amsterdam abbrechen mussten.</a:t>
            </a:r>
            <a:endParaRPr lang="ru-RU" sz="3600" dirty="0">
              <a:solidFill>
                <a:srgbClr val="002060"/>
              </a:solidFill>
              <a:latin typeface="Monotype Corsiva" pitchFamily="66" charset="0"/>
            </a:endParaRPr>
          </a:p>
        </p:txBody>
      </p:sp>
      <p:pic>
        <p:nvPicPr>
          <p:cNvPr id="7" name="Объект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14" b="18014"/>
          <a:stretch/>
        </p:blipFill>
        <p:spPr>
          <a:xfrm>
            <a:off x="0" y="0"/>
            <a:ext cx="9144000" cy="3356992"/>
          </a:xfrm>
        </p:spPr>
      </p:pic>
    </p:spTree>
    <p:extLst>
      <p:ext uri="{BB962C8B-B14F-4D97-AF65-F5344CB8AC3E}">
        <p14:creationId xmlns:p14="http://schemas.microsoft.com/office/powerpoint/2010/main" val="718070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908720"/>
            <a:ext cx="4572000" cy="5949280"/>
          </a:xfrm>
        </p:spPr>
        <p:txBody>
          <a:bodyPr>
            <a:normAutofit/>
          </a:bodyPr>
          <a:lstStyle/>
          <a:p>
            <a:pPr marL="0" indent="0">
              <a:buNone/>
            </a:pPr>
            <a:r>
              <a:rPr lang="de-DE" sz="3600" dirty="0" smtClean="0">
                <a:solidFill>
                  <a:srgbClr val="002060"/>
                </a:solidFill>
                <a:latin typeface="Monotype Corsiva" pitchFamily="66" charset="0"/>
              </a:rPr>
              <a:t>1765 kehrte er zurück nach Berlin, um dann 1767 für drei Jahre als Dramaturg und Berater an das Hamburger Nationaltheater zu gehen, welches aber bereits 1769 aus finanziellen Gründen wieder geschlossen wurde.</a:t>
            </a:r>
            <a:endParaRPr lang="ru-RU" sz="3600" dirty="0">
              <a:solidFill>
                <a:srgbClr val="002060"/>
              </a:solidFill>
              <a:latin typeface="Monotype Corsiva" pitchFamily="66" charset="0"/>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980728"/>
            <a:ext cx="4298768" cy="525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695160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pic>
        <p:nvPicPr>
          <p:cNvPr id="12" name="Объект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528" y="188640"/>
            <a:ext cx="3888432" cy="6372149"/>
          </a:xfrm>
        </p:spPr>
      </p:pic>
      <p:sp>
        <p:nvSpPr>
          <p:cNvPr id="11" name="Объект 10"/>
          <p:cNvSpPr>
            <a:spLocks noGrp="1"/>
          </p:cNvSpPr>
          <p:nvPr>
            <p:ph sz="half" idx="2"/>
          </p:nvPr>
        </p:nvSpPr>
        <p:spPr>
          <a:xfrm>
            <a:off x="4355976" y="0"/>
            <a:ext cx="4788024" cy="6858000"/>
          </a:xfrm>
        </p:spPr>
        <p:txBody>
          <a:bodyPr>
            <a:normAutofit/>
          </a:bodyPr>
          <a:lstStyle/>
          <a:p>
            <a:pPr marL="0" indent="0">
              <a:buNone/>
            </a:pPr>
            <a:r>
              <a:rPr lang="en-US" sz="3600" dirty="0" err="1" smtClean="0">
                <a:solidFill>
                  <a:srgbClr val="002060"/>
                </a:solidFill>
                <a:latin typeface="Monotype Corsiva" pitchFamily="66" charset="0"/>
              </a:rPr>
              <a:t>Während</a:t>
            </a:r>
            <a:r>
              <a:rPr lang="en-US" sz="3600" dirty="0" smtClean="0">
                <a:solidFill>
                  <a:srgbClr val="002060"/>
                </a:solidFill>
                <a:latin typeface="Monotype Corsiva" pitchFamily="66" charset="0"/>
              </a:rPr>
              <a:t> seiner </a:t>
            </a:r>
            <a:r>
              <a:rPr lang="en-US" sz="3600" dirty="0" err="1" smtClean="0">
                <a:solidFill>
                  <a:srgbClr val="002060"/>
                </a:solidFill>
                <a:latin typeface="Monotype Corsiva" pitchFamily="66" charset="0"/>
              </a:rPr>
              <a:t>Tätigkeit</a:t>
            </a:r>
            <a:r>
              <a:rPr lang="en-US" sz="3600" dirty="0" smtClean="0">
                <a:solidFill>
                  <a:srgbClr val="002060"/>
                </a:solidFill>
                <a:latin typeface="Monotype Corsiva" pitchFamily="66" charset="0"/>
              </a:rPr>
              <a:t> am Hamburger Theater </a:t>
            </a:r>
            <a:r>
              <a:rPr lang="en-US" sz="3600" dirty="0" err="1" smtClean="0">
                <a:solidFill>
                  <a:srgbClr val="002060"/>
                </a:solidFill>
                <a:latin typeface="Monotype Corsiva" pitchFamily="66" charset="0"/>
              </a:rPr>
              <a:t>machte</a:t>
            </a:r>
            <a:r>
              <a:rPr lang="en-US" sz="3600" dirty="0" smtClean="0">
                <a:solidFill>
                  <a:srgbClr val="002060"/>
                </a:solidFill>
                <a:latin typeface="Monotype Corsiva" pitchFamily="66" charset="0"/>
              </a:rPr>
              <a:t> </a:t>
            </a:r>
            <a:r>
              <a:rPr lang="en-US" sz="3600" dirty="0" err="1" smtClean="0">
                <a:solidFill>
                  <a:srgbClr val="002060"/>
                </a:solidFill>
                <a:latin typeface="Monotype Corsiva" pitchFamily="66" charset="0"/>
              </a:rPr>
              <a:t>er</a:t>
            </a:r>
            <a:r>
              <a:rPr lang="en-US" sz="3600" dirty="0" smtClean="0">
                <a:solidFill>
                  <a:srgbClr val="002060"/>
                </a:solidFill>
                <a:latin typeface="Monotype Corsiva" pitchFamily="66" charset="0"/>
              </a:rPr>
              <a:t> </a:t>
            </a:r>
            <a:r>
              <a:rPr lang="en-US" sz="3600" dirty="0" err="1" smtClean="0">
                <a:solidFill>
                  <a:srgbClr val="002060"/>
                </a:solidFill>
                <a:latin typeface="Monotype Corsiva" pitchFamily="66" charset="0"/>
              </a:rPr>
              <a:t>unter</a:t>
            </a:r>
            <a:r>
              <a:rPr lang="en-US" sz="3600" dirty="0" smtClean="0">
                <a:solidFill>
                  <a:srgbClr val="002060"/>
                </a:solidFill>
                <a:latin typeface="Monotype Corsiva" pitchFamily="66" charset="0"/>
              </a:rPr>
              <a:t> </a:t>
            </a:r>
            <a:r>
              <a:rPr lang="en-US" sz="3600" dirty="0" err="1" smtClean="0">
                <a:solidFill>
                  <a:srgbClr val="002060"/>
                </a:solidFill>
                <a:latin typeface="Monotype Corsiva" pitchFamily="66" charset="0"/>
              </a:rPr>
              <a:t>anderem</a:t>
            </a:r>
            <a:r>
              <a:rPr lang="en-US" sz="3600" dirty="0" smtClean="0">
                <a:solidFill>
                  <a:srgbClr val="002060"/>
                </a:solidFill>
                <a:latin typeface="Monotype Corsiva" pitchFamily="66" charset="0"/>
              </a:rPr>
              <a:t> </a:t>
            </a:r>
            <a:r>
              <a:rPr lang="en-US" sz="3600" dirty="0" err="1" smtClean="0">
                <a:solidFill>
                  <a:srgbClr val="002060"/>
                </a:solidFill>
                <a:latin typeface="Monotype Corsiva" pitchFamily="66" charset="0"/>
              </a:rPr>
              <a:t>Bekanntschaft</a:t>
            </a:r>
            <a:r>
              <a:rPr lang="en-US" sz="3600" dirty="0" smtClean="0">
                <a:solidFill>
                  <a:srgbClr val="002060"/>
                </a:solidFill>
                <a:latin typeface="Monotype Corsiva" pitchFamily="66" charset="0"/>
              </a:rPr>
              <a:t> </a:t>
            </a:r>
            <a:r>
              <a:rPr lang="en-US" sz="3600" dirty="0" err="1" smtClean="0">
                <a:solidFill>
                  <a:srgbClr val="002060"/>
                </a:solidFill>
                <a:latin typeface="Monotype Corsiva" pitchFamily="66" charset="0"/>
              </a:rPr>
              <a:t>mit</a:t>
            </a:r>
            <a:r>
              <a:rPr lang="en-US" sz="3600" dirty="0" smtClean="0">
                <a:solidFill>
                  <a:srgbClr val="002060"/>
                </a:solidFill>
                <a:latin typeface="Monotype Corsiva" pitchFamily="66" charset="0"/>
              </a:rPr>
              <a:t> </a:t>
            </a:r>
            <a:r>
              <a:rPr lang="de-DE" sz="3600" dirty="0" smtClean="0">
                <a:solidFill>
                  <a:srgbClr val="002060"/>
                </a:solidFill>
                <a:latin typeface="Monotype Corsiva" pitchFamily="66" charset="0"/>
              </a:rPr>
              <a:t>seine spätere Frau Eva König kennen, deren Mann Engelbert König zu diesem Zeitpunkt noch lebte. Im selben Jahr wurde er zum Auswärtigen Mitglied der Berliner Akademie der Wissenschaften gewählt.</a:t>
            </a:r>
            <a:endParaRPr lang="ru-RU" sz="3600" dirty="0">
              <a:solidFill>
                <a:srgbClr val="002060"/>
              </a:solidFill>
              <a:latin typeface="Monotype Corsiva" pitchFamily="66" charset="0"/>
            </a:endParaRPr>
          </a:p>
        </p:txBody>
      </p:sp>
    </p:spTree>
    <p:extLst>
      <p:ext uri="{BB962C8B-B14F-4D97-AF65-F5344CB8AC3E}">
        <p14:creationId xmlns:p14="http://schemas.microsoft.com/office/powerpoint/2010/main" val="2195349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908720"/>
            <a:ext cx="4716016" cy="5949280"/>
          </a:xfrm>
        </p:spPr>
        <p:txBody>
          <a:bodyPr>
            <a:normAutofit/>
          </a:bodyPr>
          <a:lstStyle/>
          <a:p>
            <a:pPr marL="0" indent="0">
              <a:buNone/>
            </a:pPr>
            <a:r>
              <a:rPr lang="en-US" sz="3600" dirty="0" smtClean="0">
                <a:solidFill>
                  <a:srgbClr val="002060"/>
                </a:solidFill>
                <a:latin typeface="Monotype Corsiva" pitchFamily="66" charset="0"/>
              </a:rPr>
              <a:t>Am 8.</a:t>
            </a:r>
            <a:r>
              <a:rPr lang="de-DE" sz="3600" dirty="0" smtClean="0">
                <a:solidFill>
                  <a:srgbClr val="002060"/>
                </a:solidFill>
                <a:latin typeface="Monotype Corsiva" pitchFamily="66" charset="0"/>
              </a:rPr>
              <a:t> Oktober 1776 heirateten er und Eva König in </a:t>
            </a:r>
            <a:r>
              <a:rPr lang="de-DE" sz="3600" dirty="0" err="1" smtClean="0">
                <a:solidFill>
                  <a:srgbClr val="002060"/>
                </a:solidFill>
                <a:latin typeface="Monotype Corsiva" pitchFamily="66" charset="0"/>
              </a:rPr>
              <a:t>Jork</a:t>
            </a:r>
            <a:r>
              <a:rPr lang="de-DE" sz="3600" dirty="0" smtClean="0">
                <a:solidFill>
                  <a:srgbClr val="002060"/>
                </a:solidFill>
                <a:latin typeface="Monotype Corsiva" pitchFamily="66" charset="0"/>
              </a:rPr>
              <a:t> bei Hamburg. Am Weihnachtsabend 1777 gebar sie einen Sohn (Traugott), der aber am folgenden Tag starb. Am 10. Januar 1778 starb auch Eva Lessing an Kindbettfieber .</a:t>
            </a:r>
            <a:endParaRPr lang="ru-RU" sz="3600" dirty="0">
              <a:solidFill>
                <a:srgbClr val="002060"/>
              </a:solidFill>
              <a:latin typeface="Monotype Corsiva" pitchFamily="66" charset="0"/>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980728"/>
            <a:ext cx="4223295" cy="5289451"/>
          </a:xfrm>
          <a:prstGeom prst="rect">
            <a:avLst/>
          </a:prstGeom>
          <a:ln>
            <a:noFill/>
          </a:ln>
          <a:effectLst>
            <a:softEdge rad="112500"/>
          </a:effectLst>
        </p:spPr>
      </p:pic>
    </p:spTree>
    <p:extLst>
      <p:ext uri="{BB962C8B-B14F-4D97-AF65-F5344CB8AC3E}">
        <p14:creationId xmlns:p14="http://schemas.microsoft.com/office/powerpoint/2010/main" val="29365522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426</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Gotthold Ephraim Lessing</vt:lpstr>
      <vt:lpstr>Презентация PowerPoint</vt:lpstr>
      <vt:lpstr>Leben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Gotthold Ephraim Lessing</dc:title>
  <dc:creator>Анна</dc:creator>
  <cp:lastModifiedBy>Анна</cp:lastModifiedBy>
  <cp:revision>5</cp:revision>
  <dcterms:created xsi:type="dcterms:W3CDTF">2012-11-11T17:40:07Z</dcterms:created>
  <dcterms:modified xsi:type="dcterms:W3CDTF">2012-11-11T18:29:48Z</dcterms:modified>
</cp:coreProperties>
</file>