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5"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6B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03.04.2014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03.04.2014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03.04.2014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03.04.2014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1000" b="-3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03.04.2014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714356"/>
            <a:ext cx="7772400" cy="1470025"/>
          </a:xfrm>
          <a:solidFill>
            <a:srgbClr val="F9E6B1">
              <a:alpha val="70000"/>
            </a:srgbClr>
          </a:solidFill>
          <a:scene3d>
            <a:camera prst="orthographicFront"/>
            <a:lightRig rig="threePt" dir="t"/>
          </a:scene3d>
          <a:sp3d prstMaterial="matte">
            <a:bevelT/>
            <a:bevelB/>
          </a:sp3d>
        </p:spPr>
        <p:txBody>
          <a:bodyPr/>
          <a:lstStyle/>
          <a:p>
            <a:r>
              <a:rPr lang="ru-RU" dirty="0" smtClean="0"/>
              <a:t>Урок по немецкому языку</a:t>
            </a:r>
            <a:endParaRPr lang="ru-RU" dirty="0"/>
          </a:p>
        </p:txBody>
      </p:sp>
      <p:sp>
        <p:nvSpPr>
          <p:cNvPr id="3" name="Подзаголовок 2"/>
          <p:cNvSpPr>
            <a:spLocks noGrp="1"/>
          </p:cNvSpPr>
          <p:nvPr>
            <p:ph type="subTitle" idx="1"/>
          </p:nvPr>
        </p:nvSpPr>
        <p:spPr>
          <a:xfrm>
            <a:off x="1285852" y="2428868"/>
            <a:ext cx="6400800" cy="1752600"/>
          </a:xfrm>
        </p:spPr>
        <p:txBody>
          <a:bodyPr>
            <a:noAutofit/>
          </a:bodyPr>
          <a:lstStyle/>
          <a:p>
            <a:r>
              <a:rPr lang="de-DE" sz="9600" b="1" dirty="0" smtClean="0">
                <a:solidFill>
                  <a:schemeClr val="tx1"/>
                </a:solidFill>
                <a:latin typeface="Centaur" pitchFamily="18" charset="0"/>
              </a:rPr>
              <a:t>„Die </a:t>
            </a:r>
            <a:r>
              <a:rPr lang="de-DE" sz="9600" b="1" dirty="0" err="1" smtClean="0">
                <a:solidFill>
                  <a:schemeClr val="tx1"/>
                </a:solidFill>
                <a:latin typeface="Centaur" pitchFamily="18" charset="0"/>
              </a:rPr>
              <a:t>literarise</a:t>
            </a:r>
            <a:r>
              <a:rPr lang="de-DE" sz="9600" b="1" dirty="0" smtClean="0">
                <a:solidFill>
                  <a:schemeClr val="tx1"/>
                </a:solidFill>
                <a:latin typeface="Centaur" pitchFamily="18" charset="0"/>
              </a:rPr>
              <a:t> Reise“</a:t>
            </a:r>
            <a:endParaRPr lang="ru-RU" sz="9600" b="1" dirty="0">
              <a:solidFill>
                <a:schemeClr val="tx1"/>
              </a:solidFill>
            </a:endParaRPr>
          </a:p>
        </p:txBody>
      </p:sp>
      <p:sp>
        <p:nvSpPr>
          <p:cNvPr id="4" name="TextBox 3"/>
          <p:cNvSpPr txBox="1"/>
          <p:nvPr/>
        </p:nvSpPr>
        <p:spPr>
          <a:xfrm>
            <a:off x="214282" y="5929330"/>
            <a:ext cx="5572164" cy="369332"/>
          </a:xfrm>
          <a:prstGeom prst="rect">
            <a:avLst/>
          </a:prstGeom>
          <a:noFill/>
        </p:spPr>
        <p:txBody>
          <a:bodyPr wrap="square" rtlCol="0">
            <a:spAutoFit/>
          </a:bodyPr>
          <a:lstStyle/>
          <a:p>
            <a:r>
              <a:rPr lang="ru-RU" dirty="0" smtClean="0"/>
              <a:t>Подготовила ученица 7(11)Б класса </a:t>
            </a:r>
            <a:r>
              <a:rPr lang="ru-RU" dirty="0" err="1" smtClean="0"/>
              <a:t>Бургеля</a:t>
            </a:r>
            <a:r>
              <a:rPr lang="ru-RU" dirty="0" smtClean="0"/>
              <a:t> Наталья</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g19.jpg"/>
          <p:cNvPicPr>
            <a:picLocks noGrp="1" noChangeAspect="1"/>
          </p:cNvPicPr>
          <p:nvPr>
            <p:ph idx="1"/>
          </p:nvPr>
        </p:nvPicPr>
        <p:blipFill>
          <a:blip r:embed="rId2" cstate="print"/>
          <a:stretch>
            <a:fillRect/>
          </a:stretch>
        </p:blipFill>
        <p:spPr>
          <a:xfrm>
            <a:off x="500034" y="357166"/>
            <a:ext cx="4449771" cy="6169001"/>
          </a:xfrm>
        </p:spPr>
      </p:pic>
      <p:sp>
        <p:nvSpPr>
          <p:cNvPr id="4" name="Текст 3"/>
          <p:cNvSpPr>
            <a:spLocks noGrp="1"/>
          </p:cNvSpPr>
          <p:nvPr>
            <p:ph type="body" sz="half" idx="2"/>
          </p:nvPr>
        </p:nvSpPr>
        <p:spPr>
          <a:xfrm>
            <a:off x="5286380" y="1000108"/>
            <a:ext cx="3500462" cy="5429288"/>
          </a:xfrm>
          <a:solidFill>
            <a:srgbClr val="F9E6B1">
              <a:alpha val="70000"/>
            </a:srgbClr>
          </a:solidFill>
          <a:scene3d>
            <a:camera prst="orthographicFront"/>
            <a:lightRig rig="threePt" dir="t"/>
          </a:scene3d>
          <a:sp3d prstMaterial="matte">
            <a:bevelT/>
            <a:bevelB/>
          </a:sp3d>
        </p:spPr>
        <p:txBody>
          <a:bodyPr>
            <a:normAutofit/>
          </a:bodyPr>
          <a:lstStyle/>
          <a:p>
            <a:r>
              <a:rPr lang="de-DE" sz="5400" b="1" dirty="0" smtClean="0">
                <a:latin typeface="Centaur" pitchFamily="18" charset="0"/>
              </a:rPr>
              <a:t>Eine enge Freundschaft verband Goethe mit Friedrich Schiller.</a:t>
            </a:r>
            <a:r>
              <a:rPr lang="de-DE" dirty="0" smtClean="0"/>
              <a:t/>
            </a:r>
            <a:br>
              <a:rPr lang="de-DE" dirty="0" smtClean="0"/>
            </a:b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hiller.jpg"/>
          <p:cNvPicPr>
            <a:picLocks noGrp="1" noChangeAspect="1"/>
          </p:cNvPicPr>
          <p:nvPr>
            <p:ph idx="1"/>
          </p:nvPr>
        </p:nvPicPr>
        <p:blipFill>
          <a:blip r:embed="rId2" cstate="print"/>
          <a:stretch>
            <a:fillRect/>
          </a:stretch>
        </p:blipFill>
        <p:spPr>
          <a:xfrm>
            <a:off x="4286248" y="785794"/>
            <a:ext cx="4249751" cy="5046579"/>
          </a:xfrm>
        </p:spPr>
      </p:pic>
      <p:sp>
        <p:nvSpPr>
          <p:cNvPr id="4" name="Текст 3"/>
          <p:cNvSpPr>
            <a:spLocks noGrp="1"/>
          </p:cNvSpPr>
          <p:nvPr>
            <p:ph type="body" sz="half" idx="2"/>
          </p:nvPr>
        </p:nvSpPr>
        <p:spPr>
          <a:xfrm>
            <a:off x="357158" y="1428736"/>
            <a:ext cx="3286148" cy="4714908"/>
          </a:xfrm>
          <a:solidFill>
            <a:srgbClr val="F9E6B1">
              <a:alpha val="70000"/>
            </a:srgbClr>
          </a:solidFill>
          <a:scene3d>
            <a:camera prst="orthographicFront"/>
            <a:lightRig rig="threePt" dir="t"/>
          </a:scene3d>
          <a:sp3d prstMaterial="matte">
            <a:bevelT/>
            <a:bevelB/>
          </a:sp3d>
        </p:spPr>
        <p:txBody>
          <a:bodyPr>
            <a:noAutofit/>
          </a:bodyPr>
          <a:lstStyle/>
          <a:p>
            <a:r>
              <a:rPr lang="de-DE" sz="2400" b="1" dirty="0" smtClean="0">
                <a:latin typeface="Centaur" pitchFamily="18" charset="0"/>
              </a:rPr>
              <a:t>Schiller war 10 Jahre jünger als Goethe. Er war ein begabter Mensch und schrieb viele Gedichte, Balladen (weltbekannt ist Der Handschuh), Dramen ( Die Räuber, Kabale und Liebe, Wilhelm Tell, Die Jungfrau von Orleans). Seine Werke widmete Schiller dem Menschen, dem Glück, der </a:t>
            </a:r>
            <a:r>
              <a:rPr lang="de-DE" sz="2400" b="1" dirty="0" smtClean="0">
                <a:latin typeface="Centaur" pitchFamily="18" charset="0"/>
              </a:rPr>
              <a:t>Liebe</a:t>
            </a:r>
            <a:r>
              <a:rPr lang="de-DE" sz="2400" b="1" dirty="0" smtClean="0">
                <a:latin typeface="Centaur" pitchFamily="18" charset="0"/>
              </a:rPr>
              <a:t>.</a:t>
            </a:r>
            <a:endParaRPr lang="ru-RU"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0"/>
            <a:ext cx="4214842" cy="5143512"/>
          </a:xfrm>
          <a:solidFill>
            <a:srgbClr val="F9E6B1">
              <a:alpha val="70000"/>
            </a:srgbClr>
          </a:solidFill>
          <a:scene3d>
            <a:camera prst="orthographicFront"/>
            <a:lightRig rig="threePt" dir="t"/>
          </a:scene3d>
          <a:sp3d prstMaterial="matte">
            <a:bevelT/>
            <a:bevelB/>
          </a:sp3d>
        </p:spPr>
        <p:txBody>
          <a:bodyPr>
            <a:normAutofit fontScale="62500" lnSpcReduction="20000"/>
          </a:bodyPr>
          <a:lstStyle/>
          <a:p>
            <a:pPr algn="ctr"/>
            <a:r>
              <a:rPr lang="de-DE" sz="5100" b="1" dirty="0" smtClean="0"/>
              <a:t>Hoffnung</a:t>
            </a:r>
          </a:p>
          <a:p>
            <a:pPr algn="ctr"/>
            <a:r>
              <a:rPr lang="de-DE" sz="2600" dirty="0" smtClean="0"/>
              <a:t>Es reden und träumen die Menschen viel</a:t>
            </a:r>
            <a:br>
              <a:rPr lang="de-DE" sz="2600" dirty="0" smtClean="0"/>
            </a:br>
            <a:r>
              <a:rPr lang="de-DE" sz="2600" dirty="0" smtClean="0"/>
              <a:t>Von bessern künftigen Tagen;</a:t>
            </a:r>
            <a:br>
              <a:rPr lang="de-DE" sz="2600" dirty="0" smtClean="0"/>
            </a:br>
            <a:r>
              <a:rPr lang="de-DE" sz="2600" dirty="0" smtClean="0"/>
              <a:t>Nach einem glücklichen, goldenen Ziel</a:t>
            </a:r>
            <a:br>
              <a:rPr lang="de-DE" sz="2600" dirty="0" smtClean="0"/>
            </a:br>
            <a:r>
              <a:rPr lang="de-DE" sz="2600" dirty="0" smtClean="0"/>
              <a:t>Sieht man sie rennen und jagen.</a:t>
            </a:r>
            <a:br>
              <a:rPr lang="de-DE" sz="2600" dirty="0" smtClean="0"/>
            </a:br>
            <a:r>
              <a:rPr lang="de-DE" sz="2600" dirty="0" smtClean="0"/>
              <a:t>Die Welt wird alt und wird wieder jung,</a:t>
            </a:r>
            <a:br>
              <a:rPr lang="de-DE" sz="2600" dirty="0" smtClean="0"/>
            </a:br>
            <a:r>
              <a:rPr lang="de-DE" sz="2600" dirty="0" smtClean="0"/>
              <a:t>Doch der Mensch hofft immer Verbesserung.</a:t>
            </a:r>
          </a:p>
          <a:p>
            <a:pPr algn="ctr"/>
            <a:r>
              <a:rPr lang="de-DE" sz="2600" dirty="0" smtClean="0"/>
              <a:t>Die </a:t>
            </a:r>
            <a:r>
              <a:rPr lang="de-DE" sz="2600" dirty="0" err="1" smtClean="0"/>
              <a:t>Hoffnungführt</a:t>
            </a:r>
            <a:r>
              <a:rPr lang="de-DE" sz="2600" dirty="0" smtClean="0"/>
              <a:t> ihn ins Leben ein,</a:t>
            </a:r>
            <a:br>
              <a:rPr lang="de-DE" sz="2600" dirty="0" smtClean="0"/>
            </a:br>
            <a:r>
              <a:rPr lang="de-DE" sz="2600" dirty="0" smtClean="0"/>
              <a:t>Sie </a:t>
            </a:r>
            <a:r>
              <a:rPr lang="de-DE" sz="2600" dirty="0" err="1" smtClean="0"/>
              <a:t>umflattert</a:t>
            </a:r>
            <a:r>
              <a:rPr lang="de-DE" sz="2600" dirty="0" smtClean="0"/>
              <a:t> den fröhlichen Knaben,</a:t>
            </a:r>
            <a:br>
              <a:rPr lang="de-DE" sz="2600" dirty="0" smtClean="0"/>
            </a:br>
            <a:r>
              <a:rPr lang="de-DE" sz="2600" dirty="0" smtClean="0"/>
              <a:t>Den Jüngling locket ihr Zauberschein,</a:t>
            </a:r>
            <a:br>
              <a:rPr lang="de-DE" sz="2600" dirty="0" smtClean="0"/>
            </a:br>
            <a:r>
              <a:rPr lang="de-DE" sz="2600" dirty="0" smtClean="0"/>
              <a:t>Sie wird mit dem Greis nicht begraben;</a:t>
            </a:r>
            <a:br>
              <a:rPr lang="de-DE" sz="2600" dirty="0" smtClean="0"/>
            </a:br>
            <a:r>
              <a:rPr lang="de-DE" sz="2600" dirty="0" smtClean="0"/>
              <a:t>Denn beschließt er im Grabe den müden Lauf,</a:t>
            </a:r>
            <a:br>
              <a:rPr lang="de-DE" sz="2600" dirty="0" smtClean="0"/>
            </a:br>
            <a:r>
              <a:rPr lang="de-DE" sz="2600" dirty="0" smtClean="0"/>
              <a:t>Noch am Grabe pflanzt er – die Hoffnung auf.</a:t>
            </a:r>
          </a:p>
          <a:p>
            <a:pPr algn="ctr"/>
            <a:r>
              <a:rPr lang="de-DE" sz="2600" dirty="0" smtClean="0"/>
              <a:t>Es ist kein leerer, schmeichelnder Wahn,</a:t>
            </a:r>
            <a:br>
              <a:rPr lang="de-DE" sz="2600" dirty="0" smtClean="0"/>
            </a:br>
            <a:r>
              <a:rPr lang="de-DE" sz="2600" dirty="0" smtClean="0"/>
              <a:t>Erzeugt im Gehirne des </a:t>
            </a:r>
            <a:r>
              <a:rPr lang="de-DE" sz="2600" dirty="0" err="1" smtClean="0"/>
              <a:t>Thoren</a:t>
            </a:r>
            <a:r>
              <a:rPr lang="de-DE" sz="2600" dirty="0" smtClean="0"/>
              <a:t>.</a:t>
            </a:r>
            <a:br>
              <a:rPr lang="de-DE" sz="2600" dirty="0" smtClean="0"/>
            </a:br>
            <a:r>
              <a:rPr lang="de-DE" sz="2600" dirty="0" smtClean="0"/>
              <a:t>Im Herzen kündet es laut sich an:</a:t>
            </a:r>
            <a:br>
              <a:rPr lang="de-DE" sz="2600" dirty="0" smtClean="0"/>
            </a:br>
            <a:r>
              <a:rPr lang="de-DE" sz="2600" dirty="0" smtClean="0"/>
              <a:t>Zu was </a:t>
            </a:r>
            <a:r>
              <a:rPr lang="de-DE" sz="2600" dirty="0" err="1" smtClean="0"/>
              <a:t>Besserm</a:t>
            </a:r>
            <a:r>
              <a:rPr lang="de-DE" sz="2600" dirty="0" smtClean="0"/>
              <a:t> sind wir geboren;</a:t>
            </a:r>
            <a:br>
              <a:rPr lang="de-DE" sz="2600" dirty="0" smtClean="0"/>
            </a:br>
            <a:r>
              <a:rPr lang="de-DE" sz="2600" dirty="0" smtClean="0"/>
              <a:t>Und was die innere Stimme spricht,</a:t>
            </a:r>
            <a:br>
              <a:rPr lang="de-DE" sz="2600" dirty="0" smtClean="0"/>
            </a:br>
            <a:r>
              <a:rPr lang="de-DE" sz="2600" dirty="0" smtClean="0"/>
              <a:t>Das täuscht die hoffende Seele nicht.</a:t>
            </a:r>
          </a:p>
          <a:p>
            <a:endParaRPr lang="ru-RU" dirty="0"/>
          </a:p>
        </p:txBody>
      </p:sp>
      <p:sp>
        <p:nvSpPr>
          <p:cNvPr id="4" name="Текст 3"/>
          <p:cNvSpPr>
            <a:spLocks noGrp="1"/>
          </p:cNvSpPr>
          <p:nvPr>
            <p:ph type="body" sz="half" idx="2"/>
          </p:nvPr>
        </p:nvSpPr>
        <p:spPr>
          <a:xfrm>
            <a:off x="4714876" y="0"/>
            <a:ext cx="4143404" cy="5143512"/>
          </a:xfrm>
          <a:solidFill>
            <a:srgbClr val="F9E6B1">
              <a:alpha val="70000"/>
            </a:srgbClr>
          </a:solidFill>
          <a:scene3d>
            <a:camera prst="orthographicFront"/>
            <a:lightRig rig="threePt" dir="t"/>
          </a:scene3d>
          <a:sp3d prstMaterial="matte">
            <a:bevelT/>
            <a:bevelB/>
          </a:sp3d>
        </p:spPr>
        <p:txBody>
          <a:bodyPr>
            <a:normAutofit/>
          </a:bodyPr>
          <a:lstStyle/>
          <a:p>
            <a:pPr algn="ctr"/>
            <a:r>
              <a:rPr lang="ru-RU" sz="3200" b="1" dirty="0" smtClean="0"/>
              <a:t>Надежда</a:t>
            </a:r>
            <a:endParaRPr lang="ru-RU" sz="1600" dirty="0" smtClean="0"/>
          </a:p>
          <a:p>
            <a:pPr algn="ctr"/>
            <a:r>
              <a:rPr lang="ru-RU" sz="1600" dirty="0" smtClean="0"/>
              <a:t>Надеются </a:t>
            </a:r>
            <a:r>
              <a:rPr lang="ru-RU" sz="1600" dirty="0" smtClean="0"/>
              <a:t>люди, мечтают весь век</a:t>
            </a:r>
            <a:br>
              <a:rPr lang="ru-RU" sz="1600" dirty="0" smtClean="0"/>
            </a:br>
            <a:r>
              <a:rPr lang="ru-RU" sz="1600" dirty="0" smtClean="0"/>
              <a:t>Судьбу покорить роковую,</a:t>
            </a:r>
            <a:br>
              <a:rPr lang="ru-RU" sz="1600" dirty="0" smtClean="0"/>
            </a:br>
            <a:r>
              <a:rPr lang="ru-RU" sz="1600" dirty="0" smtClean="0"/>
              <a:t>И хочет поставить себе человек</a:t>
            </a:r>
            <a:br>
              <a:rPr lang="ru-RU" sz="1600" dirty="0" smtClean="0"/>
            </a:br>
            <a:r>
              <a:rPr lang="ru-RU" sz="1600" dirty="0" smtClean="0"/>
              <a:t>Цель </a:t>
            </a:r>
            <a:r>
              <a:rPr lang="ru-RU" sz="1600" dirty="0" err="1" smtClean="0"/>
              <a:t>счастия</a:t>
            </a:r>
            <a:r>
              <a:rPr lang="ru-RU" sz="1600" dirty="0" smtClean="0"/>
              <a:t> — </a:t>
            </a:r>
            <a:r>
              <a:rPr lang="ru-RU" sz="1600" dirty="0" err="1" smtClean="0"/>
              <a:t>цель</a:t>
            </a:r>
            <a:r>
              <a:rPr lang="ru-RU" sz="1600" dirty="0" smtClean="0"/>
              <a:t> золотую.</a:t>
            </a:r>
            <a:br>
              <a:rPr lang="ru-RU" sz="1600" dirty="0" smtClean="0"/>
            </a:br>
            <a:r>
              <a:rPr lang="ru-RU" sz="1600" dirty="0" smtClean="0"/>
              <a:t>За днями несчастий дни счастья идут;</a:t>
            </a:r>
            <a:br>
              <a:rPr lang="ru-RU" sz="1600" dirty="0" smtClean="0"/>
            </a:br>
            <a:r>
              <a:rPr lang="ru-RU" sz="1600" dirty="0" smtClean="0"/>
              <a:t>А люди всё лучшего, лучшего ждут.</a:t>
            </a:r>
          </a:p>
          <a:p>
            <a:pPr algn="ctr"/>
            <a:r>
              <a:rPr lang="ru-RU" sz="1600" dirty="0" smtClean="0"/>
              <a:t>Надежда ведёт на путь жизни людей;</a:t>
            </a:r>
            <a:br>
              <a:rPr lang="ru-RU" sz="1600" dirty="0" smtClean="0"/>
            </a:br>
            <a:r>
              <a:rPr lang="ru-RU" sz="1600" dirty="0" smtClean="0"/>
              <a:t>Дитя уже ей веселится,</a:t>
            </a:r>
            <a:br>
              <a:rPr lang="ru-RU" sz="1600" dirty="0" smtClean="0"/>
            </a:br>
            <a:r>
              <a:rPr lang="ru-RU" sz="1600" dirty="0" smtClean="0"/>
              <a:t>Манит она юношу блеском лучей</a:t>
            </a:r>
            <a:br>
              <a:rPr lang="ru-RU" sz="1600" dirty="0" smtClean="0"/>
            </a:br>
            <a:r>
              <a:rPr lang="ru-RU" sz="1600" dirty="0" smtClean="0"/>
              <a:t>И с старцем во гроб не ложится:</a:t>
            </a:r>
            <a:br>
              <a:rPr lang="ru-RU" sz="1600" dirty="0" smtClean="0"/>
            </a:br>
            <a:r>
              <a:rPr lang="ru-RU" sz="1600" dirty="0" smtClean="0"/>
              <a:t>Пусть нас утомленье в могилу сведёт —</a:t>
            </a:r>
            <a:br>
              <a:rPr lang="ru-RU" sz="1600" dirty="0" smtClean="0"/>
            </a:br>
            <a:r>
              <a:rPr lang="ru-RU" sz="1600" dirty="0" smtClean="0"/>
              <a:t>Надежда для нас и за гробом цветёт.</a:t>
            </a:r>
          </a:p>
          <a:p>
            <a:pPr algn="ctr"/>
            <a:r>
              <a:rPr lang="ru-RU" sz="1600" dirty="0" smtClean="0"/>
              <a:t>Нет, нет! не пустым, но безумным мечтам</a:t>
            </a:r>
            <a:br>
              <a:rPr lang="ru-RU" sz="1600" dirty="0" smtClean="0"/>
            </a:br>
            <a:r>
              <a:rPr lang="ru-RU" sz="1600" dirty="0" smtClean="0"/>
              <a:t>Мы дух предаём с колыбели,</a:t>
            </a:r>
            <a:br>
              <a:rPr lang="ru-RU" sz="1600" dirty="0" smtClean="0"/>
            </a:br>
            <a:r>
              <a:rPr lang="ru-RU" sz="1600" dirty="0" smtClean="0"/>
              <a:t>Недаром твердит сердце вещее нам:</a:t>
            </a:r>
            <a:br>
              <a:rPr lang="ru-RU" sz="1600" dirty="0" smtClean="0"/>
            </a:br>
            <a:r>
              <a:rPr lang="ru-RU" sz="1600" dirty="0" smtClean="0"/>
              <a:t>Для высшей мы созданы цели!</a:t>
            </a:r>
            <a:br>
              <a:rPr lang="ru-RU" sz="1600" dirty="0" smtClean="0"/>
            </a:br>
            <a:r>
              <a:rPr lang="ru-RU" sz="1600" dirty="0" smtClean="0"/>
              <a:t>Что внутренний голос нам внятно твердит,</a:t>
            </a:r>
            <a:br>
              <a:rPr lang="ru-RU" sz="1600" dirty="0" smtClean="0"/>
            </a:br>
            <a:r>
              <a:rPr lang="ru-RU" sz="1600" dirty="0" smtClean="0"/>
              <a:t>То нам неизменной судьбою горит.</a:t>
            </a:r>
          </a:p>
          <a:p>
            <a:endParaRPr lang="ru-RU" dirty="0"/>
          </a:p>
        </p:txBody>
      </p:sp>
      <p:pic>
        <p:nvPicPr>
          <p:cNvPr id="5" name="Рисунок 4" descr="Untitled-14.png"/>
          <p:cNvPicPr>
            <a:picLocks noChangeAspect="1"/>
          </p:cNvPicPr>
          <p:nvPr/>
        </p:nvPicPr>
        <p:blipFill>
          <a:blip r:embed="rId2" cstate="print"/>
          <a:stretch>
            <a:fillRect/>
          </a:stretch>
        </p:blipFill>
        <p:spPr>
          <a:xfrm>
            <a:off x="928662" y="857232"/>
            <a:ext cx="7500958" cy="1354339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3429024" cy="1357322"/>
          </a:xfrm>
          <a:solidFill>
            <a:srgbClr val="F9E6B1">
              <a:alpha val="70000"/>
            </a:srgbClr>
          </a:solidFill>
          <a:scene3d>
            <a:camera prst="orthographicFront"/>
            <a:lightRig rig="threePt" dir="t"/>
          </a:scene3d>
          <a:sp3d prstMaterial="matte">
            <a:bevelT/>
            <a:bevelB/>
          </a:sp3d>
        </p:spPr>
        <p:txBody>
          <a:bodyPr>
            <a:noAutofit/>
          </a:bodyPr>
          <a:lstStyle/>
          <a:p>
            <a:r>
              <a:rPr lang="en-GB" sz="4000" dirty="0" smtClean="0">
                <a:latin typeface="Centaur" pitchFamily="18" charset="0"/>
              </a:rPr>
              <a:t>Heinrich Heine (1759 – 1805</a:t>
            </a:r>
            <a:r>
              <a:rPr lang="en-GB" sz="4000" dirty="0" smtClean="0">
                <a:latin typeface="Centaur" pitchFamily="18" charset="0"/>
              </a:rPr>
              <a:t>)</a:t>
            </a:r>
            <a:endParaRPr lang="ru-RU" sz="4000" dirty="0"/>
          </a:p>
        </p:txBody>
      </p:sp>
      <p:pic>
        <p:nvPicPr>
          <p:cNvPr id="5" name="Содержимое 4" descr="img20.jpg"/>
          <p:cNvPicPr>
            <a:picLocks noGrp="1" noChangeAspect="1"/>
          </p:cNvPicPr>
          <p:nvPr>
            <p:ph idx="1"/>
          </p:nvPr>
        </p:nvPicPr>
        <p:blipFill>
          <a:blip r:embed="rId2" cstate="print"/>
          <a:stretch>
            <a:fillRect/>
          </a:stretch>
        </p:blipFill>
        <p:spPr>
          <a:xfrm>
            <a:off x="214282" y="2143116"/>
            <a:ext cx="3786243" cy="3867960"/>
          </a:xfrm>
        </p:spPr>
      </p:pic>
      <p:sp>
        <p:nvSpPr>
          <p:cNvPr id="4" name="Текст 3"/>
          <p:cNvSpPr>
            <a:spLocks noGrp="1"/>
          </p:cNvSpPr>
          <p:nvPr>
            <p:ph type="body" sz="half" idx="2"/>
          </p:nvPr>
        </p:nvSpPr>
        <p:spPr>
          <a:xfrm>
            <a:off x="4286248" y="2928934"/>
            <a:ext cx="4214842" cy="3214710"/>
          </a:xfrm>
        </p:spPr>
        <p:txBody>
          <a:bodyPr>
            <a:normAutofit/>
          </a:bodyPr>
          <a:lstStyle/>
          <a:p>
            <a:r>
              <a:rPr lang="en-GB" sz="2800" i="1" dirty="0" smtClean="0"/>
              <a:t>« </a:t>
            </a:r>
            <a:r>
              <a:rPr lang="ru-RU" sz="2800" i="1" dirty="0" smtClean="0"/>
              <a:t>Его творения выдержали испытание временем. Его лирические стихи волнуют нас и теперь своей глубокой задушевностью» </a:t>
            </a:r>
            <a:endParaRPr lang="ru-RU" sz="2800" i="1" dirty="0" smtClean="0"/>
          </a:p>
          <a:p>
            <a:r>
              <a:rPr lang="ru-RU" sz="2800" i="1" dirty="0" smtClean="0"/>
              <a:t>Александр </a:t>
            </a:r>
            <a:r>
              <a:rPr lang="ru-RU" sz="2800" i="1" dirty="0" err="1" smtClean="0"/>
              <a:t>Дейч</a:t>
            </a:r>
            <a:endParaRPr lang="ru-RU" sz="2800" i="1" dirty="0"/>
          </a:p>
        </p:txBody>
      </p:sp>
      <p:sp>
        <p:nvSpPr>
          <p:cNvPr id="6" name="TextBox 5"/>
          <p:cNvSpPr txBox="1"/>
          <p:nvPr/>
        </p:nvSpPr>
        <p:spPr>
          <a:xfrm>
            <a:off x="4357686" y="1500174"/>
            <a:ext cx="4786314" cy="1077218"/>
          </a:xfrm>
          <a:prstGeom prst="rect">
            <a:avLst/>
          </a:prstGeom>
          <a:solidFill>
            <a:srgbClr val="F9E6B1">
              <a:alpha val="70000"/>
            </a:srgbClr>
          </a:solidFill>
          <a:scene3d>
            <a:camera prst="orthographicFront"/>
            <a:lightRig rig="threePt" dir="t"/>
          </a:scene3d>
          <a:sp3d prstMaterial="matte">
            <a:bevelT/>
            <a:bevelB/>
          </a:sp3d>
        </p:spPr>
        <p:txBody>
          <a:bodyPr wrap="square" rtlCol="0">
            <a:spAutoFit/>
          </a:bodyPr>
          <a:lstStyle/>
          <a:p>
            <a:r>
              <a:rPr lang="en-GB" sz="3200" b="1" dirty="0" err="1" smtClean="0">
                <a:latin typeface="Centaur" pitchFamily="18" charset="0"/>
              </a:rPr>
              <a:t>Einer</a:t>
            </a:r>
            <a:r>
              <a:rPr lang="en-GB" sz="3200" b="1" dirty="0" smtClean="0">
                <a:latin typeface="Centaur" pitchFamily="18" charset="0"/>
              </a:rPr>
              <a:t> </a:t>
            </a:r>
            <a:r>
              <a:rPr lang="en-GB" sz="3200" b="1" dirty="0" err="1" smtClean="0">
                <a:latin typeface="Centaur" pitchFamily="18" charset="0"/>
              </a:rPr>
              <a:t>der</a:t>
            </a:r>
            <a:r>
              <a:rPr lang="en-GB" sz="3200" b="1" dirty="0" smtClean="0">
                <a:latin typeface="Centaur" pitchFamily="18" charset="0"/>
              </a:rPr>
              <a:t> </a:t>
            </a:r>
            <a:r>
              <a:rPr lang="en-GB" sz="3200" b="1" dirty="0" err="1" smtClean="0">
                <a:latin typeface="Centaur" pitchFamily="18" charset="0"/>
              </a:rPr>
              <a:t>grö</a:t>
            </a:r>
            <a:r>
              <a:rPr lang="el-GR" sz="3200" b="1" dirty="0" smtClean="0"/>
              <a:t>β</a:t>
            </a:r>
            <a:r>
              <a:rPr lang="en-GB" sz="3200" b="1" dirty="0" smtClean="0">
                <a:latin typeface="Centaur" pitchFamily="18" charset="0"/>
              </a:rPr>
              <a:t>ten </a:t>
            </a:r>
            <a:r>
              <a:rPr lang="en-GB" sz="3200" b="1" dirty="0" err="1" smtClean="0">
                <a:latin typeface="Centaur" pitchFamily="18" charset="0"/>
              </a:rPr>
              <a:t>deutschen</a:t>
            </a:r>
            <a:r>
              <a:rPr lang="en-GB" sz="3200" b="1" dirty="0" smtClean="0">
                <a:latin typeface="Centaur" pitchFamily="18" charset="0"/>
              </a:rPr>
              <a:t> </a:t>
            </a:r>
            <a:r>
              <a:rPr lang="en-GB" sz="3200" b="1" dirty="0" err="1" smtClean="0">
                <a:latin typeface="Centaur" pitchFamily="18" charset="0"/>
              </a:rPr>
              <a:t>Lyriker</a:t>
            </a:r>
            <a:r>
              <a:rPr lang="en-GB" sz="3200" b="1" dirty="0" smtClean="0">
                <a:latin typeface="Centaur" pitchFamily="18" charset="0"/>
              </a:rPr>
              <a:t> </a:t>
            </a:r>
            <a:r>
              <a:rPr lang="en-GB" sz="3200" b="1" dirty="0" err="1" smtClean="0">
                <a:latin typeface="Centaur" pitchFamily="18" charset="0"/>
              </a:rPr>
              <a:t>der</a:t>
            </a:r>
            <a:r>
              <a:rPr lang="en-GB" sz="3200" b="1" dirty="0" smtClean="0">
                <a:latin typeface="Centaur" pitchFamily="18" charset="0"/>
              </a:rPr>
              <a:t> </a:t>
            </a:r>
            <a:r>
              <a:rPr lang="en-GB" sz="3200" b="1" dirty="0" err="1" smtClean="0">
                <a:latin typeface="Centaur" pitchFamily="18" charset="0"/>
              </a:rPr>
              <a:t>Weltliteratur</a:t>
            </a:r>
            <a:endParaRPr lang="ru-RU" sz="32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285852" y="785795"/>
            <a:ext cx="6215106" cy="1928826"/>
          </a:xfrm>
          <a:solidFill>
            <a:srgbClr val="F9E6B1">
              <a:alpha val="70000"/>
            </a:srgbClr>
          </a:solidFill>
          <a:scene3d>
            <a:camera prst="orthographicFront"/>
            <a:lightRig rig="threePt" dir="t"/>
          </a:scene3d>
          <a:sp3d prstMaterial="matte">
            <a:bevelT/>
            <a:bevelB/>
          </a:sp3d>
        </p:spPr>
        <p:txBody>
          <a:bodyPr>
            <a:normAutofit/>
          </a:bodyPr>
          <a:lstStyle/>
          <a:p>
            <a:r>
              <a:rPr lang="de-DE" sz="2800" b="1" dirty="0" smtClean="0">
                <a:latin typeface="Centaur" pitchFamily="18" charset="0"/>
              </a:rPr>
              <a:t>1759 - Düsseldorf am Rhein geboren, studierte in </a:t>
            </a:r>
            <a:r>
              <a:rPr lang="de-DE" sz="2800" b="1" dirty="0" err="1" smtClean="0">
                <a:latin typeface="Centaur" pitchFamily="18" charset="0"/>
              </a:rPr>
              <a:t>Bonn,Gottingen</a:t>
            </a:r>
            <a:r>
              <a:rPr lang="de-DE" sz="2800" b="1" dirty="0" smtClean="0">
                <a:latin typeface="Centaur" pitchFamily="18" charset="0"/>
              </a:rPr>
              <a:t> und Berlin. Im Jahre 1831 fuhr nach Paris und lebte dort bis zum Tode Düsseldorf am Rhein</a:t>
            </a:r>
            <a:endParaRPr lang="ru-RU" sz="2800" b="1" dirty="0"/>
          </a:p>
        </p:txBody>
      </p:sp>
      <p:pic>
        <p:nvPicPr>
          <p:cNvPr id="7" name="Содержимое 6" descr="img21.jpg"/>
          <p:cNvPicPr>
            <a:picLocks noGrp="1" noChangeAspect="1"/>
          </p:cNvPicPr>
          <p:nvPr>
            <p:ph idx="1"/>
          </p:nvPr>
        </p:nvPicPr>
        <p:blipFill>
          <a:blip r:embed="rId2" cstate="print"/>
          <a:stretch>
            <a:fillRect/>
          </a:stretch>
        </p:blipFill>
        <p:spPr>
          <a:xfrm>
            <a:off x="785786" y="2857496"/>
            <a:ext cx="7363052" cy="345362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g23.jpg"/>
          <p:cNvPicPr>
            <a:picLocks noGrp="1" noChangeAspect="1"/>
          </p:cNvPicPr>
          <p:nvPr>
            <p:ph idx="1"/>
          </p:nvPr>
        </p:nvPicPr>
        <p:blipFill>
          <a:blip r:embed="rId2" cstate="print"/>
          <a:stretch>
            <a:fillRect/>
          </a:stretch>
        </p:blipFill>
        <p:spPr>
          <a:xfrm>
            <a:off x="571472" y="285728"/>
            <a:ext cx="7686668" cy="4492507"/>
          </a:xfrm>
        </p:spPr>
      </p:pic>
      <p:sp>
        <p:nvSpPr>
          <p:cNvPr id="4" name="Текст 3"/>
          <p:cNvSpPr>
            <a:spLocks noGrp="1"/>
          </p:cNvSpPr>
          <p:nvPr>
            <p:ph type="body" sz="half" idx="2"/>
          </p:nvPr>
        </p:nvSpPr>
        <p:spPr>
          <a:xfrm>
            <a:off x="1785918" y="4857736"/>
            <a:ext cx="5829344" cy="2000264"/>
          </a:xfrm>
        </p:spPr>
        <p:txBody>
          <a:bodyPr>
            <a:normAutofit lnSpcReduction="10000"/>
          </a:bodyPr>
          <a:lstStyle/>
          <a:p>
            <a:r>
              <a:rPr lang="de-DE" sz="4000" b="1" dirty="0" smtClean="0">
                <a:latin typeface="Centaur" pitchFamily="18" charset="0"/>
              </a:rPr>
              <a:t>Das erste Prosawerk Die Harzreise erschien </a:t>
            </a:r>
            <a:r>
              <a:rPr lang="de-DE" sz="4000" b="1" dirty="0" err="1" smtClean="0">
                <a:latin typeface="Centaur" pitchFamily="18" charset="0"/>
              </a:rPr>
              <a:t>H.Heine</a:t>
            </a:r>
            <a:r>
              <a:rPr lang="de-DE" sz="4000" b="1" dirty="0" smtClean="0">
                <a:latin typeface="Centaur" pitchFamily="18" charset="0"/>
              </a:rPr>
              <a:t> im Jahre 1827.</a:t>
            </a:r>
            <a:r>
              <a:rPr lang="de-DE" dirty="0" smtClean="0"/>
              <a:t/>
            </a:r>
            <a:br>
              <a:rPr lang="de-DE" dirty="0" smtClean="0"/>
            </a:b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3714776" cy="1500174"/>
          </a:xfrm>
          <a:solidFill>
            <a:srgbClr val="F9E6B1">
              <a:alpha val="70000"/>
            </a:srgbClr>
          </a:solidFill>
          <a:ln cmpd="sng">
            <a:solidFill>
              <a:schemeClr val="accent6">
                <a:lumMod val="50000"/>
              </a:schemeClr>
            </a:solidFill>
          </a:ln>
          <a:effectLst>
            <a:innerShdw blurRad="63500" dist="50800" dir="2700000">
              <a:prstClr val="black">
                <a:alpha val="50000"/>
              </a:prstClr>
            </a:innerShdw>
          </a:effectLst>
          <a:scene3d>
            <a:camera prst="orthographicFront"/>
            <a:lightRig rig="threePt" dir="t"/>
          </a:scene3d>
          <a:sp3d prstMaterial="matte">
            <a:bevelT/>
            <a:bevelB/>
          </a:sp3d>
        </p:spPr>
        <p:txBody>
          <a:bodyPr>
            <a:noAutofit/>
          </a:bodyPr>
          <a:lstStyle/>
          <a:p>
            <a:r>
              <a:rPr lang="de-DE" sz="3200" dirty="0" smtClean="0">
                <a:latin typeface="Centaur" pitchFamily="18" charset="0"/>
              </a:rPr>
              <a:t>Das ist das bekannteste Gedicht von Heine Lorelei</a:t>
            </a:r>
            <a:endParaRPr lang="ru-RU" sz="3200" dirty="0"/>
          </a:p>
        </p:txBody>
      </p:sp>
      <p:sp>
        <p:nvSpPr>
          <p:cNvPr id="3" name="Содержимое 2"/>
          <p:cNvSpPr>
            <a:spLocks noGrp="1"/>
          </p:cNvSpPr>
          <p:nvPr>
            <p:ph idx="1"/>
          </p:nvPr>
        </p:nvSpPr>
        <p:spPr>
          <a:xfrm>
            <a:off x="4500562" y="214290"/>
            <a:ext cx="4143404" cy="6286544"/>
          </a:xfrm>
          <a:solidFill>
            <a:srgbClr val="F9E6B1">
              <a:alpha val="80000"/>
            </a:srgbClr>
          </a:solidFill>
        </p:spPr>
        <p:txBody>
          <a:bodyPr>
            <a:noAutofit/>
          </a:bodyPr>
          <a:lstStyle/>
          <a:p>
            <a:pPr>
              <a:buNone/>
            </a:pPr>
            <a:r>
              <a:rPr lang="de-DE" sz="2000" dirty="0" smtClean="0"/>
              <a:t>Sie </a:t>
            </a:r>
            <a:r>
              <a:rPr lang="de-DE" sz="2000" dirty="0" smtClean="0"/>
              <a:t>kämmt es mit goldenem </a:t>
            </a:r>
            <a:r>
              <a:rPr lang="de-DE" sz="2000" dirty="0" smtClean="0"/>
              <a:t>Kamme,</a:t>
            </a:r>
            <a:endParaRPr lang="ru-RU" sz="2000" dirty="0" smtClean="0"/>
          </a:p>
          <a:p>
            <a:pPr>
              <a:buNone/>
            </a:pPr>
            <a:r>
              <a:rPr lang="de-DE" sz="2000" dirty="0" smtClean="0"/>
              <a:t>und </a:t>
            </a:r>
            <a:r>
              <a:rPr lang="de-DE" sz="2000" dirty="0" smtClean="0"/>
              <a:t>singt ein Lied dabei: </a:t>
            </a:r>
            <a:endParaRPr lang="ru-RU" sz="2000" dirty="0" smtClean="0"/>
          </a:p>
          <a:p>
            <a:pPr>
              <a:buNone/>
            </a:pPr>
            <a:r>
              <a:rPr lang="de-DE" sz="2000" dirty="0" smtClean="0"/>
              <a:t>das </a:t>
            </a:r>
            <a:r>
              <a:rPr lang="de-DE" sz="2000" dirty="0" smtClean="0"/>
              <a:t>hat eine wundersame, </a:t>
            </a:r>
            <a:endParaRPr lang="ru-RU" sz="2000" dirty="0" smtClean="0"/>
          </a:p>
          <a:p>
            <a:pPr>
              <a:buNone/>
            </a:pPr>
            <a:r>
              <a:rPr lang="de-DE" sz="2000" dirty="0" smtClean="0"/>
              <a:t>gewaltige </a:t>
            </a:r>
            <a:r>
              <a:rPr lang="de-DE" sz="2000" dirty="0" err="1" smtClean="0"/>
              <a:t>Melodei</a:t>
            </a:r>
            <a:r>
              <a:rPr lang="de-DE" sz="2000" dirty="0" smtClean="0"/>
              <a:t>. </a:t>
            </a:r>
            <a:endParaRPr lang="ru-RU" sz="2000" dirty="0" smtClean="0"/>
          </a:p>
          <a:p>
            <a:pPr>
              <a:buNone/>
            </a:pPr>
            <a:r>
              <a:rPr lang="de-DE" sz="2000" dirty="0" smtClean="0"/>
              <a:t>Den </a:t>
            </a:r>
            <a:r>
              <a:rPr lang="de-DE" sz="2000" dirty="0" smtClean="0"/>
              <a:t>Schiffen im kleinen Schiffe </a:t>
            </a:r>
            <a:endParaRPr lang="ru-RU" sz="2000" dirty="0" smtClean="0"/>
          </a:p>
          <a:p>
            <a:pPr>
              <a:buNone/>
            </a:pPr>
            <a:r>
              <a:rPr lang="de-DE" sz="2000" dirty="0" smtClean="0"/>
              <a:t>ergreift </a:t>
            </a:r>
            <a:r>
              <a:rPr lang="de-DE" sz="2000" dirty="0" smtClean="0"/>
              <a:t>es mit wildem Weh; </a:t>
            </a:r>
            <a:endParaRPr lang="ru-RU" sz="2000" dirty="0" smtClean="0"/>
          </a:p>
          <a:p>
            <a:pPr>
              <a:buNone/>
            </a:pPr>
            <a:r>
              <a:rPr lang="de-DE" sz="2000" dirty="0" smtClean="0"/>
              <a:t>er </a:t>
            </a:r>
            <a:r>
              <a:rPr lang="de-DE" sz="2000" dirty="0" smtClean="0"/>
              <a:t>schaut nicht die Felsenriffe, </a:t>
            </a:r>
            <a:endParaRPr lang="ru-RU" sz="2000" dirty="0" smtClean="0"/>
          </a:p>
          <a:p>
            <a:pPr>
              <a:buNone/>
            </a:pPr>
            <a:r>
              <a:rPr lang="de-DE" sz="2000" dirty="0" smtClean="0"/>
              <a:t>er </a:t>
            </a:r>
            <a:r>
              <a:rPr lang="de-DE" sz="2000" dirty="0" smtClean="0"/>
              <a:t>schaut nur hinauf in die Höh. </a:t>
            </a:r>
            <a:endParaRPr lang="ru-RU" sz="2000" dirty="0" smtClean="0"/>
          </a:p>
          <a:p>
            <a:pPr>
              <a:buNone/>
            </a:pPr>
            <a:r>
              <a:rPr lang="de-DE" sz="2000" dirty="0" smtClean="0"/>
              <a:t>Ich </a:t>
            </a:r>
            <a:r>
              <a:rPr lang="de-DE" sz="2000" dirty="0" smtClean="0"/>
              <a:t>glaube, die Wellen verschlingen </a:t>
            </a:r>
            <a:endParaRPr lang="ru-RU" sz="2000" dirty="0" smtClean="0"/>
          </a:p>
          <a:p>
            <a:pPr>
              <a:buNone/>
            </a:pPr>
            <a:r>
              <a:rPr lang="de-DE" sz="2000" dirty="0" smtClean="0"/>
              <a:t>am </a:t>
            </a:r>
            <a:r>
              <a:rPr lang="de-DE" sz="2000" dirty="0" smtClean="0"/>
              <a:t>Ende Schiffer und Kahn; </a:t>
            </a:r>
            <a:endParaRPr lang="ru-RU" sz="2000" dirty="0" smtClean="0"/>
          </a:p>
          <a:p>
            <a:pPr>
              <a:buNone/>
            </a:pPr>
            <a:r>
              <a:rPr lang="de-DE" sz="2000" dirty="0" smtClean="0"/>
              <a:t>und </a:t>
            </a:r>
            <a:r>
              <a:rPr lang="de-DE" sz="2000" dirty="0" smtClean="0"/>
              <a:t>das hat mit ihrem </a:t>
            </a:r>
            <a:r>
              <a:rPr lang="de-DE" sz="2000" dirty="0" smtClean="0"/>
              <a:t>Singen</a:t>
            </a:r>
            <a:endParaRPr lang="ru-RU" sz="2000" dirty="0" smtClean="0"/>
          </a:p>
          <a:p>
            <a:pPr>
              <a:buNone/>
            </a:pPr>
            <a:r>
              <a:rPr lang="de-DE" sz="2000" dirty="0" smtClean="0"/>
              <a:t> </a:t>
            </a:r>
            <a:r>
              <a:rPr lang="de-DE" sz="2000" dirty="0" smtClean="0"/>
              <a:t>die Lorelei getan.</a:t>
            </a:r>
            <a:endParaRPr lang="ru-RU" sz="2000" dirty="0"/>
          </a:p>
        </p:txBody>
      </p:sp>
      <p:sp>
        <p:nvSpPr>
          <p:cNvPr id="4" name="Текст 3"/>
          <p:cNvSpPr>
            <a:spLocks noGrp="1"/>
          </p:cNvSpPr>
          <p:nvPr>
            <p:ph type="body" sz="half" idx="2"/>
          </p:nvPr>
        </p:nvSpPr>
        <p:spPr>
          <a:xfrm>
            <a:off x="428596" y="2071678"/>
            <a:ext cx="3429024" cy="4500618"/>
          </a:xfrm>
          <a:solidFill>
            <a:srgbClr val="F9E6B1">
              <a:alpha val="80000"/>
            </a:srgbClr>
          </a:solidFill>
        </p:spPr>
        <p:txBody>
          <a:bodyPr>
            <a:noAutofit/>
          </a:bodyPr>
          <a:lstStyle/>
          <a:p>
            <a:r>
              <a:rPr lang="de-DE" sz="1800" dirty="0" smtClean="0"/>
              <a:t>Ich </a:t>
            </a:r>
            <a:r>
              <a:rPr lang="de-DE" sz="1800" dirty="0" smtClean="0"/>
              <a:t>weiß nicht, was soll es </a:t>
            </a:r>
            <a:r>
              <a:rPr lang="de-DE" sz="1800" dirty="0" smtClean="0"/>
              <a:t>bedeuten, </a:t>
            </a:r>
            <a:endParaRPr lang="ru-RU" sz="1800" dirty="0" smtClean="0"/>
          </a:p>
          <a:p>
            <a:r>
              <a:rPr lang="de-DE" sz="1800" dirty="0" smtClean="0"/>
              <a:t>d</a:t>
            </a:r>
            <a:r>
              <a:rPr lang="de-DE" sz="1800" dirty="0" smtClean="0"/>
              <a:t>ass </a:t>
            </a:r>
            <a:r>
              <a:rPr lang="de-DE" sz="1800" dirty="0" smtClean="0"/>
              <a:t>ich so traurig </a:t>
            </a:r>
            <a:r>
              <a:rPr lang="de-DE" sz="1800" dirty="0" smtClean="0"/>
              <a:t>bin,</a:t>
            </a:r>
            <a:endParaRPr lang="ru-RU" sz="1800" dirty="0" smtClean="0"/>
          </a:p>
          <a:p>
            <a:r>
              <a:rPr lang="de-DE" sz="1800" dirty="0" smtClean="0"/>
              <a:t>ein </a:t>
            </a:r>
            <a:r>
              <a:rPr lang="de-DE" sz="1800" dirty="0" smtClean="0"/>
              <a:t>Märchen aus alten </a:t>
            </a:r>
            <a:r>
              <a:rPr lang="de-DE" sz="1800" dirty="0" smtClean="0"/>
              <a:t>Zeiten,</a:t>
            </a:r>
            <a:endParaRPr lang="ru-RU" sz="1800" dirty="0" smtClean="0"/>
          </a:p>
          <a:p>
            <a:r>
              <a:rPr lang="de-DE" sz="1800" dirty="0" smtClean="0"/>
              <a:t>das </a:t>
            </a:r>
            <a:r>
              <a:rPr lang="de-DE" sz="1800" dirty="0" smtClean="0"/>
              <a:t>kommt mir nicht aus dem </a:t>
            </a:r>
            <a:r>
              <a:rPr lang="de-DE" sz="1800" dirty="0" smtClean="0"/>
              <a:t>Sinn</a:t>
            </a:r>
            <a:r>
              <a:rPr lang="de-DE" sz="1800" dirty="0" smtClean="0"/>
              <a:t>. </a:t>
            </a:r>
            <a:endParaRPr lang="ru-RU" sz="1800" dirty="0" smtClean="0"/>
          </a:p>
          <a:p>
            <a:r>
              <a:rPr lang="de-DE" sz="1800" dirty="0" smtClean="0"/>
              <a:t>Die </a:t>
            </a:r>
            <a:r>
              <a:rPr lang="de-DE" sz="1800" dirty="0" smtClean="0"/>
              <a:t>Luft ist kühl und es </a:t>
            </a:r>
            <a:r>
              <a:rPr lang="de-DE" sz="1800" dirty="0" smtClean="0"/>
              <a:t>dunkelt,</a:t>
            </a:r>
            <a:endParaRPr lang="ru-RU" sz="1800" dirty="0" smtClean="0"/>
          </a:p>
          <a:p>
            <a:r>
              <a:rPr lang="de-DE" sz="1800" dirty="0" smtClean="0"/>
              <a:t>und </a:t>
            </a:r>
            <a:r>
              <a:rPr lang="de-DE" sz="1800" dirty="0" smtClean="0"/>
              <a:t>ruhig fließt der </a:t>
            </a:r>
            <a:r>
              <a:rPr lang="de-DE" sz="1800" dirty="0" smtClean="0"/>
              <a:t>Rhein</a:t>
            </a:r>
            <a:r>
              <a:rPr lang="de-DE" sz="1800" dirty="0" smtClean="0"/>
              <a:t>; </a:t>
            </a:r>
            <a:endParaRPr lang="ru-RU" sz="1800" dirty="0" smtClean="0"/>
          </a:p>
          <a:p>
            <a:r>
              <a:rPr lang="de-DE" sz="1800" dirty="0" smtClean="0"/>
              <a:t>der Gipfel </a:t>
            </a:r>
            <a:r>
              <a:rPr lang="de-DE" sz="1800" dirty="0" smtClean="0"/>
              <a:t>des Berges funkelt </a:t>
            </a:r>
            <a:endParaRPr lang="ru-RU" sz="1800" dirty="0" smtClean="0"/>
          </a:p>
          <a:p>
            <a:r>
              <a:rPr lang="de-DE" sz="1800" dirty="0" smtClean="0"/>
              <a:t>im Abendsonnenschein</a:t>
            </a:r>
            <a:r>
              <a:rPr lang="de-DE" sz="1800" dirty="0" smtClean="0"/>
              <a:t>. </a:t>
            </a:r>
            <a:endParaRPr lang="ru-RU" sz="1800" dirty="0" smtClean="0"/>
          </a:p>
          <a:p>
            <a:r>
              <a:rPr lang="de-DE" sz="1800" dirty="0" smtClean="0"/>
              <a:t>Die </a:t>
            </a:r>
            <a:r>
              <a:rPr lang="de-DE" sz="1800" dirty="0" smtClean="0"/>
              <a:t>schönste Jungfrau </a:t>
            </a:r>
            <a:r>
              <a:rPr lang="de-DE" sz="1800" dirty="0" smtClean="0"/>
              <a:t>sitzet </a:t>
            </a:r>
            <a:endParaRPr lang="ru-RU" sz="1800" dirty="0" smtClean="0"/>
          </a:p>
          <a:p>
            <a:r>
              <a:rPr lang="de-DE" sz="1800" dirty="0" smtClean="0"/>
              <a:t>dort </a:t>
            </a:r>
            <a:r>
              <a:rPr lang="de-DE" sz="1800" dirty="0" smtClean="0"/>
              <a:t>oben </a:t>
            </a:r>
            <a:r>
              <a:rPr lang="de-DE" sz="1800" dirty="0" smtClean="0"/>
              <a:t>wunderbar,</a:t>
            </a:r>
            <a:endParaRPr lang="ru-RU" sz="1800" dirty="0" smtClean="0"/>
          </a:p>
          <a:p>
            <a:r>
              <a:rPr lang="de-DE" sz="1800" dirty="0" smtClean="0"/>
              <a:t>ihr </a:t>
            </a:r>
            <a:r>
              <a:rPr lang="de-DE" sz="1800" dirty="0" err="1" smtClean="0"/>
              <a:t>goldnes</a:t>
            </a:r>
            <a:r>
              <a:rPr lang="de-DE" sz="1800" dirty="0" smtClean="0"/>
              <a:t> Geschmeide </a:t>
            </a:r>
            <a:r>
              <a:rPr lang="de-DE" sz="1800" dirty="0" smtClean="0"/>
              <a:t>blitzet,</a:t>
            </a:r>
            <a:endParaRPr lang="ru-RU" sz="1800" dirty="0" smtClean="0"/>
          </a:p>
          <a:p>
            <a:r>
              <a:rPr lang="de-DE" sz="1800" dirty="0" smtClean="0"/>
              <a:t>sie </a:t>
            </a:r>
            <a:r>
              <a:rPr lang="de-DE" sz="1800" dirty="0" smtClean="0"/>
              <a:t>kämmt ihr </a:t>
            </a:r>
            <a:r>
              <a:rPr lang="de-DE" sz="1800" dirty="0" err="1" smtClean="0"/>
              <a:t>goldnes</a:t>
            </a:r>
            <a:r>
              <a:rPr lang="de-DE" sz="1800" dirty="0" smtClean="0"/>
              <a:t> </a:t>
            </a:r>
            <a:r>
              <a:rPr lang="de-DE" sz="1800" dirty="0" smtClean="0"/>
              <a:t>Haar.</a:t>
            </a:r>
            <a:endParaRPr lang="ru-RU" sz="1800" dirty="0" smtClean="0"/>
          </a:p>
        </p:txBody>
      </p:sp>
      <p:pic>
        <p:nvPicPr>
          <p:cNvPr id="5" name="Рисунок 4" descr="Untitled-1.png"/>
          <p:cNvPicPr>
            <a:picLocks noChangeAspect="1"/>
          </p:cNvPicPr>
          <p:nvPr/>
        </p:nvPicPr>
        <p:blipFill>
          <a:blip r:embed="rId2" cstate="print">
            <a:lum contrast="45000"/>
          </a:blip>
          <a:stretch>
            <a:fillRect/>
          </a:stretch>
        </p:blipFill>
        <p:spPr>
          <a:xfrm>
            <a:off x="4500562" y="4714885"/>
            <a:ext cx="4143404" cy="164307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g27.jpg"/>
          <p:cNvPicPr>
            <a:picLocks noGrp="1" noChangeAspect="1"/>
          </p:cNvPicPr>
          <p:nvPr>
            <p:ph idx="1"/>
          </p:nvPr>
        </p:nvPicPr>
        <p:blipFill>
          <a:blip r:embed="rId2" cstate="print"/>
          <a:stretch>
            <a:fillRect/>
          </a:stretch>
        </p:blipFill>
        <p:spPr>
          <a:xfrm>
            <a:off x="4500562" y="428604"/>
            <a:ext cx="4006857" cy="5601692"/>
          </a:xfrm>
        </p:spPr>
      </p:pic>
      <p:sp>
        <p:nvSpPr>
          <p:cNvPr id="4" name="Текст 3"/>
          <p:cNvSpPr>
            <a:spLocks noGrp="1"/>
          </p:cNvSpPr>
          <p:nvPr>
            <p:ph type="body" sz="half" idx="2"/>
          </p:nvPr>
        </p:nvSpPr>
        <p:spPr>
          <a:xfrm>
            <a:off x="457200" y="3643314"/>
            <a:ext cx="3829048" cy="2482849"/>
          </a:xfrm>
        </p:spPr>
        <p:txBody>
          <a:bodyPr>
            <a:noAutofit/>
          </a:bodyPr>
          <a:lstStyle/>
          <a:p>
            <a:r>
              <a:rPr lang="de-DE" sz="4400" b="1" dirty="0" smtClean="0">
                <a:latin typeface="Centaur" pitchFamily="18" charset="0"/>
              </a:rPr>
              <a:t>Der Loreley-Felsen liegt an der engsten Stelle des Rheins.</a:t>
            </a:r>
            <a:br>
              <a:rPr lang="de-DE" sz="4400" b="1" dirty="0" smtClean="0">
                <a:latin typeface="Centaur" pitchFamily="18" charset="0"/>
              </a:rPr>
            </a:br>
            <a:endParaRPr lang="ru-RU" sz="4400" b="1" dirty="0"/>
          </a:p>
        </p:txBody>
      </p:sp>
      <p:pic>
        <p:nvPicPr>
          <p:cNvPr id="6" name="Рисунок 5" descr="img26.jpg"/>
          <p:cNvPicPr>
            <a:picLocks noChangeAspect="1"/>
          </p:cNvPicPr>
          <p:nvPr/>
        </p:nvPicPr>
        <p:blipFill>
          <a:blip r:embed="rId3" cstate="print"/>
          <a:stretch>
            <a:fillRect/>
          </a:stretch>
        </p:blipFill>
        <p:spPr>
          <a:xfrm>
            <a:off x="214282" y="428604"/>
            <a:ext cx="4095767" cy="304431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00662" y="5000636"/>
            <a:ext cx="3643338" cy="1162050"/>
          </a:xfrm>
        </p:spPr>
        <p:txBody>
          <a:bodyPr>
            <a:noAutofit/>
          </a:bodyPr>
          <a:lstStyle/>
          <a:p>
            <a:r>
              <a:rPr lang="de-DE" sz="3600" dirty="0" smtClean="0">
                <a:latin typeface="Centaur" pitchFamily="18" charset="0"/>
              </a:rPr>
              <a:t>Die schöne Loreley</a:t>
            </a:r>
            <a:br>
              <a:rPr lang="de-DE" sz="3600" dirty="0" smtClean="0">
                <a:latin typeface="Centaur" pitchFamily="18" charset="0"/>
              </a:rPr>
            </a:br>
            <a:endParaRPr lang="ru-RU" sz="3600" dirty="0"/>
          </a:p>
        </p:txBody>
      </p:sp>
      <p:pic>
        <p:nvPicPr>
          <p:cNvPr id="5" name="Содержимое 4" descr="img29.jpg"/>
          <p:cNvPicPr>
            <a:picLocks noGrp="1" noChangeAspect="1"/>
          </p:cNvPicPr>
          <p:nvPr>
            <p:ph idx="1"/>
          </p:nvPr>
        </p:nvPicPr>
        <p:blipFill>
          <a:blip r:embed="rId2" cstate="print"/>
          <a:stretch>
            <a:fillRect/>
          </a:stretch>
        </p:blipFill>
        <p:spPr>
          <a:xfrm>
            <a:off x="5786446" y="428605"/>
            <a:ext cx="2916238" cy="4151350"/>
          </a:xfrm>
        </p:spPr>
      </p:pic>
      <p:sp>
        <p:nvSpPr>
          <p:cNvPr id="4" name="Текст 3"/>
          <p:cNvSpPr>
            <a:spLocks noGrp="1"/>
          </p:cNvSpPr>
          <p:nvPr>
            <p:ph type="body" sz="half" idx="2"/>
          </p:nvPr>
        </p:nvSpPr>
        <p:spPr>
          <a:xfrm>
            <a:off x="214282" y="4857760"/>
            <a:ext cx="5329246" cy="3636974"/>
          </a:xfrm>
        </p:spPr>
        <p:txBody>
          <a:bodyPr>
            <a:normAutofit/>
          </a:bodyPr>
          <a:lstStyle/>
          <a:p>
            <a:r>
              <a:rPr lang="de-DE" sz="3600" b="1" dirty="0" smtClean="0">
                <a:latin typeface="Centaur" pitchFamily="18" charset="0"/>
              </a:rPr>
              <a:t>Blick von dem </a:t>
            </a:r>
            <a:r>
              <a:rPr lang="de-DE" sz="3600" b="1" dirty="0" smtClean="0">
                <a:latin typeface="Centaur" pitchFamily="18" charset="0"/>
              </a:rPr>
              <a:t>Loreleyfelsen</a:t>
            </a:r>
            <a:endParaRPr lang="ru-RU" sz="3600" b="1" dirty="0"/>
          </a:p>
        </p:txBody>
      </p:sp>
      <p:pic>
        <p:nvPicPr>
          <p:cNvPr id="6" name="Рисунок 5" descr="img28.jpg"/>
          <p:cNvPicPr>
            <a:picLocks noChangeAspect="1"/>
          </p:cNvPicPr>
          <p:nvPr/>
        </p:nvPicPr>
        <p:blipFill>
          <a:blip r:embed="rId3" cstate="print"/>
          <a:stretch>
            <a:fillRect/>
          </a:stretch>
        </p:blipFill>
        <p:spPr>
          <a:xfrm>
            <a:off x="285719" y="500042"/>
            <a:ext cx="5299401" cy="407196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3929090" cy="1655752"/>
          </a:xfrm>
          <a:solidFill>
            <a:srgbClr val="F9E6B1">
              <a:alpha val="70000"/>
            </a:srgbClr>
          </a:solidFill>
          <a:scene3d>
            <a:camera prst="orthographicFront"/>
            <a:lightRig rig="threePt" dir="t"/>
          </a:scene3d>
          <a:sp3d prstMaterial="matte">
            <a:bevelT/>
            <a:bevelB/>
          </a:sp3d>
        </p:spPr>
        <p:txBody>
          <a:bodyPr>
            <a:noAutofit/>
          </a:bodyPr>
          <a:lstStyle/>
          <a:p>
            <a:r>
              <a:rPr lang="de-DE" sz="3200" dirty="0" smtClean="0">
                <a:latin typeface="Centaur" pitchFamily="18" charset="0"/>
              </a:rPr>
              <a:t>Die </a:t>
            </a:r>
            <a:r>
              <a:rPr lang="de-DE" sz="3200" dirty="0" err="1" smtClean="0">
                <a:latin typeface="Centaur" pitchFamily="18" charset="0"/>
              </a:rPr>
              <a:t>Űbersetzung</a:t>
            </a:r>
            <a:r>
              <a:rPr lang="de-DE" sz="3200" dirty="0" smtClean="0">
                <a:latin typeface="Centaur" pitchFamily="18" charset="0"/>
              </a:rPr>
              <a:t> ins Russische hat J. </a:t>
            </a:r>
            <a:r>
              <a:rPr lang="de-DE" sz="3200" dirty="0" err="1" smtClean="0">
                <a:latin typeface="Centaur" pitchFamily="18" charset="0"/>
              </a:rPr>
              <a:t>Lermontow</a:t>
            </a:r>
            <a:r>
              <a:rPr lang="de-DE" sz="3200" dirty="0" smtClean="0">
                <a:latin typeface="Centaur" pitchFamily="18" charset="0"/>
              </a:rPr>
              <a:t> gemacht</a:t>
            </a:r>
            <a:endParaRPr lang="ru-RU" sz="3200" dirty="0"/>
          </a:p>
        </p:txBody>
      </p:sp>
      <p:pic>
        <p:nvPicPr>
          <p:cNvPr id="5" name="Содержимое 4" descr="img30.jpg"/>
          <p:cNvPicPr>
            <a:picLocks noGrp="1" noChangeAspect="1"/>
          </p:cNvPicPr>
          <p:nvPr>
            <p:ph idx="1"/>
          </p:nvPr>
        </p:nvPicPr>
        <p:blipFill>
          <a:blip r:embed="rId2" cstate="print"/>
          <a:stretch>
            <a:fillRect/>
          </a:stretch>
        </p:blipFill>
        <p:spPr>
          <a:xfrm>
            <a:off x="4386462" y="500042"/>
            <a:ext cx="4397185" cy="5738973"/>
          </a:xfrm>
        </p:spPr>
      </p:pic>
      <p:sp>
        <p:nvSpPr>
          <p:cNvPr id="4" name="Текст 3"/>
          <p:cNvSpPr>
            <a:spLocks noGrp="1"/>
          </p:cNvSpPr>
          <p:nvPr>
            <p:ph type="body" sz="half" idx="2"/>
          </p:nvPr>
        </p:nvSpPr>
        <p:spPr>
          <a:xfrm>
            <a:off x="428596" y="2000240"/>
            <a:ext cx="3714776" cy="4691063"/>
          </a:xfrm>
          <a:solidFill>
            <a:srgbClr val="F9E6B1">
              <a:alpha val="80000"/>
            </a:srgbClr>
          </a:solidFill>
        </p:spPr>
        <p:txBody>
          <a:bodyPr>
            <a:normAutofit/>
          </a:bodyPr>
          <a:lstStyle/>
          <a:p>
            <a:r>
              <a:rPr lang="ru-RU" sz="2000" i="1" dirty="0" smtClean="0"/>
              <a:t>Не знаю, что значит такое, </a:t>
            </a:r>
            <a:endParaRPr lang="ru-RU" sz="2000" i="1" dirty="0" smtClean="0"/>
          </a:p>
          <a:p>
            <a:r>
              <a:rPr lang="ru-RU" sz="2000" i="1" dirty="0" smtClean="0"/>
              <a:t>Не </a:t>
            </a:r>
            <a:r>
              <a:rPr lang="ru-RU" sz="2000" i="1" dirty="0" smtClean="0"/>
              <a:t>знаю, что значит такое, </a:t>
            </a:r>
            <a:endParaRPr lang="ru-RU" sz="2000" i="1" dirty="0" smtClean="0"/>
          </a:p>
          <a:p>
            <a:r>
              <a:rPr lang="ru-RU" sz="2000" i="1" dirty="0" smtClean="0"/>
              <a:t>Что </a:t>
            </a:r>
            <a:r>
              <a:rPr lang="ru-RU" sz="2000" i="1" dirty="0" smtClean="0"/>
              <a:t>скорбью я смущен; </a:t>
            </a:r>
            <a:endParaRPr lang="ru-RU" sz="2000" i="1" dirty="0" smtClean="0"/>
          </a:p>
          <a:p>
            <a:r>
              <a:rPr lang="ru-RU" sz="2000" i="1" dirty="0" smtClean="0"/>
              <a:t>Что </a:t>
            </a:r>
            <a:r>
              <a:rPr lang="ru-RU" sz="2000" i="1" dirty="0" smtClean="0"/>
              <a:t>скорбью я смущен; </a:t>
            </a:r>
            <a:endParaRPr lang="ru-RU" sz="2000" i="1" dirty="0" smtClean="0"/>
          </a:p>
          <a:p>
            <a:r>
              <a:rPr lang="ru-RU" sz="2000" i="1" dirty="0" smtClean="0"/>
              <a:t>Давно </a:t>
            </a:r>
            <a:r>
              <a:rPr lang="ru-RU" sz="2000" i="1" dirty="0" smtClean="0"/>
              <a:t>не дает покоя мне сказка старых времен. </a:t>
            </a:r>
            <a:endParaRPr lang="ru-RU" sz="2000" i="1" dirty="0" smtClean="0"/>
          </a:p>
          <a:p>
            <a:r>
              <a:rPr lang="ru-RU" sz="2000" i="1" dirty="0" smtClean="0"/>
              <a:t>Над </a:t>
            </a:r>
            <a:r>
              <a:rPr lang="ru-RU" sz="2000" i="1" dirty="0" smtClean="0"/>
              <a:t>страшною высотою </a:t>
            </a:r>
            <a:endParaRPr lang="ru-RU" sz="2000" i="1" dirty="0" smtClean="0"/>
          </a:p>
          <a:p>
            <a:r>
              <a:rPr lang="ru-RU" sz="2000" i="1" dirty="0" smtClean="0"/>
              <a:t>Девушка </a:t>
            </a:r>
            <a:r>
              <a:rPr lang="ru-RU" sz="2000" i="1" dirty="0" smtClean="0"/>
              <a:t>дивной красы </a:t>
            </a:r>
            <a:endParaRPr lang="ru-RU" sz="2000" i="1" dirty="0" smtClean="0"/>
          </a:p>
          <a:p>
            <a:r>
              <a:rPr lang="ru-RU" sz="2000" i="1" dirty="0" smtClean="0"/>
              <a:t>Одеждой </a:t>
            </a:r>
            <a:r>
              <a:rPr lang="ru-RU" sz="2000" i="1" dirty="0" smtClean="0"/>
              <a:t>горит золотою, </a:t>
            </a:r>
            <a:endParaRPr lang="ru-RU" sz="2000" i="1" dirty="0" smtClean="0"/>
          </a:p>
          <a:p>
            <a:r>
              <a:rPr lang="ru-RU" sz="2000" i="1" dirty="0" smtClean="0"/>
              <a:t>Играет </a:t>
            </a:r>
            <a:r>
              <a:rPr lang="ru-RU" sz="2000" i="1" dirty="0" smtClean="0"/>
              <a:t>златом косы.</a:t>
            </a:r>
            <a:endParaRPr lang="ru-RU" sz="2000" i="1" dirty="0"/>
          </a:p>
        </p:txBody>
      </p:sp>
      <p:pic>
        <p:nvPicPr>
          <p:cNvPr id="6" name="Рисунок 5" descr="Untitled-13.png"/>
          <p:cNvPicPr>
            <a:picLocks noChangeAspect="1"/>
          </p:cNvPicPr>
          <p:nvPr/>
        </p:nvPicPr>
        <p:blipFill>
          <a:blip r:embed="rId3" cstate="print"/>
          <a:stretch>
            <a:fillRect/>
          </a:stretch>
        </p:blipFill>
        <p:spPr>
          <a:xfrm>
            <a:off x="642910" y="4000504"/>
            <a:ext cx="3262322" cy="32623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9E6B1">
              <a:alpha val="70000"/>
            </a:srgbClr>
          </a:solidFill>
          <a:scene3d>
            <a:camera prst="orthographicFront"/>
            <a:lightRig rig="threePt" dir="t"/>
          </a:scene3d>
          <a:sp3d prstMaterial="matte">
            <a:bevelT/>
            <a:bevelB/>
          </a:sp3d>
        </p:spPr>
        <p:txBody>
          <a:bodyPr/>
          <a:lstStyle/>
          <a:p>
            <a:r>
              <a:rPr lang="de-DE" b="1" dirty="0" smtClean="0">
                <a:latin typeface="Centaur" pitchFamily="18" charset="0"/>
              </a:rPr>
              <a:t>Der Inhalt der Stunde</a:t>
            </a:r>
            <a:endParaRPr lang="ru-RU" b="1" dirty="0"/>
          </a:p>
        </p:txBody>
      </p:sp>
      <p:sp>
        <p:nvSpPr>
          <p:cNvPr id="3" name="Содержимое 2"/>
          <p:cNvSpPr>
            <a:spLocks noGrp="1"/>
          </p:cNvSpPr>
          <p:nvPr>
            <p:ph idx="1"/>
          </p:nvPr>
        </p:nvSpPr>
        <p:spPr>
          <a:xfrm>
            <a:off x="1357290" y="2332037"/>
            <a:ext cx="8229600" cy="4525963"/>
          </a:xfrm>
        </p:spPr>
        <p:txBody>
          <a:bodyPr/>
          <a:lstStyle/>
          <a:p>
            <a:r>
              <a:rPr lang="ru-RU" dirty="0" smtClean="0">
                <a:solidFill>
                  <a:schemeClr val="tx1">
                    <a:lumMod val="95000"/>
                    <a:lumOff val="5000"/>
                  </a:schemeClr>
                </a:solidFill>
                <a:latin typeface="+mj-lt"/>
              </a:rPr>
              <a:t>1.</a:t>
            </a:r>
            <a:r>
              <a:rPr lang="en-GB" dirty="0" smtClean="0">
                <a:solidFill>
                  <a:schemeClr val="tx1">
                    <a:lumMod val="95000"/>
                    <a:lumOff val="5000"/>
                  </a:schemeClr>
                </a:solidFill>
                <a:latin typeface="+mj-lt"/>
              </a:rPr>
              <a:t> Johann Wolfgang von Goethe </a:t>
            </a:r>
            <a:endParaRPr lang="ru-RU" dirty="0" smtClean="0">
              <a:solidFill>
                <a:schemeClr val="tx1">
                  <a:lumMod val="95000"/>
                  <a:lumOff val="5000"/>
                </a:schemeClr>
              </a:solidFill>
              <a:latin typeface="+mj-lt"/>
            </a:endParaRPr>
          </a:p>
          <a:p>
            <a:r>
              <a:rPr lang="ru-RU" dirty="0" smtClean="0">
                <a:solidFill>
                  <a:schemeClr val="tx1">
                    <a:lumMod val="95000"/>
                    <a:lumOff val="5000"/>
                  </a:schemeClr>
                </a:solidFill>
                <a:latin typeface="+mj-lt"/>
              </a:rPr>
              <a:t>2.</a:t>
            </a:r>
            <a:r>
              <a:rPr lang="ru-RU" dirty="0" smtClean="0">
                <a:solidFill>
                  <a:schemeClr val="tx1">
                    <a:lumMod val="95000"/>
                    <a:lumOff val="5000"/>
                  </a:schemeClr>
                </a:solidFill>
                <a:latin typeface="+mj-lt"/>
              </a:rPr>
              <a:t> </a:t>
            </a:r>
            <a:r>
              <a:rPr lang="ru-RU" dirty="0" err="1" smtClean="0">
                <a:solidFill>
                  <a:schemeClr val="tx1">
                    <a:lumMod val="95000"/>
                    <a:lumOff val="5000"/>
                  </a:schemeClr>
                </a:solidFill>
                <a:latin typeface="+mj-lt"/>
              </a:rPr>
              <a:t>Friedrich</a:t>
            </a:r>
            <a:r>
              <a:rPr lang="ru-RU" dirty="0" smtClean="0">
                <a:solidFill>
                  <a:schemeClr val="tx1">
                    <a:lumMod val="95000"/>
                    <a:lumOff val="5000"/>
                  </a:schemeClr>
                </a:solidFill>
                <a:latin typeface="+mj-lt"/>
              </a:rPr>
              <a:t> </a:t>
            </a:r>
            <a:r>
              <a:rPr lang="ru-RU" dirty="0" err="1" smtClean="0">
                <a:solidFill>
                  <a:schemeClr val="tx1">
                    <a:lumMod val="95000"/>
                    <a:lumOff val="5000"/>
                  </a:schemeClr>
                </a:solidFill>
                <a:latin typeface="+mj-lt"/>
              </a:rPr>
              <a:t>Schiller</a:t>
            </a:r>
            <a:r>
              <a:rPr lang="ru-RU" dirty="0" smtClean="0">
                <a:solidFill>
                  <a:schemeClr val="tx1">
                    <a:lumMod val="95000"/>
                    <a:lumOff val="5000"/>
                  </a:schemeClr>
                </a:solidFill>
                <a:latin typeface="+mj-lt"/>
              </a:rPr>
              <a:t> </a:t>
            </a:r>
            <a:endParaRPr lang="ru-RU" dirty="0" smtClean="0">
              <a:solidFill>
                <a:schemeClr val="tx1">
                  <a:lumMod val="95000"/>
                  <a:lumOff val="5000"/>
                </a:schemeClr>
              </a:solidFill>
              <a:latin typeface="+mj-lt"/>
            </a:endParaRPr>
          </a:p>
          <a:p>
            <a:r>
              <a:rPr lang="ru-RU" dirty="0" smtClean="0">
                <a:solidFill>
                  <a:schemeClr val="tx1">
                    <a:lumMod val="95000"/>
                    <a:lumOff val="5000"/>
                  </a:schemeClr>
                </a:solidFill>
                <a:latin typeface="+mj-lt"/>
              </a:rPr>
              <a:t>3.</a:t>
            </a:r>
            <a:r>
              <a:rPr lang="ru-RU" dirty="0" smtClean="0">
                <a:solidFill>
                  <a:schemeClr val="tx1">
                    <a:lumMod val="95000"/>
                    <a:lumOff val="5000"/>
                  </a:schemeClr>
                </a:solidFill>
                <a:latin typeface="+mj-lt"/>
              </a:rPr>
              <a:t> </a:t>
            </a:r>
            <a:r>
              <a:rPr lang="en-GB" dirty="0" smtClean="0">
                <a:latin typeface="+mj-lt"/>
              </a:rPr>
              <a:t>Heinrich Heine </a:t>
            </a:r>
            <a:endParaRPr lang="ru-RU" dirty="0" smtClean="0">
              <a:solidFill>
                <a:schemeClr val="tx1">
                  <a:lumMod val="95000"/>
                  <a:lumOff val="5000"/>
                </a:schemeClr>
              </a:solidFill>
              <a:latin typeface="+mj-lt"/>
            </a:endParaRPr>
          </a:p>
          <a:p>
            <a:r>
              <a:rPr lang="ru-RU" dirty="0" smtClean="0">
                <a:solidFill>
                  <a:schemeClr val="tx1">
                    <a:lumMod val="95000"/>
                    <a:lumOff val="5000"/>
                  </a:schemeClr>
                </a:solidFill>
                <a:latin typeface="+mj-lt"/>
              </a:rPr>
              <a:t>4.</a:t>
            </a:r>
            <a:r>
              <a:rPr lang="en-US" dirty="0" smtClean="0">
                <a:solidFill>
                  <a:schemeClr val="tx1">
                    <a:lumMod val="95000"/>
                    <a:lumOff val="5000"/>
                  </a:schemeClr>
                </a:solidFill>
                <a:latin typeface="+mj-lt"/>
              </a:rPr>
              <a:t> Franz </a:t>
            </a:r>
            <a:r>
              <a:rPr lang="en-US" dirty="0" smtClean="0">
                <a:solidFill>
                  <a:schemeClr val="tx1">
                    <a:lumMod val="95000"/>
                    <a:lumOff val="5000"/>
                  </a:schemeClr>
                </a:solidFill>
                <a:latin typeface="+mj-lt"/>
              </a:rPr>
              <a:t>Kafka</a:t>
            </a:r>
            <a:endParaRPr lang="ru-RU" dirty="0" smtClean="0">
              <a:solidFill>
                <a:schemeClr val="tx1">
                  <a:lumMod val="95000"/>
                  <a:lumOff val="5000"/>
                </a:schemeClr>
              </a:solidFill>
              <a:latin typeface="+mj-lt"/>
            </a:endParaRPr>
          </a:p>
          <a:p>
            <a:r>
              <a:rPr lang="ru-RU" dirty="0" smtClean="0">
                <a:solidFill>
                  <a:schemeClr val="tx1">
                    <a:lumMod val="95000"/>
                    <a:lumOff val="5000"/>
                  </a:schemeClr>
                </a:solidFill>
                <a:latin typeface="+mj-lt"/>
              </a:rPr>
              <a:t>5.</a:t>
            </a:r>
            <a:r>
              <a:rPr lang="de-DE" dirty="0" smtClean="0">
                <a:solidFill>
                  <a:schemeClr val="tx1">
                    <a:lumMod val="95000"/>
                    <a:lumOff val="5000"/>
                  </a:schemeClr>
                </a:solidFill>
                <a:effectLst>
                  <a:outerShdw blurRad="38100" dist="38100" dir="2700000" algn="tl">
                    <a:srgbClr val="000000">
                      <a:alpha val="43137"/>
                    </a:srgbClr>
                  </a:outerShdw>
                </a:effectLst>
                <a:latin typeface="+mj-lt"/>
              </a:rPr>
              <a:t> Erich Maria </a:t>
            </a:r>
            <a:r>
              <a:rPr lang="de-DE" dirty="0" smtClean="0">
                <a:solidFill>
                  <a:schemeClr val="tx1">
                    <a:lumMod val="95000"/>
                    <a:lumOff val="5000"/>
                  </a:schemeClr>
                </a:solidFill>
                <a:effectLst>
                  <a:outerShdw blurRad="38100" dist="38100" dir="2700000" algn="tl">
                    <a:srgbClr val="000000">
                      <a:alpha val="43137"/>
                    </a:srgbClr>
                  </a:outerShdw>
                </a:effectLst>
                <a:latin typeface="+mj-lt"/>
              </a:rPr>
              <a:t>Remarque</a:t>
            </a:r>
            <a:endParaRPr lang="ru-RU" dirty="0" smtClean="0">
              <a:solidFill>
                <a:schemeClr val="tx1">
                  <a:lumMod val="95000"/>
                  <a:lumOff val="5000"/>
                </a:schemeClr>
              </a:solidFill>
              <a:effectLst>
                <a:outerShdw blurRad="38100" dist="38100" dir="2700000" algn="tl">
                  <a:srgbClr val="000000">
                    <a:alpha val="43137"/>
                  </a:srgbClr>
                </a:outerShdw>
              </a:effectLst>
              <a:latin typeface="+mj-lt"/>
            </a:endParaRPr>
          </a:p>
          <a:p>
            <a:r>
              <a:rPr lang="ru-RU" dirty="0" smtClean="0">
                <a:solidFill>
                  <a:schemeClr val="tx1">
                    <a:lumMod val="95000"/>
                    <a:lumOff val="5000"/>
                  </a:schemeClr>
                </a:solidFill>
                <a:effectLst>
                  <a:outerShdw blurRad="38100" dist="38100" dir="2700000" algn="tl">
                    <a:srgbClr val="000000">
                      <a:alpha val="43137"/>
                    </a:srgbClr>
                  </a:outerShdw>
                </a:effectLst>
                <a:latin typeface="+mj-lt"/>
              </a:rPr>
              <a:t>6.</a:t>
            </a:r>
            <a:r>
              <a:rPr lang="en-GB" dirty="0" smtClean="0">
                <a:solidFill>
                  <a:schemeClr val="tx1">
                    <a:lumMod val="95000"/>
                    <a:lumOff val="5000"/>
                  </a:schemeClr>
                </a:solidFill>
                <a:latin typeface="+mj-lt"/>
              </a:rPr>
              <a:t> Die </a:t>
            </a:r>
            <a:r>
              <a:rPr lang="en-GB" dirty="0" err="1" smtClean="0">
                <a:solidFill>
                  <a:schemeClr val="tx1">
                    <a:lumMod val="95000"/>
                    <a:lumOff val="5000"/>
                  </a:schemeClr>
                </a:solidFill>
                <a:latin typeface="+mj-lt"/>
              </a:rPr>
              <a:t>Brüder</a:t>
            </a:r>
            <a:r>
              <a:rPr lang="en-GB" dirty="0" smtClean="0">
                <a:solidFill>
                  <a:schemeClr val="tx1">
                    <a:lumMod val="95000"/>
                    <a:lumOff val="5000"/>
                  </a:schemeClr>
                </a:solidFill>
                <a:latin typeface="+mj-lt"/>
              </a:rPr>
              <a:t> Grimm</a:t>
            </a:r>
            <a:endParaRPr lang="ru-RU" dirty="0" smtClean="0">
              <a:solidFill>
                <a:schemeClr val="tx1">
                  <a:lumMod val="95000"/>
                  <a:lumOff val="5000"/>
                </a:schemeClr>
              </a:solidFill>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9E6B1">
              <a:alpha val="70000"/>
            </a:srgbClr>
          </a:solidFill>
          <a:scene3d>
            <a:camera prst="orthographicFront"/>
            <a:lightRig rig="threePt" dir="t"/>
          </a:scene3d>
          <a:sp3d prstMaterial="matte">
            <a:bevelT/>
            <a:bevelB/>
          </a:sp3d>
        </p:spPr>
        <p:txBody>
          <a:bodyPr>
            <a:normAutofit/>
          </a:bodyPr>
          <a:lstStyle/>
          <a:p>
            <a:r>
              <a:rPr lang="en-US" sz="4800" dirty="0" smtClean="0">
                <a:latin typeface="Centaur" pitchFamily="18" charset="0"/>
              </a:rPr>
              <a:t>Franz Kafka</a:t>
            </a:r>
            <a:endParaRPr lang="ru-RU" sz="4800" dirty="0"/>
          </a:p>
        </p:txBody>
      </p:sp>
      <p:pic>
        <p:nvPicPr>
          <p:cNvPr id="5" name="Содержимое 4" descr="Рисунок1.jpg"/>
          <p:cNvPicPr>
            <a:picLocks noGrp="1" noChangeAspect="1"/>
          </p:cNvPicPr>
          <p:nvPr>
            <p:ph idx="1"/>
          </p:nvPr>
        </p:nvPicPr>
        <p:blipFill>
          <a:blip r:embed="rId2" cstate="print"/>
          <a:stretch>
            <a:fillRect/>
          </a:stretch>
        </p:blipFill>
        <p:spPr>
          <a:xfrm>
            <a:off x="3929058" y="357166"/>
            <a:ext cx="4859348" cy="5926347"/>
          </a:xfrm>
        </p:spPr>
      </p:pic>
      <p:sp>
        <p:nvSpPr>
          <p:cNvPr id="4" name="Текст 3"/>
          <p:cNvSpPr>
            <a:spLocks noGrp="1"/>
          </p:cNvSpPr>
          <p:nvPr>
            <p:ph type="body" sz="half" idx="2"/>
          </p:nvPr>
        </p:nvSpPr>
        <p:spPr>
          <a:xfrm>
            <a:off x="357158" y="1643050"/>
            <a:ext cx="3008313" cy="4768865"/>
          </a:xfrm>
          <a:solidFill>
            <a:srgbClr val="F9E6B1">
              <a:alpha val="70000"/>
            </a:srgbClr>
          </a:solidFill>
          <a:scene3d>
            <a:camera prst="orthographicFront"/>
            <a:lightRig rig="threePt" dir="t"/>
          </a:scene3d>
          <a:sp3d prstMaterial="matte">
            <a:bevelT/>
            <a:bevelB/>
          </a:sp3d>
        </p:spPr>
        <p:txBody>
          <a:bodyPr>
            <a:normAutofit fontScale="70000" lnSpcReduction="20000"/>
          </a:bodyPr>
          <a:lstStyle/>
          <a:p>
            <a:r>
              <a:rPr lang="en-US" sz="2800" b="1" dirty="0" smtClean="0">
                <a:latin typeface="Centaur" pitchFamily="18" charset="0"/>
              </a:rPr>
              <a:t>Franz Kafka - </a:t>
            </a:r>
            <a:r>
              <a:rPr lang="de-DE" sz="2800" b="1" dirty="0" smtClean="0">
                <a:latin typeface="Centaur" pitchFamily="18" charset="0"/>
              </a:rPr>
              <a:t>war ein deutschsprachiger  Schriftsteller. Sein Hauptwerk bilden neben drei Romanfragmenten (</a:t>
            </a:r>
            <a:r>
              <a:rPr lang="de-DE" sz="2800" b="1" i="1" dirty="0" smtClean="0">
                <a:latin typeface="Centaur" pitchFamily="18" charset="0"/>
              </a:rPr>
              <a:t>Der </a:t>
            </a:r>
            <a:r>
              <a:rPr lang="de-DE" sz="2800" b="1" i="1" dirty="0" err="1" smtClean="0">
                <a:latin typeface="Centaur" pitchFamily="18" charset="0"/>
              </a:rPr>
              <a:t>Process</a:t>
            </a:r>
            <a:r>
              <a:rPr lang="de-DE" sz="2800" b="1" i="1" dirty="0" smtClean="0">
                <a:latin typeface="Centaur" pitchFamily="18" charset="0"/>
              </a:rPr>
              <a:t>, Das Schloss und Der Verschollene</a:t>
            </a:r>
            <a:r>
              <a:rPr lang="de-DE" sz="2800" b="1" dirty="0" smtClean="0">
                <a:latin typeface="Centaur" pitchFamily="18" charset="0"/>
              </a:rPr>
              <a:t>) zahlreiche Erzählungen.</a:t>
            </a:r>
          </a:p>
          <a:p>
            <a:r>
              <a:rPr lang="de-DE" sz="2800" b="1" dirty="0" smtClean="0">
                <a:latin typeface="Centaur" pitchFamily="18" charset="0"/>
              </a:rPr>
              <a:t>Kafkas Werke wurden zum größeren Teil erst nach seinem Tod und gegen seine letztwillige Verfügung von Max Brod veröffentlicht, einem engen Freund und Vertrauten, den Kafka als Nachlassverwalter bestimmt hatte. Kafkas Werke zählen zum </a:t>
            </a:r>
            <a:r>
              <a:rPr lang="de-DE" sz="2800" b="1" dirty="0" err="1" smtClean="0">
                <a:latin typeface="Centaur" pitchFamily="18" charset="0"/>
              </a:rPr>
              <a:t>unbestrittenenKanon</a:t>
            </a:r>
            <a:r>
              <a:rPr lang="de-DE" sz="2800" b="1" dirty="0" smtClean="0">
                <a:latin typeface="Centaur" pitchFamily="18" charset="0"/>
              </a:rPr>
              <a:t> der Weltliteratur.</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3829048" cy="785818"/>
          </a:xfrm>
          <a:solidFill>
            <a:srgbClr val="F9E6B1">
              <a:alpha val="70000"/>
            </a:srgbClr>
          </a:solidFill>
          <a:scene3d>
            <a:camera prst="orthographicFront"/>
            <a:lightRig rig="threePt" dir="t"/>
          </a:scene3d>
          <a:sp3d prstMaterial="matte">
            <a:bevelT/>
            <a:bevelB/>
          </a:sp3d>
        </p:spPr>
        <p:txBody>
          <a:bodyPr>
            <a:normAutofit/>
          </a:bodyPr>
          <a:lstStyle/>
          <a:p>
            <a:r>
              <a:rPr lang="de-DE" sz="4400" dirty="0" smtClean="0">
                <a:latin typeface="Centaur" pitchFamily="18" charset="0"/>
              </a:rPr>
              <a:t>Die Verwandlung</a:t>
            </a:r>
            <a:endParaRPr lang="ru-RU" sz="4400" dirty="0"/>
          </a:p>
        </p:txBody>
      </p:sp>
      <p:sp>
        <p:nvSpPr>
          <p:cNvPr id="3" name="Содержимое 2"/>
          <p:cNvSpPr>
            <a:spLocks noGrp="1"/>
          </p:cNvSpPr>
          <p:nvPr>
            <p:ph idx="1"/>
          </p:nvPr>
        </p:nvSpPr>
        <p:spPr>
          <a:xfrm>
            <a:off x="4857752" y="1500174"/>
            <a:ext cx="4000528" cy="5357826"/>
          </a:xfrm>
          <a:solidFill>
            <a:srgbClr val="F9E6B1">
              <a:alpha val="70000"/>
            </a:srgbClr>
          </a:solidFill>
          <a:scene3d>
            <a:camera prst="orthographicFront"/>
            <a:lightRig rig="threePt" dir="t"/>
          </a:scene3d>
          <a:sp3d prstMaterial="matte">
            <a:bevelT/>
            <a:bevelB/>
          </a:sp3d>
        </p:spPr>
        <p:txBody>
          <a:bodyPr>
            <a:normAutofit fontScale="55000" lnSpcReduction="20000"/>
          </a:bodyPr>
          <a:lstStyle/>
          <a:p>
            <a:pPr hangingPunct="0"/>
            <a:r>
              <a:rPr lang="ru-RU" dirty="0" smtClean="0">
                <a:latin typeface="Cambria Math" pitchFamily="18" charset="0"/>
                <a:ea typeface="Cambria Math" pitchFamily="18" charset="0"/>
              </a:rPr>
              <a:t>- </a:t>
            </a:r>
            <a:r>
              <a:rPr lang="ru-RU" dirty="0" err="1" smtClean="0">
                <a:latin typeface="Cambria Math" pitchFamily="18" charset="0"/>
                <a:ea typeface="Cambria Math" pitchFamily="18" charset="0"/>
              </a:rPr>
              <a:t>Поглядитека</a:t>
            </a:r>
            <a:r>
              <a:rPr lang="ru-RU" dirty="0" smtClean="0">
                <a:latin typeface="Cambria Math" pitchFamily="18" charset="0"/>
                <a:ea typeface="Cambria Math" pitchFamily="18" charset="0"/>
              </a:rPr>
              <a:t>, оно издохло, вот оно лежит </a:t>
            </a:r>
            <a:r>
              <a:rPr lang="ru-RU" dirty="0" err="1" smtClean="0">
                <a:latin typeface="Cambria Math" pitchFamily="18" charset="0"/>
                <a:ea typeface="Cambria Math" pitchFamily="18" charset="0"/>
              </a:rPr>
              <a:t>совсемсовсем</a:t>
            </a:r>
            <a:r>
              <a:rPr lang="ru-RU" dirty="0" smtClean="0">
                <a:latin typeface="Cambria Math" pitchFamily="18" charset="0"/>
                <a:ea typeface="Cambria Math" pitchFamily="18" charset="0"/>
              </a:rPr>
              <a:t> дохлое</a:t>
            </a:r>
            <a:r>
              <a:rPr lang="ru-RU" dirty="0" smtClean="0">
                <a:latin typeface="Cambria Math" pitchFamily="18" charset="0"/>
                <a:ea typeface="Cambria Math" pitchFamily="18" charset="0"/>
              </a:rPr>
              <a:t>!</a:t>
            </a:r>
            <a:r>
              <a:rPr lang="ru-RU" dirty="0" smtClean="0">
                <a:latin typeface="Cambria Math" pitchFamily="18" charset="0"/>
                <a:ea typeface="Cambria Math" pitchFamily="18" charset="0"/>
              </a:rPr>
              <a:t> </a:t>
            </a:r>
          </a:p>
          <a:p>
            <a:pPr hangingPunct="0"/>
            <a:r>
              <a:rPr lang="ru-RU" dirty="0" smtClean="0">
                <a:latin typeface="Cambria Math" pitchFamily="18" charset="0"/>
                <a:ea typeface="Cambria Math" pitchFamily="18" charset="0"/>
              </a:rPr>
              <a:t>Сидя в супружеской постели, супруги </a:t>
            </a:r>
            <a:r>
              <a:rPr lang="ru-RU" dirty="0" err="1" smtClean="0">
                <a:latin typeface="Cambria Math" pitchFamily="18" charset="0"/>
                <a:ea typeface="Cambria Math" pitchFamily="18" charset="0"/>
              </a:rPr>
              <a:t>Замза</a:t>
            </a:r>
            <a:r>
              <a:rPr lang="ru-RU" dirty="0" smtClean="0">
                <a:latin typeface="Cambria Math" pitchFamily="18" charset="0"/>
                <a:ea typeface="Cambria Math" pitchFamily="18" charset="0"/>
              </a:rPr>
              <a:t> сначала с трудом преодолели испуг, вызванный у них появлением служанки, а потом уже восприняли смысл ее слов. Восприняв же его, господин и госпожа </a:t>
            </a:r>
            <a:r>
              <a:rPr lang="ru-RU" dirty="0" err="1" smtClean="0">
                <a:latin typeface="Cambria Math" pitchFamily="18" charset="0"/>
                <a:ea typeface="Cambria Math" pitchFamily="18" charset="0"/>
              </a:rPr>
              <a:t>Замза</a:t>
            </a:r>
            <a:r>
              <a:rPr lang="ru-RU" dirty="0" smtClean="0">
                <a:latin typeface="Cambria Math" pitchFamily="18" charset="0"/>
                <a:ea typeface="Cambria Math" pitchFamily="18" charset="0"/>
              </a:rPr>
              <a:t>, каждый со своего края, поспешно встали с постели, господин </a:t>
            </a:r>
            <a:r>
              <a:rPr lang="ru-RU" dirty="0" err="1" smtClean="0">
                <a:latin typeface="Cambria Math" pitchFamily="18" charset="0"/>
                <a:ea typeface="Cambria Math" pitchFamily="18" charset="0"/>
              </a:rPr>
              <a:t>Замза</a:t>
            </a:r>
            <a:r>
              <a:rPr lang="ru-RU" dirty="0" smtClean="0">
                <a:latin typeface="Cambria Math" pitchFamily="18" charset="0"/>
                <a:ea typeface="Cambria Math" pitchFamily="18" charset="0"/>
              </a:rPr>
              <a:t> накинул на плечи одеяло, госпожа </a:t>
            </a:r>
            <a:r>
              <a:rPr lang="ru-RU" dirty="0" err="1" smtClean="0">
                <a:latin typeface="Cambria Math" pitchFamily="18" charset="0"/>
                <a:ea typeface="Cambria Math" pitchFamily="18" charset="0"/>
              </a:rPr>
              <a:t>Замза</a:t>
            </a:r>
            <a:r>
              <a:rPr lang="ru-RU" dirty="0" smtClean="0">
                <a:latin typeface="Cambria Math" pitchFamily="18" charset="0"/>
                <a:ea typeface="Cambria Math" pitchFamily="18" charset="0"/>
              </a:rPr>
              <a:t> поднялась в одной ночной рубашке; так вошли они в комнату </a:t>
            </a:r>
            <a:r>
              <a:rPr lang="ru-RU" dirty="0" err="1" smtClean="0">
                <a:latin typeface="Cambria Math" pitchFamily="18" charset="0"/>
                <a:ea typeface="Cambria Math" pitchFamily="18" charset="0"/>
              </a:rPr>
              <a:t>Грегора</a:t>
            </a:r>
            <a:r>
              <a:rPr lang="ru-RU" dirty="0" smtClean="0">
                <a:latin typeface="Cambria Math" pitchFamily="18" charset="0"/>
                <a:ea typeface="Cambria Math" pitchFamily="18" charset="0"/>
              </a:rPr>
              <a:t>. Тем временем отворилась и дверь гостиной, где ночевала, с тех пор как появились жильцы, Грета; она была совсем одета, как если бы не спала, да и бледность ее лица говорила о том же.</a:t>
            </a:r>
          </a:p>
          <a:p>
            <a:endParaRPr lang="ru-RU" dirty="0"/>
          </a:p>
        </p:txBody>
      </p:sp>
      <p:sp>
        <p:nvSpPr>
          <p:cNvPr id="4" name="Текст 3"/>
          <p:cNvSpPr>
            <a:spLocks noGrp="1"/>
          </p:cNvSpPr>
          <p:nvPr>
            <p:ph type="body" sz="half" idx="2"/>
          </p:nvPr>
        </p:nvSpPr>
        <p:spPr>
          <a:xfrm>
            <a:off x="457200" y="1435100"/>
            <a:ext cx="3829048" cy="5422900"/>
          </a:xfrm>
          <a:solidFill>
            <a:srgbClr val="F9E6B1">
              <a:alpha val="70000"/>
            </a:srgbClr>
          </a:solidFill>
          <a:scene3d>
            <a:camera prst="orthographicFront"/>
            <a:lightRig rig="threePt" dir="t"/>
          </a:scene3d>
          <a:sp3d>
            <a:bevelT/>
            <a:bevelB/>
          </a:sp3d>
        </p:spPr>
        <p:txBody>
          <a:bodyPr>
            <a:normAutofit lnSpcReduction="10000"/>
          </a:bodyPr>
          <a:lstStyle/>
          <a:p>
            <a:pPr hangingPunct="0"/>
            <a:r>
              <a:rPr lang="de-DE" sz="2000" b="1" dirty="0" smtClean="0">
                <a:latin typeface="Centaur" pitchFamily="18" charset="0"/>
              </a:rPr>
              <a:t>»Sehen Sie nur mal an, es ist krepiert; da liegt es, ganz und gar krepiert!«</a:t>
            </a:r>
            <a:endParaRPr lang="ru-RU" sz="2000" b="1" dirty="0" smtClean="0"/>
          </a:p>
          <a:p>
            <a:pPr hangingPunct="0"/>
            <a:r>
              <a:rPr lang="de-DE" sz="2000" b="1" dirty="0" smtClean="0">
                <a:latin typeface="Centaur" pitchFamily="18" charset="0"/>
              </a:rPr>
              <a:t>Das Ehepaar </a:t>
            </a:r>
            <a:r>
              <a:rPr lang="de-DE" sz="2000" b="1" dirty="0" err="1" smtClean="0">
                <a:latin typeface="Centaur" pitchFamily="18" charset="0"/>
              </a:rPr>
              <a:t>Samsa</a:t>
            </a:r>
            <a:r>
              <a:rPr lang="de-DE" sz="2000" b="1" dirty="0" smtClean="0">
                <a:latin typeface="Centaur" pitchFamily="18" charset="0"/>
              </a:rPr>
              <a:t> saß im Ehebett aufrecht da und hatte zu tun, den Schrecken über die Bedienerin zu verwinden, ehe es dazu kam, ihre Meldung aufzufassen. Dann aber stiegen Herr und Frau </a:t>
            </a:r>
            <a:r>
              <a:rPr lang="de-DE" sz="2000" b="1" dirty="0" err="1" smtClean="0">
                <a:latin typeface="Centaur" pitchFamily="18" charset="0"/>
              </a:rPr>
              <a:t>Samsa</a:t>
            </a:r>
            <a:r>
              <a:rPr lang="de-DE" sz="2000" b="1" dirty="0" smtClean="0">
                <a:latin typeface="Centaur" pitchFamily="18" charset="0"/>
              </a:rPr>
              <a:t>, jeder auf seiner Seite, eiligst aus dem Bett, Herr </a:t>
            </a:r>
            <a:r>
              <a:rPr lang="de-DE" sz="2000" b="1" dirty="0" err="1" smtClean="0">
                <a:latin typeface="Centaur" pitchFamily="18" charset="0"/>
              </a:rPr>
              <a:t>Samsa</a:t>
            </a:r>
            <a:r>
              <a:rPr lang="de-DE" sz="2000" b="1" dirty="0" smtClean="0">
                <a:latin typeface="Centaur" pitchFamily="18" charset="0"/>
              </a:rPr>
              <a:t> warf die Decke über seine Schultern, Frau </a:t>
            </a:r>
            <a:r>
              <a:rPr lang="de-DE" sz="2000" b="1" dirty="0" err="1" smtClean="0">
                <a:latin typeface="Centaur" pitchFamily="18" charset="0"/>
              </a:rPr>
              <a:t>Samsa</a:t>
            </a:r>
            <a:r>
              <a:rPr lang="de-DE" sz="2000" b="1" dirty="0" smtClean="0">
                <a:latin typeface="Centaur" pitchFamily="18" charset="0"/>
              </a:rPr>
              <a:t> kam nur im Nachthemd hervor; so traten sie in Gregors Zimmer. Inzwischen hatte sich auch die Tür des Wohnzimmers geöffnet, in dem Grete seit dem Einzug der Zimmerherren schlief; sie war völlig angezogen, als hätte sie gar nicht geschlafen, auch ihr bleiches Gesicht schien das zu beweisen. </a:t>
            </a:r>
            <a:endParaRPr lang="ru-RU" sz="2000" b="1" dirty="0" smtClean="0"/>
          </a:p>
          <a:p>
            <a:endParaRPr lang="ru-RU" dirty="0"/>
          </a:p>
        </p:txBody>
      </p:sp>
      <p:sp>
        <p:nvSpPr>
          <p:cNvPr id="5" name="TextBox 4"/>
          <p:cNvSpPr txBox="1"/>
          <p:nvPr/>
        </p:nvSpPr>
        <p:spPr>
          <a:xfrm>
            <a:off x="4857752" y="428604"/>
            <a:ext cx="4000528" cy="830997"/>
          </a:xfrm>
          <a:prstGeom prst="rect">
            <a:avLst/>
          </a:prstGeom>
          <a:solidFill>
            <a:srgbClr val="F9E6B1">
              <a:alpha val="70000"/>
            </a:srgbClr>
          </a:solidFill>
          <a:scene3d>
            <a:camera prst="orthographicFront"/>
            <a:lightRig rig="threePt" dir="t"/>
          </a:scene3d>
          <a:sp3d prstMaterial="matte">
            <a:bevelT/>
            <a:bevelB/>
          </a:sp3d>
        </p:spPr>
        <p:txBody>
          <a:bodyPr wrap="square" rtlCol="0">
            <a:spAutoFit/>
          </a:bodyPr>
          <a:lstStyle/>
          <a:p>
            <a:r>
              <a:rPr lang="ru-RU" sz="4800" b="1" dirty="0" smtClean="0"/>
              <a:t>Превращение</a:t>
            </a:r>
            <a:endParaRPr lang="ru-RU" sz="4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14290"/>
            <a:ext cx="7429552" cy="1162050"/>
          </a:xfrm>
        </p:spPr>
        <p:txBody>
          <a:bodyPr>
            <a:normAutofit/>
          </a:bodyPr>
          <a:lstStyle/>
          <a:p>
            <a:pPr algn="ctr"/>
            <a:r>
              <a:rPr lang="de-DE" sz="4400" dirty="0" smtClean="0">
                <a:effectLst>
                  <a:outerShdw blurRad="38100" dist="38100" dir="2700000" algn="tl">
                    <a:srgbClr val="000000">
                      <a:alpha val="43137"/>
                    </a:srgbClr>
                  </a:outerShdw>
                </a:effectLst>
                <a:latin typeface="Century" pitchFamily="18" charset="0"/>
              </a:rPr>
              <a:t>Erich Maria Remarque</a:t>
            </a:r>
            <a:endParaRPr lang="ru-RU" sz="4400" dirty="0"/>
          </a:p>
        </p:txBody>
      </p:sp>
      <p:pic>
        <p:nvPicPr>
          <p:cNvPr id="5" name="Содержимое 4" descr="Рисунок4.jpg"/>
          <p:cNvPicPr>
            <a:picLocks noGrp="1" noChangeAspect="1"/>
          </p:cNvPicPr>
          <p:nvPr>
            <p:ph idx="1"/>
          </p:nvPr>
        </p:nvPicPr>
        <p:blipFill>
          <a:blip r:embed="rId2" cstate="print"/>
          <a:stretch>
            <a:fillRect/>
          </a:stretch>
        </p:blipFill>
        <p:spPr>
          <a:xfrm>
            <a:off x="4000496" y="1857364"/>
            <a:ext cx="5143504" cy="3844338"/>
          </a:xfrm>
        </p:spPr>
      </p:pic>
      <p:sp>
        <p:nvSpPr>
          <p:cNvPr id="4" name="Текст 3"/>
          <p:cNvSpPr>
            <a:spLocks noGrp="1"/>
          </p:cNvSpPr>
          <p:nvPr>
            <p:ph type="body" sz="half" idx="2"/>
          </p:nvPr>
        </p:nvSpPr>
        <p:spPr>
          <a:xfrm>
            <a:off x="214282" y="1428736"/>
            <a:ext cx="3857652" cy="5429264"/>
          </a:xfrm>
          <a:solidFill>
            <a:srgbClr val="F9E6B1">
              <a:alpha val="70000"/>
            </a:srgbClr>
          </a:solidFill>
          <a:scene3d>
            <a:camera prst="orthographicFront"/>
            <a:lightRig rig="threePt" dir="t"/>
          </a:scene3d>
          <a:sp3d prstMaterial="matte">
            <a:bevelT/>
            <a:bevelB/>
          </a:sp3d>
        </p:spPr>
        <p:txBody>
          <a:bodyPr>
            <a:normAutofit fontScale="92500"/>
          </a:bodyPr>
          <a:lstStyle/>
          <a:p>
            <a:r>
              <a:rPr lang="de-DE" sz="1900" b="1" dirty="0" smtClean="0">
                <a:effectLst>
                  <a:outerShdw blurRad="38100" dist="38100" dir="2700000" algn="tl">
                    <a:srgbClr val="000000">
                      <a:alpha val="43137"/>
                    </a:srgbClr>
                  </a:outerShdw>
                </a:effectLst>
                <a:latin typeface="Centaur" pitchFamily="18" charset="0"/>
              </a:rPr>
              <a:t>Erich Maria Remarque war ein deutscher Schriftsteller. Seine hauptsächlich pazifistisch geprägten Romane, in denen er die Grausamkeit des Krieges thematisiert, finden bis heute große Verbreitung. Bereits zu Beginn der NS-Herrschaft, als der Autor durch sein Hauptwerk, den 1928 erstmals erschienenen, 1930 in Hollywood verfilmten Antikriegsroman Im Westen nichts Neues, schon weltberühmt war, emigrierte er in die Schweiz. Seine Arbeiten wurden in Deutschland als </a:t>
            </a:r>
            <a:r>
              <a:rPr lang="ru-RU" sz="1900" b="1" dirty="0" smtClean="0">
                <a:effectLst>
                  <a:outerShdw blurRad="38100" dist="38100" dir="2700000" algn="tl">
                    <a:srgbClr val="000000">
                      <a:alpha val="43137"/>
                    </a:srgbClr>
                  </a:outerShdw>
                </a:effectLst>
                <a:latin typeface="Century" pitchFamily="18" charset="0"/>
              </a:rPr>
              <a:t>«</a:t>
            </a:r>
            <a:r>
              <a:rPr lang="de-DE" sz="1900" b="1" dirty="0" smtClean="0">
                <a:effectLst>
                  <a:outerShdw blurRad="38100" dist="38100" dir="2700000" algn="tl">
                    <a:srgbClr val="000000">
                      <a:alpha val="43137"/>
                    </a:srgbClr>
                  </a:outerShdw>
                </a:effectLst>
                <a:latin typeface="Centaur" pitchFamily="18" charset="0"/>
              </a:rPr>
              <a:t>schädliches und unerwünschtes Schrifttum</a:t>
            </a:r>
            <a:r>
              <a:rPr lang="ru-RU" sz="1900" b="1" dirty="0" smtClean="0">
                <a:effectLst>
                  <a:outerShdw blurRad="38100" dist="38100" dir="2700000" algn="tl">
                    <a:srgbClr val="000000">
                      <a:alpha val="43137"/>
                    </a:srgbClr>
                  </a:outerShdw>
                </a:effectLst>
                <a:latin typeface="Century" pitchFamily="18" charset="0"/>
              </a:rPr>
              <a:t>»</a:t>
            </a:r>
            <a:r>
              <a:rPr lang="de-DE" sz="1900" b="1" dirty="0" smtClean="0">
                <a:effectLst>
                  <a:outerShdw blurRad="38100" dist="38100" dir="2700000" algn="tl">
                    <a:srgbClr val="000000">
                      <a:alpha val="43137"/>
                    </a:srgbClr>
                  </a:outerShdw>
                </a:effectLst>
                <a:latin typeface="Centaur" pitchFamily="18" charset="0"/>
              </a:rPr>
              <a:t> verboten und 1933 öffentlich verbrannt. Die deutsche Staatsbürgerschaft wurde ihm 1938 aberkannt. In den USA fand er Aufnahme, bekam die amerikanische Staatsbürgerschaft und Anerkennung als Schriftsteller.</a:t>
            </a:r>
            <a:endParaRPr lang="ru-RU" sz="1900" b="1" dirty="0" smtClean="0">
              <a:effectLst>
                <a:outerShdw blurRad="38100" dist="38100" dir="2700000" algn="tl">
                  <a:srgbClr val="000000">
                    <a:alpha val="43137"/>
                  </a:srgbClr>
                </a:outerShdw>
              </a:effectLst>
              <a:latin typeface="Century" pitchFamily="18" charset="0"/>
            </a:endParaRP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3786214" cy="1162050"/>
          </a:xfrm>
          <a:solidFill>
            <a:srgbClr val="F9E6B1">
              <a:alpha val="70000"/>
            </a:srgbClr>
          </a:solidFill>
          <a:scene3d>
            <a:camera prst="orthographicFront"/>
            <a:lightRig rig="threePt" dir="t"/>
          </a:scene3d>
          <a:sp3d prstMaterial="matte">
            <a:bevelT/>
            <a:bevelB/>
          </a:sp3d>
        </p:spPr>
        <p:txBody>
          <a:bodyPr>
            <a:noAutofit/>
          </a:bodyPr>
          <a:lstStyle/>
          <a:p>
            <a:r>
              <a:rPr lang="en-GB" sz="4400" dirty="0" err="1" smtClean="0">
                <a:solidFill>
                  <a:schemeClr val="tx1">
                    <a:lumMod val="95000"/>
                    <a:lumOff val="5000"/>
                  </a:schemeClr>
                </a:solidFill>
                <a:latin typeface="Centaur" pitchFamily="18" charset="0"/>
              </a:rPr>
              <a:t>Drei</a:t>
            </a:r>
            <a:r>
              <a:rPr lang="en-GB" sz="4400" dirty="0" smtClean="0">
                <a:solidFill>
                  <a:schemeClr val="tx1">
                    <a:lumMod val="95000"/>
                    <a:lumOff val="5000"/>
                  </a:schemeClr>
                </a:solidFill>
                <a:latin typeface="Centaur" pitchFamily="18" charset="0"/>
              </a:rPr>
              <a:t> </a:t>
            </a:r>
            <a:r>
              <a:rPr lang="en-GB" sz="4400" dirty="0" err="1" smtClean="0">
                <a:solidFill>
                  <a:schemeClr val="tx1">
                    <a:lumMod val="95000"/>
                    <a:lumOff val="5000"/>
                  </a:schemeClr>
                </a:solidFill>
                <a:latin typeface="Centaur" pitchFamily="18" charset="0"/>
              </a:rPr>
              <a:t>Kameraden</a:t>
            </a:r>
            <a:endParaRPr lang="ru-RU" sz="4400" dirty="0">
              <a:solidFill>
                <a:schemeClr val="tx1">
                  <a:lumMod val="95000"/>
                  <a:lumOff val="5000"/>
                </a:schemeClr>
              </a:solidFill>
            </a:endParaRPr>
          </a:p>
        </p:txBody>
      </p:sp>
      <p:sp>
        <p:nvSpPr>
          <p:cNvPr id="3" name="Содержимое 2"/>
          <p:cNvSpPr>
            <a:spLocks noGrp="1"/>
          </p:cNvSpPr>
          <p:nvPr>
            <p:ph idx="1"/>
          </p:nvPr>
        </p:nvSpPr>
        <p:spPr>
          <a:xfrm>
            <a:off x="4357686" y="214290"/>
            <a:ext cx="4286280" cy="6357982"/>
          </a:xfrm>
          <a:solidFill>
            <a:srgbClr val="F9E6B1">
              <a:alpha val="60000"/>
            </a:srgbClr>
          </a:solidFill>
          <a:scene3d>
            <a:camera prst="orthographicFront"/>
            <a:lightRig rig="threePt" dir="t"/>
          </a:scene3d>
          <a:sp3d prstMaterial="matte">
            <a:bevelT/>
            <a:bevelB/>
          </a:sp3d>
        </p:spPr>
        <p:txBody>
          <a:bodyPr>
            <a:normAutofit/>
          </a:bodyPr>
          <a:lstStyle/>
          <a:p>
            <a:pPr>
              <a:buNone/>
            </a:pPr>
            <a:r>
              <a:rPr lang="de-DE" sz="2000" dirty="0" smtClean="0"/>
              <a:t>Ich </a:t>
            </a:r>
            <a:r>
              <a:rPr lang="de-DE" sz="2000" dirty="0" smtClean="0"/>
              <a:t>habe ihr dann das Blut </a:t>
            </a:r>
            <a:endParaRPr lang="ru-RU" sz="2000" dirty="0" smtClean="0"/>
          </a:p>
          <a:p>
            <a:pPr>
              <a:buNone/>
            </a:pPr>
            <a:r>
              <a:rPr lang="de-DE" sz="2000" dirty="0" smtClean="0"/>
              <a:t>abgewaschen</a:t>
            </a:r>
            <a:r>
              <a:rPr lang="de-DE" sz="2000" dirty="0" smtClean="0"/>
              <a:t>. Ich war aus Holz. Ich </a:t>
            </a:r>
            <a:endParaRPr lang="ru-RU" sz="2000" dirty="0" smtClean="0"/>
          </a:p>
          <a:p>
            <a:pPr>
              <a:buNone/>
            </a:pPr>
            <a:r>
              <a:rPr lang="de-DE" sz="2000" dirty="0" smtClean="0"/>
              <a:t>habe </a:t>
            </a:r>
            <a:r>
              <a:rPr lang="de-DE" sz="2000" dirty="0" smtClean="0"/>
              <a:t>ihr das Haar gekämmt. Sie </a:t>
            </a:r>
            <a:endParaRPr lang="ru-RU" sz="2000" dirty="0" smtClean="0"/>
          </a:p>
          <a:p>
            <a:pPr>
              <a:buNone/>
            </a:pPr>
            <a:r>
              <a:rPr lang="de-DE" sz="2000" dirty="0" smtClean="0"/>
              <a:t>wurde </a:t>
            </a:r>
            <a:r>
              <a:rPr lang="de-DE" sz="2000" dirty="0" smtClean="0"/>
              <a:t>kalt. Ich habe sie in mein Bett </a:t>
            </a:r>
            <a:endParaRPr lang="ru-RU" sz="2000" dirty="0" smtClean="0"/>
          </a:p>
          <a:p>
            <a:pPr>
              <a:buNone/>
            </a:pPr>
            <a:r>
              <a:rPr lang="de-DE" sz="2000" dirty="0" smtClean="0"/>
              <a:t>gelegt </a:t>
            </a:r>
            <a:r>
              <a:rPr lang="de-DE" sz="2000" dirty="0" smtClean="0"/>
              <a:t>und die Decken über sie </a:t>
            </a:r>
            <a:endParaRPr lang="ru-RU" sz="2000" dirty="0" smtClean="0"/>
          </a:p>
          <a:p>
            <a:pPr>
              <a:buNone/>
            </a:pPr>
            <a:r>
              <a:rPr lang="de-DE" sz="2000" dirty="0" smtClean="0"/>
              <a:t>gedeckt</a:t>
            </a:r>
            <a:r>
              <a:rPr lang="de-DE" sz="2000" dirty="0" smtClean="0"/>
              <a:t>. Ich habe bei ihr gesessen, </a:t>
            </a:r>
            <a:endParaRPr lang="ru-RU" sz="2000" dirty="0" smtClean="0"/>
          </a:p>
          <a:p>
            <a:pPr>
              <a:buNone/>
            </a:pPr>
            <a:r>
              <a:rPr lang="de-DE" sz="2000" dirty="0" smtClean="0"/>
              <a:t>und </a:t>
            </a:r>
            <a:r>
              <a:rPr lang="de-DE" sz="2000" dirty="0" smtClean="0"/>
              <a:t>ich konnte nichts denken. Ich </a:t>
            </a:r>
            <a:endParaRPr lang="ru-RU" sz="2000" dirty="0" smtClean="0"/>
          </a:p>
          <a:p>
            <a:pPr>
              <a:buNone/>
            </a:pPr>
            <a:r>
              <a:rPr lang="de-DE" sz="2000" dirty="0" smtClean="0"/>
              <a:t>habe </a:t>
            </a:r>
            <a:r>
              <a:rPr lang="de-DE" sz="2000" dirty="0" smtClean="0"/>
              <a:t>auf dem Stuhl gesessen und sie </a:t>
            </a:r>
            <a:endParaRPr lang="ru-RU" sz="2000" dirty="0" smtClean="0"/>
          </a:p>
          <a:p>
            <a:pPr>
              <a:buNone/>
            </a:pPr>
            <a:r>
              <a:rPr lang="de-DE" sz="2000" dirty="0" smtClean="0"/>
              <a:t>angestarrt</a:t>
            </a:r>
            <a:r>
              <a:rPr lang="de-DE" sz="2000" dirty="0" smtClean="0"/>
              <a:t>. Der Hund kam herein und </a:t>
            </a:r>
            <a:endParaRPr lang="ru-RU" sz="2000" dirty="0" smtClean="0"/>
          </a:p>
          <a:p>
            <a:pPr>
              <a:buNone/>
            </a:pPr>
            <a:r>
              <a:rPr lang="de-DE" sz="2000" dirty="0" smtClean="0"/>
              <a:t>setzte </a:t>
            </a:r>
            <a:r>
              <a:rPr lang="de-DE" sz="2000" dirty="0" smtClean="0"/>
              <a:t>sich zu mir. Ich habe </a:t>
            </a:r>
            <a:endParaRPr lang="ru-RU" sz="2000" dirty="0" smtClean="0"/>
          </a:p>
          <a:p>
            <a:pPr>
              <a:buNone/>
            </a:pPr>
            <a:r>
              <a:rPr lang="de-DE" sz="2000" dirty="0" smtClean="0"/>
              <a:t>gesehen</a:t>
            </a:r>
            <a:r>
              <a:rPr lang="de-DE" sz="2000" dirty="0" smtClean="0"/>
              <a:t>, wie ihr Gesicht anders </a:t>
            </a:r>
            <a:endParaRPr lang="ru-RU" sz="2000" dirty="0" smtClean="0"/>
          </a:p>
          <a:p>
            <a:pPr>
              <a:buNone/>
            </a:pPr>
            <a:r>
              <a:rPr lang="de-DE" sz="2000" dirty="0" smtClean="0"/>
              <a:t>wurde</a:t>
            </a:r>
            <a:r>
              <a:rPr lang="de-DE" sz="2000" dirty="0" smtClean="0"/>
              <a:t>. Ich konnte nichts tun, als leer </a:t>
            </a:r>
            <a:endParaRPr lang="ru-RU" sz="2000" dirty="0" smtClean="0"/>
          </a:p>
          <a:p>
            <a:pPr>
              <a:buNone/>
            </a:pPr>
            <a:r>
              <a:rPr lang="de-DE" sz="2000" dirty="0" smtClean="0"/>
              <a:t>dasitzen </a:t>
            </a:r>
            <a:r>
              <a:rPr lang="de-DE" sz="2000" dirty="0" smtClean="0"/>
              <a:t>und sie ansehen. Dann </a:t>
            </a:r>
            <a:r>
              <a:rPr lang="de-DE" sz="2000" dirty="0" smtClean="0"/>
              <a:t>kam</a:t>
            </a:r>
            <a:endParaRPr lang="ru-RU" sz="2000" dirty="0" smtClean="0"/>
          </a:p>
          <a:p>
            <a:pPr>
              <a:buNone/>
            </a:pPr>
            <a:r>
              <a:rPr lang="de-DE" sz="2000" dirty="0" smtClean="0"/>
              <a:t>der Morgen</a:t>
            </a:r>
            <a:r>
              <a:rPr lang="de-DE" sz="2000" dirty="0" smtClean="0"/>
              <a:t>, und sie war es nicht mehr.</a:t>
            </a:r>
          </a:p>
          <a:p>
            <a:pPr>
              <a:buNone/>
            </a:pPr>
            <a:endParaRPr lang="ru-RU" dirty="0"/>
          </a:p>
        </p:txBody>
      </p:sp>
      <p:sp>
        <p:nvSpPr>
          <p:cNvPr id="4" name="Текст 3"/>
          <p:cNvSpPr>
            <a:spLocks noGrp="1"/>
          </p:cNvSpPr>
          <p:nvPr>
            <p:ph type="body" sz="half" idx="2"/>
          </p:nvPr>
        </p:nvSpPr>
        <p:spPr>
          <a:xfrm>
            <a:off x="214282" y="1357298"/>
            <a:ext cx="3786214" cy="5143536"/>
          </a:xfrm>
          <a:solidFill>
            <a:srgbClr val="F9E6B1">
              <a:alpha val="60000"/>
            </a:srgbClr>
          </a:solidFill>
          <a:scene3d>
            <a:camera prst="orthographicFront"/>
            <a:lightRig rig="threePt" dir="t"/>
          </a:scene3d>
          <a:sp3d prstMaterial="matte">
            <a:bevelT/>
            <a:bevelB/>
          </a:sp3d>
        </p:spPr>
        <p:txBody>
          <a:bodyPr>
            <a:noAutofit/>
          </a:bodyPr>
          <a:lstStyle/>
          <a:p>
            <a:r>
              <a:rPr lang="de-DE" sz="2000" dirty="0" smtClean="0"/>
              <a:t>Licht. Unerträgliches, grelles Licht. Menschen. Der Arzt. Ich öffnete langsam meine Hand. Pats Hand fiel herunter. Blut. Ein verzerrtes, ersticktes Gesicht. Qualvolle, starre Augen. Braunes, seidiges Haar.</a:t>
            </a:r>
          </a:p>
          <a:p>
            <a:r>
              <a:rPr lang="de-DE" sz="2000" dirty="0" smtClean="0"/>
              <a:t>»Pat«, sagte ich.»Pat!«</a:t>
            </a:r>
          </a:p>
          <a:p>
            <a:r>
              <a:rPr lang="de-DE" sz="2000" dirty="0" smtClean="0"/>
              <a:t>Und zum ersten Male antwortete sie mir nicht.</a:t>
            </a:r>
          </a:p>
          <a:p>
            <a:r>
              <a:rPr lang="de-DE" sz="2000" dirty="0" smtClean="0"/>
              <a:t>»Möchte allein sein«, sagte ich.</a:t>
            </a:r>
          </a:p>
          <a:p>
            <a:r>
              <a:rPr lang="de-DE" sz="2000" dirty="0" smtClean="0"/>
              <a:t>»Soll nicht erst…«fragte </a:t>
            </a:r>
            <a:r>
              <a:rPr lang="de-DE" sz="2000" dirty="0" smtClean="0"/>
              <a:t>jemand</a:t>
            </a:r>
            <a:r>
              <a:rPr lang="ru-RU" sz="2000" dirty="0" smtClean="0"/>
              <a:t>. </a:t>
            </a:r>
            <a:r>
              <a:rPr lang="de-DE" sz="2000" dirty="0" smtClean="0"/>
              <a:t>»Nein«, sagte </a:t>
            </a:r>
            <a:r>
              <a:rPr lang="de-DE" sz="2000" dirty="0" err="1" smtClean="0"/>
              <a:t>ich.»'rausgehen</a:t>
            </a:r>
            <a:r>
              <a:rPr lang="de-DE" sz="2000" dirty="0" smtClean="0"/>
              <a:t>. Nicht </a:t>
            </a:r>
            <a:r>
              <a:rPr lang="de-DE" sz="2000" dirty="0" smtClean="0"/>
              <a:t>anfassen</a:t>
            </a:r>
            <a:r>
              <a:rPr lang="de-DE" sz="2000" dirty="0" smtClean="0"/>
              <a:t>.«</a:t>
            </a:r>
            <a:endParaRPr lang="ru-RU" sz="2000" dirty="0"/>
          </a:p>
        </p:txBody>
      </p:sp>
      <p:pic>
        <p:nvPicPr>
          <p:cNvPr id="5" name="Рисунок 4" descr="Untitled-12.png"/>
          <p:cNvPicPr>
            <a:picLocks noChangeAspect="1"/>
          </p:cNvPicPr>
          <p:nvPr/>
        </p:nvPicPr>
        <p:blipFill>
          <a:blip r:embed="rId2" cstate="print"/>
          <a:stretch>
            <a:fillRect/>
          </a:stretch>
        </p:blipFill>
        <p:spPr>
          <a:xfrm>
            <a:off x="4643438" y="4500570"/>
            <a:ext cx="3905264" cy="269081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571480"/>
            <a:ext cx="3786182" cy="869934"/>
          </a:xfrm>
          <a:solidFill>
            <a:srgbClr val="F9E6B1">
              <a:alpha val="70000"/>
            </a:srgbClr>
          </a:solidFill>
          <a:scene3d>
            <a:camera prst="orthographicFront"/>
            <a:lightRig rig="threePt" dir="t"/>
          </a:scene3d>
          <a:sp3d prstMaterial="matte">
            <a:bevelT/>
            <a:bevelB/>
          </a:sp3d>
        </p:spPr>
        <p:txBody>
          <a:bodyPr>
            <a:noAutofit/>
          </a:bodyPr>
          <a:lstStyle/>
          <a:p>
            <a:r>
              <a:rPr lang="en-GB" sz="4000" dirty="0" smtClean="0">
                <a:latin typeface="Centaur" pitchFamily="18" charset="0"/>
              </a:rPr>
              <a:t>Die </a:t>
            </a:r>
            <a:r>
              <a:rPr lang="en-GB" sz="4000" dirty="0" err="1" smtClean="0">
                <a:latin typeface="Centaur" pitchFamily="18" charset="0"/>
              </a:rPr>
              <a:t>Brüder</a:t>
            </a:r>
            <a:r>
              <a:rPr lang="en-GB" sz="4000" dirty="0" smtClean="0">
                <a:latin typeface="Centaur" pitchFamily="18" charset="0"/>
              </a:rPr>
              <a:t> Grimm</a:t>
            </a:r>
            <a:endParaRPr lang="ru-RU" sz="4000" dirty="0"/>
          </a:p>
        </p:txBody>
      </p:sp>
      <p:sp>
        <p:nvSpPr>
          <p:cNvPr id="4" name="Текст 3"/>
          <p:cNvSpPr>
            <a:spLocks noGrp="1"/>
          </p:cNvSpPr>
          <p:nvPr>
            <p:ph type="body" sz="half" idx="2"/>
          </p:nvPr>
        </p:nvSpPr>
        <p:spPr>
          <a:xfrm>
            <a:off x="4214810" y="714356"/>
            <a:ext cx="4572032" cy="5143536"/>
          </a:xfrm>
          <a:solidFill>
            <a:srgbClr val="F9E6B1">
              <a:alpha val="70000"/>
            </a:srgbClr>
          </a:solidFill>
          <a:scene3d>
            <a:camera prst="orthographicFront"/>
            <a:lightRig rig="threePt" dir="t"/>
          </a:scene3d>
          <a:sp3d prstMaterial="matte">
            <a:bevelT/>
            <a:bevelB/>
          </a:sp3d>
        </p:spPr>
        <p:txBody>
          <a:bodyPr>
            <a:noAutofit/>
          </a:bodyPr>
          <a:lstStyle/>
          <a:p>
            <a:r>
              <a:rPr lang="de-DE" sz="2400" dirty="0" smtClean="0">
                <a:latin typeface="Centaur" pitchFamily="18" charset="0"/>
              </a:rPr>
              <a:t>Brüder Grimm nannten sich die Sprachwissenschaftler und Volkskundler Jacob Grimm (1785-1863) und Wilhelm Grimm (1786-1859) bei gemeinsamen Veröffentlichungen, wie zum Beispiel der ihrer weltberühmten Kinder- und Hausmärchen. Die Brüder gelten gemeinsam mit Karl Lachmann und Georg Friedrich Benecke als „Gründungsväter“ der Germanistik. Unter der ebenfalls verbreiteten Bezeichnung Gebrüder Grimm haben sie selbst nie publiziert.</a:t>
            </a:r>
            <a:endParaRPr lang="ru-RU" sz="2400" dirty="0"/>
          </a:p>
        </p:txBody>
      </p:sp>
      <p:pic>
        <p:nvPicPr>
          <p:cNvPr id="7" name="Содержимое 6" descr="Рисунок8.jpg"/>
          <p:cNvPicPr>
            <a:picLocks noGrp="1" noChangeAspect="1"/>
          </p:cNvPicPr>
          <p:nvPr>
            <p:ph idx="1"/>
          </p:nvPr>
        </p:nvPicPr>
        <p:blipFill>
          <a:blip r:embed="rId2" cstate="print"/>
          <a:stretch>
            <a:fillRect/>
          </a:stretch>
        </p:blipFill>
        <p:spPr>
          <a:xfrm>
            <a:off x="0" y="1785926"/>
            <a:ext cx="3798277" cy="4138246"/>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4857760"/>
            <a:ext cx="3008313" cy="1162050"/>
          </a:xfrm>
        </p:spPr>
        <p:txBody>
          <a:bodyPr>
            <a:noAutofit/>
          </a:bodyPr>
          <a:lstStyle/>
          <a:p>
            <a:r>
              <a:rPr lang="en-GB" sz="4000" dirty="0" smtClean="0">
                <a:latin typeface="Centaur" pitchFamily="18" charset="0"/>
              </a:rPr>
              <a:t/>
            </a:r>
            <a:br>
              <a:rPr lang="en-GB" sz="4000" dirty="0" smtClean="0">
                <a:latin typeface="Centaur" pitchFamily="18" charset="0"/>
              </a:rPr>
            </a:br>
            <a:r>
              <a:rPr lang="en-GB" sz="4000" dirty="0" err="1" smtClean="0">
                <a:latin typeface="Centaur" pitchFamily="18" charset="0"/>
              </a:rPr>
              <a:t>Geburtsort</a:t>
            </a:r>
            <a:r>
              <a:rPr lang="en-GB" sz="4000" dirty="0" smtClean="0">
                <a:latin typeface="Centaur" pitchFamily="18" charset="0"/>
              </a:rPr>
              <a:t> </a:t>
            </a:r>
            <a:r>
              <a:rPr lang="en-GB" sz="4000" dirty="0" err="1" smtClean="0">
                <a:latin typeface="Centaur" pitchFamily="18" charset="0"/>
              </a:rPr>
              <a:t>der</a:t>
            </a:r>
            <a:r>
              <a:rPr lang="en-GB" sz="4000" dirty="0" smtClean="0">
                <a:latin typeface="Centaur" pitchFamily="18" charset="0"/>
              </a:rPr>
              <a:t> </a:t>
            </a:r>
            <a:r>
              <a:rPr lang="en-GB" sz="4000" dirty="0" err="1" smtClean="0">
                <a:latin typeface="Centaur" pitchFamily="18" charset="0"/>
              </a:rPr>
              <a:t>Brüder</a:t>
            </a:r>
            <a:r>
              <a:rPr lang="en-GB" sz="4000" dirty="0" smtClean="0">
                <a:latin typeface="Centaur" pitchFamily="18" charset="0"/>
              </a:rPr>
              <a:t> Grimm</a:t>
            </a:r>
            <a:endParaRPr lang="ru-RU" sz="4000" dirty="0"/>
          </a:p>
        </p:txBody>
      </p:sp>
      <p:pic>
        <p:nvPicPr>
          <p:cNvPr id="5" name="Содержимое 4" descr="Рисунок9.jpg"/>
          <p:cNvPicPr>
            <a:picLocks noGrp="1" noChangeAspect="1"/>
          </p:cNvPicPr>
          <p:nvPr>
            <p:ph idx="1"/>
          </p:nvPr>
        </p:nvPicPr>
        <p:blipFill>
          <a:blip r:embed="rId2" cstate="print"/>
          <a:stretch>
            <a:fillRect/>
          </a:stretch>
        </p:blipFill>
        <p:spPr>
          <a:xfrm>
            <a:off x="3857620" y="642918"/>
            <a:ext cx="4818075" cy="554909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4186238" cy="1162050"/>
          </a:xfrm>
          <a:solidFill>
            <a:srgbClr val="F9E6B1">
              <a:alpha val="70000"/>
            </a:srgbClr>
          </a:solidFill>
          <a:scene3d>
            <a:camera prst="orthographicFront"/>
            <a:lightRig rig="threePt" dir="t"/>
          </a:scene3d>
          <a:sp3d prstMaterial="matte">
            <a:bevelT/>
            <a:bevelB/>
          </a:sp3d>
        </p:spPr>
        <p:txBody>
          <a:bodyPr>
            <a:noAutofit/>
          </a:bodyPr>
          <a:lstStyle/>
          <a:p>
            <a:r>
              <a:rPr lang="en-GB" sz="5400" dirty="0" err="1" smtClean="0">
                <a:latin typeface="Centaur" pitchFamily="18" charset="0"/>
              </a:rPr>
              <a:t>Rotkäppchen</a:t>
            </a:r>
            <a:endParaRPr lang="ru-RU" sz="5400" dirty="0"/>
          </a:p>
        </p:txBody>
      </p:sp>
      <p:pic>
        <p:nvPicPr>
          <p:cNvPr id="5" name="Содержимое 4" descr="Рисунок10.png"/>
          <p:cNvPicPr>
            <a:picLocks noGrp="1" noChangeAspect="1"/>
          </p:cNvPicPr>
          <p:nvPr>
            <p:ph idx="1"/>
          </p:nvPr>
        </p:nvPicPr>
        <p:blipFill>
          <a:blip r:embed="rId2" cstate="print"/>
          <a:stretch>
            <a:fillRect/>
          </a:stretch>
        </p:blipFill>
        <p:spPr>
          <a:xfrm>
            <a:off x="4786314" y="357166"/>
            <a:ext cx="4065636" cy="5853113"/>
          </a:xfrm>
        </p:spPr>
      </p:pic>
      <p:sp>
        <p:nvSpPr>
          <p:cNvPr id="4" name="Текст 3"/>
          <p:cNvSpPr>
            <a:spLocks noGrp="1"/>
          </p:cNvSpPr>
          <p:nvPr>
            <p:ph type="body" sz="half" idx="2"/>
          </p:nvPr>
        </p:nvSpPr>
        <p:spPr>
          <a:xfrm>
            <a:off x="214282" y="1714488"/>
            <a:ext cx="4429156" cy="4691063"/>
          </a:xfrm>
          <a:solidFill>
            <a:srgbClr val="F9E6B1">
              <a:alpha val="70000"/>
            </a:srgbClr>
          </a:solidFill>
          <a:scene3d>
            <a:camera prst="orthographicFront"/>
            <a:lightRig rig="threePt" dir="t"/>
          </a:scene3d>
          <a:sp3d prstMaterial="matte">
            <a:bevelT/>
            <a:bevelB/>
          </a:sp3d>
        </p:spPr>
        <p:txBody>
          <a:bodyPr>
            <a:noAutofit/>
          </a:bodyPr>
          <a:lstStyle/>
          <a:p>
            <a:r>
              <a:rPr lang="de-DE" sz="2200" b="1" dirty="0" smtClean="0">
                <a:latin typeface="Script MT Bold" pitchFamily="66" charset="0"/>
              </a:rPr>
              <a:t>Rotkäppchen schlug die Augen auf, und als es sah, wie die Sonnenstrahlen durch die Bäume hin und her tanzten und alles voll schöner Blumen stand, dachte es: Wenn ich der Großmutter einen frischen Strauß mitbringe, der wird ihr auch Freude machen; es ist so früh am Tag, dass ich doch zu rechter Zeit ankomme, lief vom Wege ab in den Wald hinein und suchte Blumen</a:t>
            </a:r>
            <a:r>
              <a:rPr lang="de-DE" sz="2000" b="1" dirty="0" smtClean="0">
                <a:latin typeface="Script MT Bold" pitchFamily="66" charset="0"/>
              </a:rPr>
              <a:t>. </a:t>
            </a:r>
            <a:endParaRPr lang="ru-RU" sz="2000" b="1" dirty="0"/>
          </a:p>
        </p:txBody>
      </p:sp>
      <p:pic>
        <p:nvPicPr>
          <p:cNvPr id="6" name="Рисунок 5" descr="Untitled-1.png"/>
          <p:cNvPicPr>
            <a:picLocks noChangeAspect="1"/>
          </p:cNvPicPr>
          <p:nvPr/>
        </p:nvPicPr>
        <p:blipFill>
          <a:blip r:embed="rId3" cstate="print"/>
          <a:stretch>
            <a:fillRect/>
          </a:stretch>
        </p:blipFill>
        <p:spPr>
          <a:xfrm>
            <a:off x="214282" y="4786322"/>
            <a:ext cx="4429156" cy="207167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57158" y="3643314"/>
            <a:ext cx="8229600" cy="1143000"/>
          </a:xfrm>
        </p:spPr>
        <p:txBody>
          <a:bodyPr>
            <a:normAutofit fontScale="90000"/>
          </a:bodyPr>
          <a:lstStyle/>
          <a:p>
            <a:r>
              <a:rPr lang="ru-RU" dirty="0" err="1" smtClean="0"/>
              <a:t>Vielen</a:t>
            </a:r>
            <a:r>
              <a:rPr lang="ru-RU" dirty="0" smtClean="0"/>
              <a:t> </a:t>
            </a:r>
            <a:r>
              <a:rPr lang="ru-RU" dirty="0" err="1" smtClean="0"/>
              <a:t>Dank</a:t>
            </a:r>
            <a:r>
              <a:rPr lang="ru-RU" dirty="0" smtClean="0"/>
              <a:t> </a:t>
            </a:r>
            <a:r>
              <a:rPr lang="ru-RU" dirty="0" err="1" smtClean="0"/>
              <a:t>für</a:t>
            </a:r>
            <a:r>
              <a:rPr lang="ru-RU" dirty="0" smtClean="0"/>
              <a:t> </a:t>
            </a:r>
            <a:r>
              <a:rPr lang="ru-RU" dirty="0" err="1" smtClean="0"/>
              <a:t>Ihre</a:t>
            </a:r>
            <a:r>
              <a:rPr lang="ru-RU" dirty="0" smtClean="0"/>
              <a:t> </a:t>
            </a:r>
            <a:r>
              <a:rPr lang="ru-RU" dirty="0" err="1" smtClean="0"/>
              <a:t>Aufmerksamkeit</a:t>
            </a:r>
            <a:r>
              <a:rPr lang="ru-RU" dirty="0" smtClean="0"/>
              <a:t> </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0"/>
            <a:ext cx="7143768" cy="1214446"/>
          </a:xfrm>
          <a:solidFill>
            <a:srgbClr val="F9E6B1">
              <a:alpha val="70000"/>
            </a:srgbClr>
          </a:solidFill>
          <a:scene3d>
            <a:camera prst="orthographicFront"/>
            <a:lightRig rig="threePt" dir="t"/>
          </a:scene3d>
          <a:sp3d prstMaterial="matte">
            <a:bevelT/>
            <a:bevelB/>
          </a:sp3d>
        </p:spPr>
        <p:txBody>
          <a:bodyPr>
            <a:noAutofit/>
          </a:bodyPr>
          <a:lstStyle/>
          <a:p>
            <a:pPr algn="ctr"/>
            <a:r>
              <a:rPr lang="en-GB" sz="4400" dirty="0" smtClean="0">
                <a:latin typeface="Centaur" pitchFamily="18" charset="0"/>
              </a:rPr>
              <a:t>Johann </a:t>
            </a:r>
            <a:r>
              <a:rPr lang="en-GB" sz="4400" dirty="0" smtClean="0">
                <a:latin typeface="Centaur" pitchFamily="18" charset="0"/>
              </a:rPr>
              <a:t>Wolfgang von Goethe </a:t>
            </a:r>
            <a:r>
              <a:rPr lang="en-GB" sz="4400" dirty="0" smtClean="0">
                <a:latin typeface="Centaur" pitchFamily="18" charset="0"/>
              </a:rPr>
              <a:t/>
            </a:r>
            <a:br>
              <a:rPr lang="en-GB" sz="4400" dirty="0" smtClean="0">
                <a:latin typeface="Centaur" pitchFamily="18" charset="0"/>
              </a:rPr>
            </a:br>
            <a:r>
              <a:rPr lang="en-GB" sz="4400" dirty="0" smtClean="0">
                <a:latin typeface="Centaur" pitchFamily="18" charset="0"/>
              </a:rPr>
              <a:t>(</a:t>
            </a:r>
            <a:r>
              <a:rPr lang="en-GB" sz="4400" dirty="0" smtClean="0">
                <a:latin typeface="Centaur" pitchFamily="18" charset="0"/>
              </a:rPr>
              <a:t>1749 – 1832</a:t>
            </a:r>
            <a:r>
              <a:rPr lang="en-GB" sz="4400" dirty="0" smtClean="0">
                <a:latin typeface="Centaur" pitchFamily="18" charset="0"/>
              </a:rPr>
              <a:t>)</a:t>
            </a:r>
            <a:endParaRPr lang="ru-RU" sz="4400" dirty="0"/>
          </a:p>
        </p:txBody>
      </p:sp>
      <p:pic>
        <p:nvPicPr>
          <p:cNvPr id="6" name="Содержимое 5" descr="img9.jpg"/>
          <p:cNvPicPr>
            <a:picLocks noGrp="1" noChangeAspect="1"/>
          </p:cNvPicPr>
          <p:nvPr>
            <p:ph idx="1"/>
          </p:nvPr>
        </p:nvPicPr>
        <p:blipFill>
          <a:blip r:embed="rId2" cstate="print"/>
          <a:stretch>
            <a:fillRect/>
          </a:stretch>
        </p:blipFill>
        <p:spPr>
          <a:xfrm>
            <a:off x="4857752" y="1571612"/>
            <a:ext cx="4058912" cy="5035020"/>
          </a:xfrm>
        </p:spPr>
      </p:pic>
      <p:sp>
        <p:nvSpPr>
          <p:cNvPr id="4" name="Текст 3"/>
          <p:cNvSpPr>
            <a:spLocks noGrp="1"/>
          </p:cNvSpPr>
          <p:nvPr>
            <p:ph type="body" sz="half" idx="2"/>
          </p:nvPr>
        </p:nvSpPr>
        <p:spPr>
          <a:xfrm>
            <a:off x="0" y="3643314"/>
            <a:ext cx="4572000" cy="3000396"/>
          </a:xfrm>
          <a:solidFill>
            <a:srgbClr val="F9E6B1">
              <a:alpha val="70000"/>
            </a:srgbClr>
          </a:solidFill>
          <a:scene3d>
            <a:camera prst="orthographicFront"/>
            <a:lightRig rig="threePt" dir="t"/>
          </a:scene3d>
          <a:sp3d prstMaterial="matte">
            <a:bevelT/>
            <a:bevelB/>
          </a:sp3d>
        </p:spPr>
        <p:txBody>
          <a:bodyPr>
            <a:normAutofit fontScale="92500"/>
          </a:bodyPr>
          <a:lstStyle/>
          <a:p>
            <a:r>
              <a:rPr lang="en-GB" sz="2800" b="1" dirty="0" err="1" smtClean="0">
                <a:latin typeface="Centaur" pitchFamily="18" charset="0"/>
              </a:rPr>
              <a:t>Der</a:t>
            </a:r>
            <a:r>
              <a:rPr lang="en-GB" sz="2800" b="1" dirty="0" smtClean="0">
                <a:latin typeface="Centaur" pitchFamily="18" charset="0"/>
              </a:rPr>
              <a:t> </a:t>
            </a:r>
            <a:r>
              <a:rPr lang="en-GB" sz="2800" b="1" dirty="0" err="1" smtClean="0">
                <a:latin typeface="Centaur" pitchFamily="18" charset="0"/>
              </a:rPr>
              <a:t>russische</a:t>
            </a:r>
            <a:r>
              <a:rPr lang="en-GB" sz="2800" b="1" dirty="0" smtClean="0">
                <a:latin typeface="Centaur" pitchFamily="18" charset="0"/>
              </a:rPr>
              <a:t> </a:t>
            </a:r>
            <a:r>
              <a:rPr lang="en-GB" sz="2800" b="1" dirty="0" err="1" smtClean="0">
                <a:latin typeface="Centaur" pitchFamily="18" charset="0"/>
              </a:rPr>
              <a:t>Dichter</a:t>
            </a:r>
            <a:r>
              <a:rPr lang="en-GB" sz="2800" b="1" dirty="0" smtClean="0">
                <a:latin typeface="Centaur" pitchFamily="18" charset="0"/>
              </a:rPr>
              <a:t> W. </a:t>
            </a:r>
            <a:r>
              <a:rPr lang="en-GB" sz="2800" b="1" dirty="0" err="1" smtClean="0">
                <a:latin typeface="Centaur" pitchFamily="18" charset="0"/>
              </a:rPr>
              <a:t>Shukowskiy</a:t>
            </a:r>
            <a:r>
              <a:rPr lang="en-GB" sz="2800" b="1" dirty="0" smtClean="0">
                <a:latin typeface="Centaur" pitchFamily="18" charset="0"/>
              </a:rPr>
              <a:t> </a:t>
            </a:r>
            <a:r>
              <a:rPr lang="en-GB" sz="2800" b="1" dirty="0" err="1" smtClean="0">
                <a:latin typeface="Centaur" pitchFamily="18" charset="0"/>
              </a:rPr>
              <a:t>sagte</a:t>
            </a:r>
            <a:r>
              <a:rPr lang="en-GB" sz="2800" b="1" dirty="0" smtClean="0">
                <a:latin typeface="Centaur" pitchFamily="18" charset="0"/>
              </a:rPr>
              <a:t> </a:t>
            </a:r>
            <a:r>
              <a:rPr lang="en-GB" sz="2800" b="1" dirty="0" err="1" smtClean="0">
                <a:latin typeface="Centaur" pitchFamily="18" charset="0"/>
              </a:rPr>
              <a:t>einmal</a:t>
            </a:r>
            <a:r>
              <a:rPr lang="en-GB" sz="2800" b="1" dirty="0" smtClean="0">
                <a:latin typeface="Centaur" pitchFamily="18" charset="0"/>
              </a:rPr>
              <a:t>: </a:t>
            </a:r>
            <a:r>
              <a:rPr lang="en-GB" sz="2800" i="1" dirty="0" smtClean="0">
                <a:latin typeface="Centaur" pitchFamily="18" charset="0"/>
              </a:rPr>
              <a:t>«</a:t>
            </a:r>
            <a:r>
              <a:rPr lang="ru-RU" sz="2800" i="1" dirty="0" smtClean="0"/>
              <a:t>Свободу смелую приняв себе в закон, </a:t>
            </a:r>
            <a:r>
              <a:rPr lang="ru-RU" sz="2800" i="1" dirty="0" err="1" smtClean="0"/>
              <a:t>Всезрящей</a:t>
            </a:r>
            <a:r>
              <a:rPr lang="ru-RU" sz="2800" i="1" dirty="0" smtClean="0"/>
              <a:t> </a:t>
            </a:r>
            <a:r>
              <a:rPr lang="ru-RU" sz="2800" i="1" dirty="0" err="1" smtClean="0"/>
              <a:t>мыслею</a:t>
            </a:r>
            <a:r>
              <a:rPr lang="ru-RU" sz="2800" i="1" dirty="0" smtClean="0"/>
              <a:t> над миром он носился. И в мире все постигнул он – И ничему не покорился</a:t>
            </a:r>
            <a:r>
              <a:rPr lang="ru-RU" sz="2800" i="1" dirty="0" smtClean="0"/>
              <a:t>.»</a:t>
            </a:r>
            <a:endParaRPr lang="de-DE" sz="2800" i="1" dirty="0" smtClean="0">
              <a:latin typeface="Centaur" pitchFamily="18" charset="0"/>
            </a:endParaRPr>
          </a:p>
        </p:txBody>
      </p:sp>
      <p:sp>
        <p:nvSpPr>
          <p:cNvPr id="5" name="TextBox 4"/>
          <p:cNvSpPr txBox="1"/>
          <p:nvPr/>
        </p:nvSpPr>
        <p:spPr>
          <a:xfrm>
            <a:off x="0" y="1643050"/>
            <a:ext cx="4572000" cy="1815882"/>
          </a:xfrm>
          <a:prstGeom prst="rect">
            <a:avLst/>
          </a:prstGeom>
          <a:solidFill>
            <a:srgbClr val="F9E6B1">
              <a:alpha val="70000"/>
            </a:srgbClr>
          </a:solidFill>
          <a:scene3d>
            <a:camera prst="orthographicFront"/>
            <a:lightRig rig="threePt" dir="t"/>
          </a:scene3d>
          <a:sp3d prstMaterial="matte">
            <a:bevelT/>
            <a:bevelB/>
          </a:sp3d>
        </p:spPr>
        <p:txBody>
          <a:bodyPr wrap="square" rtlCol="0">
            <a:spAutoFit/>
          </a:bodyPr>
          <a:lstStyle/>
          <a:p>
            <a:r>
              <a:rPr lang="en-GB" sz="2800" b="1" dirty="0" err="1" smtClean="0">
                <a:latin typeface="Centaur" pitchFamily="18" charset="0"/>
              </a:rPr>
              <a:t>Der</a:t>
            </a:r>
            <a:r>
              <a:rPr lang="en-GB" sz="2800" b="1" dirty="0" smtClean="0">
                <a:latin typeface="Centaur" pitchFamily="18" charset="0"/>
              </a:rPr>
              <a:t> </a:t>
            </a:r>
            <a:r>
              <a:rPr lang="en-GB" sz="2800" b="1" dirty="0" err="1" smtClean="0">
                <a:latin typeface="Centaur" pitchFamily="18" charset="0"/>
              </a:rPr>
              <a:t>weltberühmte</a:t>
            </a:r>
            <a:r>
              <a:rPr lang="en-GB" sz="2800" b="1" dirty="0" smtClean="0">
                <a:latin typeface="Centaur" pitchFamily="18" charset="0"/>
              </a:rPr>
              <a:t> deutsche </a:t>
            </a:r>
            <a:r>
              <a:rPr lang="en-GB" sz="2800" b="1" dirty="0" err="1" smtClean="0">
                <a:latin typeface="Centaur" pitchFamily="18" charset="0"/>
              </a:rPr>
              <a:t>Dichter</a:t>
            </a:r>
            <a:r>
              <a:rPr lang="en-GB" sz="2800" b="1" dirty="0" smtClean="0">
                <a:latin typeface="Centaur" pitchFamily="18" charset="0"/>
              </a:rPr>
              <a:t> und </a:t>
            </a:r>
            <a:r>
              <a:rPr lang="en-GB" sz="2800" b="1" dirty="0" err="1" smtClean="0">
                <a:latin typeface="Centaur" pitchFamily="18" charset="0"/>
              </a:rPr>
              <a:t>Wissenschaftler</a:t>
            </a:r>
            <a:r>
              <a:rPr lang="en-GB" sz="2800" b="1" dirty="0" smtClean="0">
                <a:latin typeface="Centaur" pitchFamily="18" charset="0"/>
              </a:rPr>
              <a:t> </a:t>
            </a:r>
            <a:r>
              <a:rPr lang="en-GB" sz="2800" b="1" dirty="0" err="1" smtClean="0">
                <a:latin typeface="Centaur" pitchFamily="18" charset="0"/>
              </a:rPr>
              <a:t>Der</a:t>
            </a:r>
            <a:r>
              <a:rPr lang="en-GB" sz="2800" b="1" dirty="0" smtClean="0">
                <a:latin typeface="Centaur" pitchFamily="18" charset="0"/>
              </a:rPr>
              <a:t> </a:t>
            </a:r>
            <a:r>
              <a:rPr lang="en-GB" sz="2800" b="1" dirty="0" err="1" smtClean="0">
                <a:latin typeface="Centaur" pitchFamily="18" charset="0"/>
              </a:rPr>
              <a:t>weltberühmte</a:t>
            </a:r>
            <a:r>
              <a:rPr lang="en-GB" sz="2800" b="1" dirty="0" smtClean="0">
                <a:latin typeface="Centaur" pitchFamily="18" charset="0"/>
              </a:rPr>
              <a:t> deutsche </a:t>
            </a:r>
            <a:r>
              <a:rPr lang="en-GB" sz="2800" b="1" dirty="0" err="1" smtClean="0">
                <a:latin typeface="Centaur" pitchFamily="18" charset="0"/>
              </a:rPr>
              <a:t>Dichter</a:t>
            </a:r>
            <a:r>
              <a:rPr lang="en-GB" sz="2800" b="1" dirty="0" smtClean="0">
                <a:latin typeface="Centaur" pitchFamily="18" charset="0"/>
              </a:rPr>
              <a:t> und </a:t>
            </a:r>
            <a:r>
              <a:rPr lang="en-GB" sz="2800" b="1" dirty="0" err="1" smtClean="0">
                <a:latin typeface="Centaur" pitchFamily="18" charset="0"/>
              </a:rPr>
              <a:t>Wissenschaftler</a:t>
            </a:r>
            <a:endParaRPr lang="ru-RU" sz="2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6715140" cy="869934"/>
          </a:xfrm>
          <a:solidFill>
            <a:srgbClr val="F9E6B1">
              <a:alpha val="70000"/>
            </a:srgbClr>
          </a:solidFill>
          <a:scene3d>
            <a:camera prst="orthographicFront"/>
            <a:lightRig rig="threePt" dir="t"/>
          </a:scene3d>
          <a:sp3d prstMaterial="matte">
            <a:bevelT/>
            <a:bevelB/>
          </a:sp3d>
        </p:spPr>
        <p:txBody>
          <a:bodyPr>
            <a:noAutofit/>
          </a:bodyPr>
          <a:lstStyle/>
          <a:p>
            <a:r>
              <a:rPr lang="de-DE" sz="4800" dirty="0" smtClean="0">
                <a:latin typeface="Centaur" pitchFamily="18" charset="0"/>
              </a:rPr>
              <a:t>Hier wurde Goethe geboren</a:t>
            </a:r>
            <a:endParaRPr lang="ru-RU" sz="4800" dirty="0"/>
          </a:p>
        </p:txBody>
      </p:sp>
      <p:pic>
        <p:nvPicPr>
          <p:cNvPr id="5" name="Содержимое 4" descr="img10.jpg"/>
          <p:cNvPicPr>
            <a:picLocks noGrp="1" noChangeAspect="1"/>
          </p:cNvPicPr>
          <p:nvPr>
            <p:ph idx="1"/>
          </p:nvPr>
        </p:nvPicPr>
        <p:blipFill>
          <a:blip r:embed="rId2" cstate="print"/>
          <a:stretch>
            <a:fillRect/>
          </a:stretch>
        </p:blipFill>
        <p:spPr>
          <a:xfrm>
            <a:off x="4881074" y="1857364"/>
            <a:ext cx="3907334" cy="4384467"/>
          </a:xfrm>
        </p:spPr>
      </p:pic>
      <p:sp>
        <p:nvSpPr>
          <p:cNvPr id="4" name="Текст 3"/>
          <p:cNvSpPr>
            <a:spLocks noGrp="1"/>
          </p:cNvSpPr>
          <p:nvPr>
            <p:ph type="body" sz="half" idx="2"/>
          </p:nvPr>
        </p:nvSpPr>
        <p:spPr>
          <a:xfrm>
            <a:off x="285720" y="5572140"/>
            <a:ext cx="3214710" cy="708016"/>
          </a:xfrm>
          <a:solidFill>
            <a:srgbClr val="F9E6B1">
              <a:alpha val="70000"/>
            </a:srgbClr>
          </a:solidFill>
          <a:scene3d>
            <a:camera prst="orthographicFront"/>
            <a:lightRig rig="threePt" dir="t"/>
          </a:scene3d>
          <a:sp3d prstMaterial="matte">
            <a:bevelT/>
            <a:bevelB/>
          </a:sp3d>
        </p:spPr>
        <p:txBody>
          <a:bodyPr>
            <a:normAutofit fontScale="92500" lnSpcReduction="10000"/>
          </a:bodyPr>
          <a:lstStyle/>
          <a:p>
            <a:r>
              <a:rPr lang="de-DE" sz="3200" b="1" dirty="0" smtClean="0">
                <a:latin typeface="Centaur" pitchFamily="18" charset="0"/>
              </a:rPr>
              <a:t>Frankfurt </a:t>
            </a:r>
            <a:r>
              <a:rPr lang="de-DE" sz="3200" b="1" dirty="0" smtClean="0">
                <a:latin typeface="Centaur" pitchFamily="18" charset="0"/>
              </a:rPr>
              <a:t>am Main</a:t>
            </a:r>
            <a:r>
              <a:rPr lang="de-DE" dirty="0" smtClean="0"/>
              <a:t/>
            </a:r>
            <a:br>
              <a:rPr lang="de-DE" dirty="0" smtClean="0"/>
            </a:br>
            <a:endParaRPr lang="ru-RU" dirty="0"/>
          </a:p>
        </p:txBody>
      </p:sp>
      <p:pic>
        <p:nvPicPr>
          <p:cNvPr id="6" name="Рисунок 5" descr="img11.jpg"/>
          <p:cNvPicPr>
            <a:picLocks noChangeAspect="1"/>
          </p:cNvPicPr>
          <p:nvPr/>
        </p:nvPicPr>
        <p:blipFill>
          <a:blip r:embed="rId3" cstate="print"/>
          <a:stretch>
            <a:fillRect/>
          </a:stretch>
        </p:blipFill>
        <p:spPr>
          <a:xfrm>
            <a:off x="0" y="1906646"/>
            <a:ext cx="4572000" cy="360625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714612" y="571480"/>
            <a:ext cx="4286280" cy="6286520"/>
          </a:xfrm>
          <a:solidFill>
            <a:srgbClr val="F9E6B1">
              <a:alpha val="70000"/>
            </a:srgbClr>
          </a:solidFill>
          <a:scene3d>
            <a:camera prst="orthographicFront"/>
            <a:lightRig rig="threePt" dir="t"/>
          </a:scene3d>
          <a:sp3d prstMaterial="matte">
            <a:bevelT/>
            <a:bevelB/>
          </a:sp3d>
        </p:spPr>
        <p:txBody>
          <a:bodyPr>
            <a:noAutofit/>
          </a:bodyPr>
          <a:lstStyle/>
          <a:p>
            <a:pPr algn="ctr"/>
            <a:r>
              <a:rPr lang="de-DE" sz="2800" dirty="0" smtClean="0">
                <a:latin typeface="Script MT Bold" pitchFamily="66" charset="0"/>
              </a:rPr>
              <a:t>Über allen </a:t>
            </a:r>
            <a:r>
              <a:rPr lang="de-DE" sz="2800" dirty="0" smtClean="0">
                <a:latin typeface="Script MT Bold" pitchFamily="66" charset="0"/>
              </a:rPr>
              <a:t>Gipfeln </a:t>
            </a:r>
          </a:p>
          <a:p>
            <a:pPr algn="ctr"/>
            <a:r>
              <a:rPr lang="de-DE" sz="2800" dirty="0" smtClean="0">
                <a:latin typeface="Script MT Bold" pitchFamily="66" charset="0"/>
              </a:rPr>
              <a:t>Ist </a:t>
            </a:r>
            <a:r>
              <a:rPr lang="de-DE" sz="2800" dirty="0" smtClean="0">
                <a:latin typeface="Script MT Bold" pitchFamily="66" charset="0"/>
              </a:rPr>
              <a:t>Ruh</a:t>
            </a:r>
            <a:r>
              <a:rPr lang="de-DE" sz="2800" dirty="0" smtClean="0">
                <a:latin typeface="Script MT Bold" pitchFamily="66" charset="0"/>
              </a:rPr>
              <a:t>,</a:t>
            </a:r>
          </a:p>
          <a:p>
            <a:pPr algn="ctr"/>
            <a:r>
              <a:rPr lang="de-DE" sz="2800" dirty="0" smtClean="0">
                <a:latin typeface="Script MT Bold" pitchFamily="66" charset="0"/>
              </a:rPr>
              <a:t> </a:t>
            </a:r>
            <a:r>
              <a:rPr lang="de-DE" sz="2800" dirty="0" smtClean="0">
                <a:latin typeface="Script MT Bold" pitchFamily="66" charset="0"/>
              </a:rPr>
              <a:t>In allen </a:t>
            </a:r>
            <a:r>
              <a:rPr lang="de-DE" sz="2800" dirty="0" err="1" smtClean="0">
                <a:latin typeface="Script MT Bold" pitchFamily="66" charset="0"/>
              </a:rPr>
              <a:t>Wipfe</a:t>
            </a:r>
            <a:endParaRPr lang="de-DE" sz="2800" dirty="0" smtClean="0">
              <a:latin typeface="Script MT Bold" pitchFamily="66" charset="0"/>
            </a:endParaRPr>
          </a:p>
          <a:p>
            <a:pPr algn="ctr"/>
            <a:r>
              <a:rPr lang="de-DE" sz="2800" dirty="0" smtClean="0">
                <a:latin typeface="Script MT Bold" pitchFamily="66" charset="0"/>
              </a:rPr>
              <a:t>Spürst </a:t>
            </a:r>
            <a:r>
              <a:rPr lang="de-DE" sz="2800" dirty="0" smtClean="0">
                <a:latin typeface="Script MT Bold" pitchFamily="66" charset="0"/>
              </a:rPr>
              <a:t>du </a:t>
            </a:r>
            <a:endParaRPr lang="de-DE" sz="2800" dirty="0" smtClean="0">
              <a:latin typeface="Script MT Bold" pitchFamily="66" charset="0"/>
            </a:endParaRPr>
          </a:p>
          <a:p>
            <a:pPr algn="ctr"/>
            <a:r>
              <a:rPr lang="de-DE" sz="2800" dirty="0" smtClean="0">
                <a:latin typeface="Script MT Bold" pitchFamily="66" charset="0"/>
              </a:rPr>
              <a:t>Kaum </a:t>
            </a:r>
            <a:r>
              <a:rPr lang="de-DE" sz="2800" dirty="0" smtClean="0">
                <a:latin typeface="Script MT Bold" pitchFamily="66" charset="0"/>
              </a:rPr>
              <a:t>einen Hauch; </a:t>
            </a:r>
            <a:endParaRPr lang="de-DE" sz="2800" dirty="0" smtClean="0">
              <a:latin typeface="Script MT Bold" pitchFamily="66" charset="0"/>
            </a:endParaRPr>
          </a:p>
          <a:p>
            <a:pPr algn="ctr"/>
            <a:r>
              <a:rPr lang="de-DE" sz="2800" dirty="0" smtClean="0">
                <a:latin typeface="Script MT Bold" pitchFamily="66" charset="0"/>
              </a:rPr>
              <a:t>Die </a:t>
            </a:r>
            <a:r>
              <a:rPr lang="de-DE" sz="2800" dirty="0" err="1" smtClean="0">
                <a:latin typeface="Script MT Bold" pitchFamily="66" charset="0"/>
              </a:rPr>
              <a:t>Vögelein</a:t>
            </a:r>
            <a:r>
              <a:rPr lang="de-DE" sz="2800" dirty="0" smtClean="0">
                <a:latin typeface="Script MT Bold" pitchFamily="66" charset="0"/>
              </a:rPr>
              <a:t> schweigen im Walde. Warte nur, </a:t>
            </a:r>
            <a:r>
              <a:rPr lang="de-DE" sz="2800" dirty="0" err="1" smtClean="0">
                <a:latin typeface="Script MT Bold" pitchFamily="66" charset="0"/>
              </a:rPr>
              <a:t>balde</a:t>
            </a:r>
            <a:r>
              <a:rPr lang="de-DE" sz="2800" dirty="0" smtClean="0">
                <a:latin typeface="Script MT Bold" pitchFamily="66" charset="0"/>
              </a:rPr>
              <a:t> </a:t>
            </a:r>
            <a:endParaRPr lang="de-DE" sz="2800" dirty="0" smtClean="0">
              <a:latin typeface="Script MT Bold" pitchFamily="66" charset="0"/>
            </a:endParaRPr>
          </a:p>
          <a:p>
            <a:pPr algn="ctr"/>
            <a:r>
              <a:rPr lang="de-DE" sz="2800" dirty="0" smtClean="0">
                <a:latin typeface="Script MT Bold" pitchFamily="66" charset="0"/>
              </a:rPr>
              <a:t>Ruhest </a:t>
            </a:r>
            <a:r>
              <a:rPr lang="de-DE" sz="2800" dirty="0" smtClean="0">
                <a:latin typeface="Script MT Bold" pitchFamily="66" charset="0"/>
              </a:rPr>
              <a:t>du auch. </a:t>
            </a:r>
            <a:endParaRPr lang="de-DE" sz="2800" dirty="0" smtClean="0">
              <a:latin typeface="Script MT Bold" pitchFamily="66" charset="0"/>
            </a:endParaRPr>
          </a:p>
          <a:p>
            <a:pPr algn="ctr"/>
            <a:r>
              <a:rPr lang="de-DE" sz="2800" dirty="0" smtClean="0">
                <a:latin typeface="Script MT Bold" pitchFamily="66" charset="0"/>
              </a:rPr>
              <a:t>( </a:t>
            </a:r>
            <a:r>
              <a:rPr lang="de-DE" sz="2800" dirty="0" smtClean="0">
                <a:latin typeface="Script MT Bold" pitchFamily="66" charset="0"/>
              </a:rPr>
              <a:t>J.W. von Goethe.)</a:t>
            </a:r>
            <a:endParaRPr lang="ru-RU" sz="2800" dirty="0"/>
          </a:p>
        </p:txBody>
      </p:sp>
      <p:pic>
        <p:nvPicPr>
          <p:cNvPr id="9" name="Рисунок 8" descr="Untitled-1.png"/>
          <p:cNvPicPr>
            <a:picLocks noChangeAspect="1"/>
          </p:cNvPicPr>
          <p:nvPr/>
        </p:nvPicPr>
        <p:blipFill>
          <a:blip r:embed="rId2" cstate="print">
            <a:lum contrast="75000"/>
          </a:blip>
          <a:stretch>
            <a:fillRect/>
          </a:stretch>
        </p:blipFill>
        <p:spPr>
          <a:xfrm>
            <a:off x="3143240" y="5214950"/>
            <a:ext cx="3643338" cy="1443056"/>
          </a:xfrm>
          <a:prstGeom prst="rect">
            <a:avLst/>
          </a:prstGeom>
          <a:effectLst>
            <a:outerShdw blurRad="50800" dist="50800" dir="5400000" algn="ctr" rotWithShape="0">
              <a:srgbClr val="000000">
                <a:alpha val="3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0"/>
            <a:ext cx="6715140" cy="1071546"/>
          </a:xfrm>
          <a:solidFill>
            <a:srgbClr val="F9E6B1">
              <a:alpha val="70000"/>
            </a:srgbClr>
          </a:solidFill>
          <a:scene3d>
            <a:camera prst="orthographicFront"/>
            <a:lightRig rig="threePt" dir="t"/>
          </a:scene3d>
          <a:sp3d prstMaterial="matte">
            <a:bevelT/>
            <a:bevelB/>
          </a:sp3d>
        </p:spPr>
        <p:txBody>
          <a:bodyPr>
            <a:noAutofit/>
          </a:bodyPr>
          <a:lstStyle/>
          <a:p>
            <a:pPr algn="ctr"/>
            <a:r>
              <a:rPr lang="en-GB" sz="3600" dirty="0" smtClean="0">
                <a:latin typeface="Centaur" pitchFamily="18" charset="0"/>
              </a:rPr>
              <a:t>«Wanderers </a:t>
            </a:r>
            <a:r>
              <a:rPr lang="en-GB" sz="3600" dirty="0" err="1" smtClean="0">
                <a:latin typeface="Centaur" pitchFamily="18" charset="0"/>
              </a:rPr>
              <a:t>Nachtlied</a:t>
            </a:r>
            <a:r>
              <a:rPr lang="en-GB" sz="3600" dirty="0" smtClean="0">
                <a:latin typeface="Centaur" pitchFamily="18" charset="0"/>
              </a:rPr>
              <a:t>» </a:t>
            </a:r>
            <a:r>
              <a:rPr lang="en-GB" sz="3600" dirty="0" smtClean="0">
                <a:latin typeface="Centaur" pitchFamily="18" charset="0"/>
              </a:rPr>
              <a:t/>
            </a:r>
            <a:br>
              <a:rPr lang="en-GB" sz="3600" dirty="0" smtClean="0">
                <a:latin typeface="Centaur" pitchFamily="18" charset="0"/>
              </a:rPr>
            </a:br>
            <a:r>
              <a:rPr lang="en-GB" sz="3600" dirty="0" smtClean="0">
                <a:latin typeface="Centaur" pitchFamily="18" charset="0"/>
              </a:rPr>
              <a:t>das </a:t>
            </a:r>
            <a:r>
              <a:rPr lang="en-GB" sz="3600" dirty="0" err="1" smtClean="0">
                <a:latin typeface="Centaur" pitchFamily="18" charset="0"/>
              </a:rPr>
              <a:t>Gedicht</a:t>
            </a:r>
            <a:r>
              <a:rPr lang="en-GB" sz="3600" dirty="0" smtClean="0">
                <a:latin typeface="Centaur" pitchFamily="18" charset="0"/>
              </a:rPr>
              <a:t> von J.W. von </a:t>
            </a:r>
            <a:r>
              <a:rPr lang="en-GB" sz="3600" dirty="0" smtClean="0">
                <a:latin typeface="Centaur" pitchFamily="18" charset="0"/>
              </a:rPr>
              <a:t>Goethe</a:t>
            </a:r>
            <a:endParaRPr lang="ru-RU" sz="3600" dirty="0"/>
          </a:p>
        </p:txBody>
      </p:sp>
      <p:sp>
        <p:nvSpPr>
          <p:cNvPr id="3" name="Содержимое 2"/>
          <p:cNvSpPr>
            <a:spLocks noGrp="1"/>
          </p:cNvSpPr>
          <p:nvPr>
            <p:ph idx="1"/>
          </p:nvPr>
        </p:nvSpPr>
        <p:spPr>
          <a:xfrm>
            <a:off x="0" y="1357298"/>
            <a:ext cx="3786182" cy="1441438"/>
          </a:xfrm>
          <a:solidFill>
            <a:srgbClr val="F9E6B1">
              <a:alpha val="70000"/>
            </a:srgbClr>
          </a:solidFill>
          <a:scene3d>
            <a:camera prst="orthographicFront"/>
            <a:lightRig rig="threePt" dir="t"/>
          </a:scene3d>
          <a:sp3d prstMaterial="matte">
            <a:bevelT/>
            <a:bevelB/>
          </a:sp3d>
        </p:spPr>
        <p:txBody>
          <a:bodyPr>
            <a:normAutofit fontScale="70000" lnSpcReduction="20000"/>
          </a:bodyPr>
          <a:lstStyle/>
          <a:p>
            <a:r>
              <a:rPr lang="en-GB" b="1" dirty="0" smtClean="0">
                <a:latin typeface="Centaur" pitchFamily="18" charset="0"/>
              </a:rPr>
              <a:t>Dieses </a:t>
            </a:r>
            <a:r>
              <a:rPr lang="en-GB" b="1" dirty="0" err="1" smtClean="0">
                <a:latin typeface="Centaur" pitchFamily="18" charset="0"/>
              </a:rPr>
              <a:t>Gedicht</a:t>
            </a:r>
            <a:r>
              <a:rPr lang="en-GB" b="1" dirty="0" smtClean="0">
                <a:latin typeface="Centaur" pitchFamily="18" charset="0"/>
              </a:rPr>
              <a:t> </a:t>
            </a:r>
            <a:r>
              <a:rPr lang="en-GB" b="1" dirty="0" err="1" smtClean="0">
                <a:latin typeface="Centaur" pitchFamily="18" charset="0"/>
              </a:rPr>
              <a:t>übersetzte</a:t>
            </a:r>
            <a:r>
              <a:rPr lang="en-GB" b="1" dirty="0" smtClean="0">
                <a:latin typeface="Centaur" pitchFamily="18" charset="0"/>
              </a:rPr>
              <a:t> </a:t>
            </a:r>
            <a:r>
              <a:rPr lang="en-GB" b="1" dirty="0" err="1" smtClean="0">
                <a:latin typeface="Centaur" pitchFamily="18" charset="0"/>
              </a:rPr>
              <a:t>der</a:t>
            </a:r>
            <a:r>
              <a:rPr lang="en-GB" b="1" dirty="0" smtClean="0">
                <a:latin typeface="Centaur" pitchFamily="18" charset="0"/>
              </a:rPr>
              <a:t> </a:t>
            </a:r>
            <a:r>
              <a:rPr lang="en-GB" b="1" dirty="0" err="1" smtClean="0">
                <a:latin typeface="Centaur" pitchFamily="18" charset="0"/>
              </a:rPr>
              <a:t>russische</a:t>
            </a:r>
            <a:r>
              <a:rPr lang="en-GB" b="1" dirty="0" smtClean="0">
                <a:latin typeface="Centaur" pitchFamily="18" charset="0"/>
              </a:rPr>
              <a:t> </a:t>
            </a:r>
            <a:r>
              <a:rPr lang="en-GB" b="1" dirty="0" err="1" smtClean="0">
                <a:latin typeface="Centaur" pitchFamily="18" charset="0"/>
              </a:rPr>
              <a:t>Dichter</a:t>
            </a:r>
            <a:r>
              <a:rPr lang="en-GB" b="1" dirty="0" smtClean="0">
                <a:latin typeface="Centaur" pitchFamily="18" charset="0"/>
              </a:rPr>
              <a:t> M. </a:t>
            </a:r>
            <a:r>
              <a:rPr lang="en-GB" b="1" dirty="0" err="1" smtClean="0">
                <a:latin typeface="Centaur" pitchFamily="18" charset="0"/>
              </a:rPr>
              <a:t>Lermontow</a:t>
            </a:r>
            <a:r>
              <a:rPr lang="en-GB" b="1" dirty="0" smtClean="0">
                <a:latin typeface="Centaur" pitchFamily="18" charset="0"/>
              </a:rPr>
              <a:t>. </a:t>
            </a:r>
            <a:r>
              <a:rPr lang="en-GB" b="1" dirty="0" err="1" smtClean="0">
                <a:latin typeface="Centaur" pitchFamily="18" charset="0"/>
              </a:rPr>
              <a:t>Diese</a:t>
            </a:r>
            <a:r>
              <a:rPr lang="en-GB" b="1" dirty="0" smtClean="0">
                <a:latin typeface="Centaur" pitchFamily="18" charset="0"/>
              </a:rPr>
              <a:t> </a:t>
            </a:r>
            <a:r>
              <a:rPr lang="en-GB" b="1" dirty="0" err="1" smtClean="0">
                <a:latin typeface="Centaur" pitchFamily="18" charset="0"/>
              </a:rPr>
              <a:t>Űbersetzung</a:t>
            </a:r>
            <a:r>
              <a:rPr lang="en-GB" b="1" dirty="0" smtClean="0">
                <a:latin typeface="Centaur" pitchFamily="18" charset="0"/>
              </a:rPr>
              <a:t> </a:t>
            </a:r>
            <a:r>
              <a:rPr lang="en-GB" b="1" dirty="0" err="1" smtClean="0">
                <a:latin typeface="Centaur" pitchFamily="18" charset="0"/>
              </a:rPr>
              <a:t>kennen</a:t>
            </a:r>
            <a:r>
              <a:rPr lang="en-GB" b="1" dirty="0" smtClean="0">
                <a:latin typeface="Centaur" pitchFamily="18" charset="0"/>
              </a:rPr>
              <a:t> </a:t>
            </a:r>
            <a:r>
              <a:rPr lang="en-GB" b="1" dirty="0" err="1" smtClean="0">
                <a:latin typeface="Centaur" pitchFamily="18" charset="0"/>
              </a:rPr>
              <a:t>Sie</a:t>
            </a:r>
            <a:r>
              <a:rPr lang="en-GB" b="1" dirty="0" smtClean="0">
                <a:latin typeface="Centaur" pitchFamily="18" charset="0"/>
              </a:rPr>
              <a:t> </a:t>
            </a:r>
            <a:r>
              <a:rPr lang="en-GB" b="1" dirty="0" err="1" smtClean="0">
                <a:latin typeface="Centaur" pitchFamily="18" charset="0"/>
              </a:rPr>
              <a:t>vermutlich</a:t>
            </a:r>
            <a:r>
              <a:rPr lang="en-GB" b="1" dirty="0" smtClean="0">
                <a:latin typeface="Centaur" pitchFamily="18" charset="0"/>
              </a:rPr>
              <a:t>. </a:t>
            </a:r>
            <a:endParaRPr lang="ru-RU" b="1" dirty="0"/>
          </a:p>
        </p:txBody>
      </p:sp>
      <p:sp>
        <p:nvSpPr>
          <p:cNvPr id="4" name="Текст 3"/>
          <p:cNvSpPr>
            <a:spLocks noGrp="1"/>
          </p:cNvSpPr>
          <p:nvPr>
            <p:ph type="body" sz="half" idx="2"/>
          </p:nvPr>
        </p:nvSpPr>
        <p:spPr>
          <a:xfrm>
            <a:off x="4214810" y="1428736"/>
            <a:ext cx="4429156" cy="5000660"/>
          </a:xfrm>
          <a:solidFill>
            <a:srgbClr val="F9E6B1">
              <a:alpha val="70000"/>
            </a:srgbClr>
          </a:solidFill>
          <a:scene3d>
            <a:camera prst="orthographicFront"/>
            <a:lightRig rig="threePt" dir="t"/>
          </a:scene3d>
          <a:sp3d prstMaterial="matte">
            <a:bevelT/>
            <a:bevelB/>
          </a:sp3d>
        </p:spPr>
        <p:txBody>
          <a:bodyPr/>
          <a:lstStyle/>
          <a:p>
            <a:r>
              <a:rPr lang="ru-RU" sz="2400" i="1" dirty="0" smtClean="0"/>
              <a:t>Горные вершины спят во мгле ночной; </a:t>
            </a:r>
            <a:endParaRPr lang="de-DE" sz="2400" i="1" dirty="0" smtClean="0"/>
          </a:p>
          <a:p>
            <a:r>
              <a:rPr lang="ru-RU" sz="2400" i="1" dirty="0" smtClean="0"/>
              <a:t>Тихие </a:t>
            </a:r>
            <a:r>
              <a:rPr lang="ru-RU" sz="2400" i="1" dirty="0" smtClean="0"/>
              <a:t>долины полны свежей мглой; </a:t>
            </a:r>
            <a:endParaRPr lang="de-DE" sz="2400" i="1" dirty="0" smtClean="0"/>
          </a:p>
          <a:p>
            <a:r>
              <a:rPr lang="ru-RU" sz="2400" i="1" dirty="0" smtClean="0"/>
              <a:t>Не </a:t>
            </a:r>
            <a:r>
              <a:rPr lang="ru-RU" sz="2400" i="1" dirty="0" smtClean="0"/>
              <a:t>пылит дорога, не дрожат листы… </a:t>
            </a:r>
            <a:endParaRPr lang="ru-RU" sz="2400" i="1" dirty="0" smtClean="0"/>
          </a:p>
          <a:p>
            <a:r>
              <a:rPr lang="ru-RU" sz="2400" i="1" dirty="0" smtClean="0"/>
              <a:t>Подожди </a:t>
            </a:r>
            <a:r>
              <a:rPr lang="ru-RU" sz="2400" i="1" dirty="0" smtClean="0"/>
              <a:t>немного, отдохнешь и ты.</a:t>
            </a:r>
          </a:p>
          <a:p>
            <a:endParaRPr lang="ru-RU" dirty="0"/>
          </a:p>
        </p:txBody>
      </p:sp>
      <p:pic>
        <p:nvPicPr>
          <p:cNvPr id="5" name="Рисунок 4" descr="img13.jpg"/>
          <p:cNvPicPr>
            <a:picLocks noChangeAspect="1"/>
          </p:cNvPicPr>
          <p:nvPr/>
        </p:nvPicPr>
        <p:blipFill>
          <a:blip r:embed="rId2" cstate="print"/>
          <a:stretch>
            <a:fillRect/>
          </a:stretch>
        </p:blipFill>
        <p:spPr>
          <a:xfrm>
            <a:off x="214282" y="2928934"/>
            <a:ext cx="3214710" cy="3783466"/>
          </a:xfrm>
          <a:prstGeom prst="rect">
            <a:avLst/>
          </a:prstGeom>
        </p:spPr>
      </p:pic>
      <p:pic>
        <p:nvPicPr>
          <p:cNvPr id="6" name="Рисунок 5" descr="Untitled-12.png"/>
          <p:cNvPicPr>
            <a:picLocks noChangeAspect="1"/>
          </p:cNvPicPr>
          <p:nvPr/>
        </p:nvPicPr>
        <p:blipFill>
          <a:blip r:embed="rId3" cstate="print">
            <a:lum bright="10000" contrast="18000"/>
          </a:blip>
          <a:stretch>
            <a:fillRect/>
          </a:stretch>
        </p:blipFill>
        <p:spPr>
          <a:xfrm>
            <a:off x="4429124" y="3809992"/>
            <a:ext cx="4143372" cy="30480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8926" y="857232"/>
            <a:ext cx="3008313" cy="2428892"/>
          </a:xfrm>
        </p:spPr>
        <p:txBody>
          <a:bodyPr>
            <a:noAutofit/>
          </a:bodyPr>
          <a:lstStyle/>
          <a:p>
            <a:pPr algn="ctr"/>
            <a:r>
              <a:rPr lang="de-DE" sz="6000" dirty="0" smtClean="0">
                <a:latin typeface="Centaur" pitchFamily="18" charset="0"/>
              </a:rPr>
              <a:t>Die größte Genie</a:t>
            </a:r>
            <a:endParaRPr lang="ru-RU" sz="6000" dirty="0"/>
          </a:p>
        </p:txBody>
      </p:sp>
      <p:pic>
        <p:nvPicPr>
          <p:cNvPr id="5" name="Содержимое 4" descr="img15.jpg"/>
          <p:cNvPicPr>
            <a:picLocks noGrp="1" noChangeAspect="1"/>
          </p:cNvPicPr>
          <p:nvPr>
            <p:ph idx="1"/>
          </p:nvPr>
        </p:nvPicPr>
        <p:blipFill>
          <a:blip r:embed="rId2" cstate="print"/>
          <a:stretch>
            <a:fillRect/>
          </a:stretch>
        </p:blipFill>
        <p:spPr>
          <a:xfrm>
            <a:off x="357158" y="285728"/>
            <a:ext cx="2515121" cy="3071810"/>
          </a:xfrm>
        </p:spPr>
      </p:pic>
      <p:sp>
        <p:nvSpPr>
          <p:cNvPr id="4" name="Текст 3"/>
          <p:cNvSpPr>
            <a:spLocks noGrp="1"/>
          </p:cNvSpPr>
          <p:nvPr>
            <p:ph type="body" sz="half" idx="2"/>
          </p:nvPr>
        </p:nvSpPr>
        <p:spPr>
          <a:xfrm>
            <a:off x="642910" y="4143380"/>
            <a:ext cx="7500990" cy="2143140"/>
          </a:xfrm>
        </p:spPr>
        <p:txBody>
          <a:bodyPr>
            <a:normAutofit fontScale="92500" lnSpcReduction="20000"/>
          </a:bodyPr>
          <a:lstStyle/>
          <a:p>
            <a:r>
              <a:rPr lang="de-DE" dirty="0" smtClean="0"/>
              <a:t> </a:t>
            </a:r>
            <a:r>
              <a:rPr lang="de-DE" sz="3200" b="1" dirty="0" smtClean="0">
                <a:latin typeface="Centaur" pitchFamily="18" charset="0"/>
              </a:rPr>
              <a:t>Goethe kannte die Werke </a:t>
            </a:r>
            <a:r>
              <a:rPr lang="de-DE" sz="3200" b="1" dirty="0" err="1" smtClean="0">
                <a:latin typeface="Centaur" pitchFamily="18" charset="0"/>
              </a:rPr>
              <a:t>Puschkins</a:t>
            </a:r>
            <a:r>
              <a:rPr lang="de-DE" sz="3200" b="1" dirty="0" smtClean="0">
                <a:latin typeface="Centaur" pitchFamily="18" charset="0"/>
              </a:rPr>
              <a:t>. Goethes Lyrik und </a:t>
            </a:r>
            <a:r>
              <a:rPr lang="de-DE" sz="3200" b="1" dirty="0" err="1" smtClean="0">
                <a:latin typeface="Centaur" pitchFamily="18" charset="0"/>
              </a:rPr>
              <a:t>Puschkins</a:t>
            </a:r>
            <a:r>
              <a:rPr lang="de-DE" sz="3200" b="1" dirty="0" smtClean="0">
                <a:latin typeface="Centaur" pitchFamily="18" charset="0"/>
              </a:rPr>
              <a:t> Lyrik haben viel Gemeinsames. Ihre Gedichte sind lebensfroh. Goethe schätzte Puschkin sehr hoch. Er hat ihm als Geschenk seine Feder geschickt.</a:t>
            </a:r>
            <a:endParaRPr lang="ru-RU" sz="3200" b="1" dirty="0"/>
          </a:p>
        </p:txBody>
      </p:sp>
      <p:pic>
        <p:nvPicPr>
          <p:cNvPr id="6" name="Рисунок 5" descr="img16.jpg"/>
          <p:cNvPicPr>
            <a:picLocks noChangeAspect="1"/>
          </p:cNvPicPr>
          <p:nvPr/>
        </p:nvPicPr>
        <p:blipFill>
          <a:blip r:embed="rId3" cstate="print"/>
          <a:stretch>
            <a:fillRect/>
          </a:stretch>
        </p:blipFill>
        <p:spPr>
          <a:xfrm>
            <a:off x="6000760" y="214290"/>
            <a:ext cx="2743212" cy="307183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857232"/>
            <a:ext cx="4357718" cy="1571636"/>
          </a:xfrm>
          <a:solidFill>
            <a:srgbClr val="F9E6B1">
              <a:alpha val="70000"/>
            </a:srgbClr>
          </a:solidFill>
          <a:scene3d>
            <a:camera prst="orthographicFront"/>
            <a:lightRig rig="threePt" dir="t"/>
          </a:scene3d>
          <a:sp3d prstMaterial="matte">
            <a:bevelT/>
            <a:bevelB/>
          </a:sp3d>
        </p:spPr>
        <p:txBody>
          <a:bodyPr>
            <a:normAutofit fontScale="90000"/>
          </a:bodyPr>
          <a:lstStyle/>
          <a:p>
            <a:r>
              <a:rPr lang="de-DE" sz="3600" dirty="0" smtClean="0">
                <a:latin typeface="Centaur" pitchFamily="18" charset="0"/>
              </a:rPr>
              <a:t>Die Stadt Weimar man nennt auch «Goethe – Stadt»</a:t>
            </a:r>
            <a:endParaRPr lang="ru-RU" sz="3600" dirty="0"/>
          </a:p>
        </p:txBody>
      </p:sp>
      <p:pic>
        <p:nvPicPr>
          <p:cNvPr id="5" name="Содержимое 4" descr="img17.jpg"/>
          <p:cNvPicPr>
            <a:picLocks noGrp="1" noChangeAspect="1"/>
          </p:cNvPicPr>
          <p:nvPr>
            <p:ph idx="1"/>
          </p:nvPr>
        </p:nvPicPr>
        <p:blipFill>
          <a:blip r:embed="rId2" cstate="print"/>
          <a:stretch>
            <a:fillRect/>
          </a:stretch>
        </p:blipFill>
        <p:spPr>
          <a:xfrm>
            <a:off x="4786314" y="571480"/>
            <a:ext cx="4030671" cy="5730352"/>
          </a:xfrm>
        </p:spPr>
      </p:pic>
      <p:sp>
        <p:nvSpPr>
          <p:cNvPr id="4" name="Текст 3"/>
          <p:cNvSpPr>
            <a:spLocks noGrp="1"/>
          </p:cNvSpPr>
          <p:nvPr>
            <p:ph type="body" sz="half" idx="2"/>
          </p:nvPr>
        </p:nvSpPr>
        <p:spPr>
          <a:xfrm>
            <a:off x="500034" y="3357562"/>
            <a:ext cx="3857652" cy="4691063"/>
          </a:xfrm>
        </p:spPr>
        <p:txBody>
          <a:bodyPr>
            <a:normAutofit/>
          </a:bodyPr>
          <a:lstStyle/>
          <a:p>
            <a:r>
              <a:rPr lang="de-DE" sz="3200" dirty="0" smtClean="0">
                <a:latin typeface="Centaur" pitchFamily="18" charset="0"/>
              </a:rPr>
              <a:t>Von </a:t>
            </a:r>
            <a:r>
              <a:rPr lang="de-DE" sz="3200" dirty="0" smtClean="0">
                <a:latin typeface="Centaur" pitchFamily="18" charset="0"/>
              </a:rPr>
              <a:t>1775 bis zu seinem Tode lebte J.W. Goethe am Höfe des Herzogs von Weimar. In Weimar gibt es ein Puschkin – </a:t>
            </a:r>
            <a:r>
              <a:rPr lang="de-DE" sz="3200" dirty="0" smtClean="0">
                <a:latin typeface="Centaur" pitchFamily="18" charset="0"/>
              </a:rPr>
              <a:t>Denkmal.</a:t>
            </a:r>
            <a:endParaRPr lang="ru-RU"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496"/>
            <a:ext cx="4000528" cy="2928958"/>
          </a:xfrm>
        </p:spPr>
        <p:txBody>
          <a:bodyPr>
            <a:noAutofit/>
          </a:bodyPr>
          <a:lstStyle/>
          <a:p>
            <a:r>
              <a:rPr lang="ru-RU" sz="2800" b="0" i="1" dirty="0" smtClean="0"/>
              <a:t>Твое вечернее сиянье </a:t>
            </a:r>
            <a:r>
              <a:rPr lang="ru-RU" sz="2800" b="0" i="1" dirty="0" smtClean="0"/>
              <a:t/>
            </a:r>
            <a:br>
              <a:rPr lang="ru-RU" sz="2800" b="0" i="1" dirty="0" smtClean="0"/>
            </a:br>
            <a:r>
              <a:rPr lang="ru-RU" sz="2800" b="0" i="1" dirty="0" smtClean="0"/>
              <a:t>Не </a:t>
            </a:r>
            <a:r>
              <a:rPr lang="ru-RU" sz="2800" b="0" i="1" dirty="0" smtClean="0"/>
              <a:t>о закате говорит! </a:t>
            </a:r>
            <a:r>
              <a:rPr lang="ru-RU" sz="2800" b="0" i="1" dirty="0" smtClean="0"/>
              <a:t/>
            </a:r>
            <a:br>
              <a:rPr lang="ru-RU" sz="2800" b="0" i="1" dirty="0" smtClean="0"/>
            </a:br>
            <a:r>
              <a:rPr lang="ru-RU" sz="2800" b="0" i="1" dirty="0" smtClean="0"/>
              <a:t>Ты </a:t>
            </a:r>
            <a:r>
              <a:rPr lang="ru-RU" sz="2800" b="0" i="1" dirty="0" smtClean="0"/>
              <a:t>юноша среди </a:t>
            </a:r>
            <a:r>
              <a:rPr lang="ru-RU" sz="2800" b="0" i="1" dirty="0" err="1" smtClean="0"/>
              <a:t>созданья</a:t>
            </a:r>
            <a:r>
              <a:rPr lang="ru-RU" sz="2800" b="0" i="1" dirty="0" smtClean="0"/>
              <a:t>! </a:t>
            </a:r>
            <a:r>
              <a:rPr lang="ru-RU" sz="2800" b="0" i="1" dirty="0" smtClean="0"/>
              <a:t/>
            </a:r>
            <a:br>
              <a:rPr lang="ru-RU" sz="2800" b="0" i="1" dirty="0" smtClean="0"/>
            </a:br>
            <a:r>
              <a:rPr lang="ru-RU" sz="2800" b="0" i="1" dirty="0" smtClean="0"/>
              <a:t>Твой </a:t>
            </a:r>
            <a:r>
              <a:rPr lang="ru-RU" sz="2800" b="0" i="1" dirty="0" smtClean="0"/>
              <a:t>гений, как творил, творит.» </a:t>
            </a:r>
            <a:r>
              <a:rPr lang="ru-RU" sz="2800" b="0" i="1" dirty="0" smtClean="0"/>
              <a:t/>
            </a:r>
            <a:br>
              <a:rPr lang="ru-RU" sz="2800" b="0" i="1" dirty="0" smtClean="0"/>
            </a:br>
            <a:r>
              <a:rPr lang="ru-RU" sz="2800" i="1" u="sng" dirty="0" smtClean="0"/>
              <a:t>В</a:t>
            </a:r>
            <a:r>
              <a:rPr lang="ru-RU" sz="2800" i="1" u="sng" dirty="0" smtClean="0"/>
              <a:t>. Жуковский </a:t>
            </a:r>
          </a:p>
        </p:txBody>
      </p:sp>
      <p:pic>
        <p:nvPicPr>
          <p:cNvPr id="5" name="Содержимое 4" descr="img18.jpg"/>
          <p:cNvPicPr>
            <a:picLocks noGrp="1" noChangeAspect="1"/>
          </p:cNvPicPr>
          <p:nvPr>
            <p:ph idx="1"/>
          </p:nvPr>
        </p:nvPicPr>
        <p:blipFill>
          <a:blip r:embed="rId2" cstate="print"/>
          <a:stretch>
            <a:fillRect/>
          </a:stretch>
        </p:blipFill>
        <p:spPr>
          <a:xfrm>
            <a:off x="4786314" y="857232"/>
            <a:ext cx="4066193" cy="4786346"/>
          </a:xfrm>
          <a:scene3d>
            <a:camera prst="orthographicFront">
              <a:rot lat="300000" lon="0" rev="10799999"/>
            </a:camera>
            <a:lightRig rig="threePt" dir="t"/>
          </a:scene3d>
        </p:spPr>
      </p:pic>
      <p:sp>
        <p:nvSpPr>
          <p:cNvPr id="4" name="Текст 3"/>
          <p:cNvSpPr>
            <a:spLocks noGrp="1"/>
          </p:cNvSpPr>
          <p:nvPr>
            <p:ph type="body" sz="half" idx="2"/>
          </p:nvPr>
        </p:nvSpPr>
        <p:spPr>
          <a:xfrm>
            <a:off x="571472" y="642918"/>
            <a:ext cx="3857652" cy="1857388"/>
          </a:xfrm>
          <a:solidFill>
            <a:srgbClr val="F9E6B1">
              <a:alpha val="70000"/>
            </a:srgbClr>
          </a:solidFill>
          <a:scene3d>
            <a:camera prst="orthographicFront"/>
            <a:lightRig rig="threePt" dir="t"/>
          </a:scene3d>
          <a:sp3d prstMaterial="matte">
            <a:bevelT/>
            <a:bevelB/>
          </a:sp3d>
        </p:spPr>
        <p:txBody>
          <a:bodyPr>
            <a:noAutofit/>
          </a:bodyPr>
          <a:lstStyle/>
          <a:p>
            <a:pPr algn="ctr"/>
            <a:r>
              <a:rPr lang="ru-RU" sz="4000" b="1" dirty="0" err="1" smtClean="0"/>
              <a:t>Friedrich</a:t>
            </a:r>
            <a:r>
              <a:rPr lang="ru-RU" sz="4000" b="1" dirty="0" smtClean="0"/>
              <a:t> </a:t>
            </a:r>
            <a:r>
              <a:rPr lang="ru-RU" sz="4000" b="1" dirty="0" err="1" smtClean="0"/>
              <a:t>Schiller</a:t>
            </a:r>
            <a:r>
              <a:rPr lang="ru-RU" sz="4000" b="1" dirty="0" smtClean="0"/>
              <a:t> </a:t>
            </a:r>
            <a:endParaRPr lang="ru-RU" sz="4000" b="1" dirty="0" smtClean="0"/>
          </a:p>
          <a:p>
            <a:pPr algn="ctr"/>
            <a:r>
              <a:rPr lang="ru-RU" sz="4000" b="1" dirty="0" smtClean="0"/>
              <a:t>(</a:t>
            </a:r>
            <a:r>
              <a:rPr lang="ru-RU" sz="4000" b="1" dirty="0" smtClean="0"/>
              <a:t>1759 – 1805)</a:t>
            </a:r>
            <a:endParaRPr lang="ru-RU" sz="4000" b="1" i="1"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1218</Words>
  <Application>Microsoft Office PowerPoint</Application>
  <PresentationFormat>Экран (4:3)</PresentationFormat>
  <Paragraphs>127</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Урок по немецкому языку</vt:lpstr>
      <vt:lpstr>Der Inhalt der Stunde</vt:lpstr>
      <vt:lpstr>Johann Wolfgang von Goethe  (1749 – 1832)</vt:lpstr>
      <vt:lpstr>Hier wurde Goethe geboren</vt:lpstr>
      <vt:lpstr>Слайд 5</vt:lpstr>
      <vt:lpstr>«Wanderers Nachtlied»  das Gedicht von J.W. von Goethe</vt:lpstr>
      <vt:lpstr>Die größte Genie</vt:lpstr>
      <vt:lpstr>Die Stadt Weimar man nennt auch «Goethe – Stadt»</vt:lpstr>
      <vt:lpstr>Твое вечернее сиянье  Не о закате говорит!  Ты юноша среди созданья!  Твой гений, как творил, творит.»  В. Жуковский </vt:lpstr>
      <vt:lpstr>Слайд 10</vt:lpstr>
      <vt:lpstr>Слайд 11</vt:lpstr>
      <vt:lpstr>Слайд 12</vt:lpstr>
      <vt:lpstr>Heinrich Heine (1759 – 1805)</vt:lpstr>
      <vt:lpstr>Слайд 14</vt:lpstr>
      <vt:lpstr>Слайд 15</vt:lpstr>
      <vt:lpstr>Das ist das bekannteste Gedicht von Heine Lorelei</vt:lpstr>
      <vt:lpstr>Слайд 17</vt:lpstr>
      <vt:lpstr>Die schöne Loreley </vt:lpstr>
      <vt:lpstr>Die Űbersetzung ins Russische hat J. Lermontow gemacht</vt:lpstr>
      <vt:lpstr>Franz Kafka</vt:lpstr>
      <vt:lpstr>Die Verwandlung</vt:lpstr>
      <vt:lpstr>Erich Maria Remarque</vt:lpstr>
      <vt:lpstr>Drei Kameraden</vt:lpstr>
      <vt:lpstr>Die Brüder Grimm</vt:lpstr>
      <vt:lpstr> Geburtsort der Brüder Grimm</vt:lpstr>
      <vt:lpstr>Rotkäppchen</vt:lpstr>
      <vt:lpstr>Vielen Dank für Ihre Aufmerksamkeit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29</cp:revision>
  <dcterms:modified xsi:type="dcterms:W3CDTF">2014-04-03T23:12:29Z</dcterms:modified>
</cp:coreProperties>
</file>