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DE35AB3E-BB44-4B57-9AD4-2466E7356CA4}" type="datetimeFigureOut">
              <a:rPr lang="uk-UA" smtClean="0"/>
              <a:t>18.05.2014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21867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E35AB3E-BB44-4B57-9AD4-2466E7356CA4}" type="datetimeFigureOut">
              <a:rPr lang="uk-UA" smtClean="0"/>
              <a:t>18.05.2014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418937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E35AB3E-BB44-4B57-9AD4-2466E7356CA4}" type="datetimeFigureOut">
              <a:rPr lang="uk-UA" smtClean="0"/>
              <a:t>18.05.2014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211086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DE35AB3E-BB44-4B57-9AD4-2466E7356CA4}" type="datetimeFigureOut">
              <a:rPr lang="uk-UA" smtClean="0"/>
              <a:t>18.05.2014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343383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E35AB3E-BB44-4B57-9AD4-2466E7356CA4}" type="datetimeFigureOut">
              <a:rPr lang="uk-UA" smtClean="0"/>
              <a:t>18.05.2014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380172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DE35AB3E-BB44-4B57-9AD4-2466E7356CA4}" type="datetimeFigureOut">
              <a:rPr lang="uk-UA" smtClean="0"/>
              <a:t>18.05.2014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137660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DE35AB3E-BB44-4B57-9AD4-2466E7356CA4}" type="datetimeFigureOut">
              <a:rPr lang="uk-UA" smtClean="0"/>
              <a:t>18.05.2014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368938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DE35AB3E-BB44-4B57-9AD4-2466E7356CA4}" type="datetimeFigureOut">
              <a:rPr lang="uk-UA" smtClean="0"/>
              <a:t>18.05.2014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1939734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35AB3E-BB44-4B57-9AD4-2466E7356CA4}" type="datetimeFigureOut">
              <a:rPr lang="uk-UA" smtClean="0"/>
              <a:t>18.05.2014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19771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35AB3E-BB44-4B57-9AD4-2466E7356CA4}" type="datetimeFigureOut">
              <a:rPr lang="uk-UA" smtClean="0"/>
              <a:t>18.05.2014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364111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35AB3E-BB44-4B57-9AD4-2466E7356CA4}" type="datetimeFigureOut">
              <a:rPr lang="uk-UA" smtClean="0"/>
              <a:t>18.05.2014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340E3D5-9566-4DA6-A6EB-15BED099214F}" type="slidenum">
              <a:rPr lang="uk-UA" smtClean="0"/>
              <a:t>‹#›</a:t>
            </a:fld>
            <a:endParaRPr lang="uk-UA"/>
          </a:p>
        </p:txBody>
      </p:sp>
    </p:spTree>
    <p:extLst>
      <p:ext uri="{BB962C8B-B14F-4D97-AF65-F5344CB8AC3E}">
        <p14:creationId xmlns:p14="http://schemas.microsoft.com/office/powerpoint/2010/main" val="242310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5AB3E-BB44-4B57-9AD4-2466E7356CA4}" type="datetimeFigureOut">
              <a:rPr lang="uk-UA" smtClean="0"/>
              <a:t>18.05.2014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0E3D5-9566-4DA6-A6EB-15BED099214F}" type="slidenum">
              <a:rPr lang="uk-UA" smtClean="0"/>
              <a:t>‹#›</a:t>
            </a:fld>
            <a:endParaRPr lang="uk-UA"/>
          </a:p>
        </p:txBody>
      </p:sp>
    </p:spTree>
    <p:extLst>
      <p:ext uri="{BB962C8B-B14F-4D97-AF65-F5344CB8AC3E}">
        <p14:creationId xmlns:p14="http://schemas.microsoft.com/office/powerpoint/2010/main" val="566339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4" name="TextBox 3"/>
          <p:cNvSpPr txBox="1"/>
          <p:nvPr/>
        </p:nvSpPr>
        <p:spPr>
          <a:xfrm>
            <a:off x="2195736" y="4797152"/>
            <a:ext cx="6264696" cy="1015663"/>
          </a:xfrm>
          <a:prstGeom prst="rect">
            <a:avLst/>
          </a:prstGeom>
          <a:noFill/>
        </p:spPr>
        <p:txBody>
          <a:bodyPr wrap="square" rtlCol="0">
            <a:spAutoFit/>
          </a:bodyPr>
          <a:lstStyle/>
          <a:p>
            <a:r>
              <a:rPr lang="en-US" sz="6000" b="1" dirty="0" smtClean="0">
                <a:solidFill>
                  <a:schemeClr val="bg1"/>
                </a:solidFill>
              </a:rPr>
              <a:t>Friedrich Nietzsche</a:t>
            </a:r>
            <a:endParaRPr lang="uk-UA" sz="6000" b="1" dirty="0">
              <a:solidFill>
                <a:schemeClr val="bg1"/>
              </a:solidFill>
            </a:endParaRPr>
          </a:p>
        </p:txBody>
      </p:sp>
    </p:spTree>
    <p:extLst>
      <p:ext uri="{BB962C8B-B14F-4D97-AF65-F5344CB8AC3E}">
        <p14:creationId xmlns:p14="http://schemas.microsoft.com/office/powerpoint/2010/main" val="3537267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0" y="627708"/>
            <a:ext cx="4248472" cy="5677504"/>
          </a:xfrm>
          <a:prstGeom prst="rect">
            <a:avLst/>
          </a:prstGeom>
          <a:ln>
            <a:noFill/>
          </a:ln>
          <a:effectLst>
            <a:softEdge rad="112500"/>
          </a:effectLst>
        </p:spPr>
      </p:pic>
      <p:sp>
        <p:nvSpPr>
          <p:cNvPr id="5" name="TextBox 4"/>
          <p:cNvSpPr txBox="1"/>
          <p:nvPr/>
        </p:nvSpPr>
        <p:spPr>
          <a:xfrm>
            <a:off x="395536" y="188640"/>
            <a:ext cx="5184576" cy="6555641"/>
          </a:xfrm>
          <a:prstGeom prst="rect">
            <a:avLst/>
          </a:prstGeom>
          <a:noFill/>
        </p:spPr>
        <p:txBody>
          <a:bodyPr wrap="square" rtlCol="0">
            <a:spAutoFit/>
          </a:bodyPr>
          <a:lstStyle/>
          <a:p>
            <a:r>
              <a:rPr lang="de-DE" sz="1400" b="1" dirty="0" smtClean="0">
                <a:latin typeface="Complex" panose="00000400000000000000" pitchFamily="2" charset="0"/>
                <a:cs typeface="Complex" panose="00000400000000000000" pitchFamily="2" charset="0"/>
              </a:rPr>
              <a:t>Friedrich Wilhelm Nietzsche (* 15. Oktober 1844 in Röcken; † 25. August 1900 in Weimar) war ein deutscher klassischer Philologe, der posthum als Philosoph zu Weltruhm kam. Als Nebenwerke schuf er Dichtungen und musikalische Kompositionen. Ursprünglich preußischer Staatsbürger, war er seit seiner Übersiedlung nach Basel 1869 staatenlos.</a:t>
            </a:r>
          </a:p>
          <a:p>
            <a:endParaRPr lang="de-DE" sz="1400" b="1" dirty="0" smtClean="0">
              <a:latin typeface="Complex" panose="00000400000000000000" pitchFamily="2" charset="0"/>
              <a:cs typeface="Complex" panose="00000400000000000000" pitchFamily="2" charset="0"/>
            </a:endParaRPr>
          </a:p>
          <a:p>
            <a:r>
              <a:rPr lang="de-DE" sz="1400" b="1" dirty="0" smtClean="0">
                <a:latin typeface="Complex" panose="00000400000000000000" pitchFamily="2" charset="0"/>
                <a:cs typeface="Complex" panose="00000400000000000000" pitchFamily="2" charset="0"/>
              </a:rPr>
              <a:t>Nietzsche wurde unmittelbar im Anschluss an sein Studium, mit 24 Jahren, Professor für klassische Philologie in Basel. Bereits zehn Jahre später legte er aus gesundheitlichen Gründen die Professur nieder. Von nun an bereiste er – auf der Suche nach Orten, deren Klima sich günstig auf seine Leiden auswirken sollte – Frankreich, Italien, Deutschland und die Schweiz. Ab seinem 45. Lebensjahr litt er unter einer schweren psychischen Krankheit, die ihn arbeits- und geschäftsunfähig machte. Als Pflegefall verbrachte er den Rest seines Lebens in der Obhut zunächst seiner Mutter, dann seiner Schwester. Er starb 1900 im Alter von 55 Jahren. Seine Anfang der 1890er Jahre rasch einsetzende Berühmtheit hat er selbst nicht mehr bewusst erlebt</a:t>
            </a:r>
            <a:endParaRPr lang="uk-UA" sz="1400" b="1" dirty="0">
              <a:latin typeface="Complex" panose="00000400000000000000" pitchFamily="2" charset="0"/>
              <a:cs typeface="Complex" panose="00000400000000000000" pitchFamily="2" charset="0"/>
            </a:endParaRPr>
          </a:p>
        </p:txBody>
      </p:sp>
    </p:spTree>
    <p:extLst>
      <p:ext uri="{BB962C8B-B14F-4D97-AF65-F5344CB8AC3E}">
        <p14:creationId xmlns:p14="http://schemas.microsoft.com/office/powerpoint/2010/main" val="789737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3928" y="3789040"/>
            <a:ext cx="2088232" cy="2935812"/>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0232" y="2996952"/>
            <a:ext cx="2194643" cy="3559696"/>
          </a:xfrm>
          <a:prstGeom prst="rect">
            <a:avLst/>
          </a:prstGeom>
          <a:ln>
            <a:noFill/>
          </a:ln>
          <a:effectLst>
            <a:softEdge rad="112500"/>
          </a:effectLst>
        </p:spPr>
      </p:pic>
      <p:sp>
        <p:nvSpPr>
          <p:cNvPr id="3" name="Объект 2"/>
          <p:cNvSpPr>
            <a:spLocks noGrp="1"/>
          </p:cNvSpPr>
          <p:nvPr>
            <p:ph idx="1"/>
          </p:nvPr>
        </p:nvSpPr>
        <p:spPr>
          <a:xfrm>
            <a:off x="179512" y="188640"/>
            <a:ext cx="8280920" cy="5184576"/>
          </a:xfrm>
        </p:spPr>
        <p:txBody>
          <a:bodyPr>
            <a:normAutofit fontScale="47500" lnSpcReduction="20000"/>
          </a:bodyPr>
          <a:lstStyle/>
          <a:p>
            <a:r>
              <a:rPr lang="de-DE" b="1" dirty="0" smtClean="0">
                <a:latin typeface="Complex" panose="00000400000000000000" pitchFamily="2" charset="0"/>
                <a:cs typeface="Complex" panose="00000400000000000000" pitchFamily="2" charset="0"/>
              </a:rPr>
              <a:t>Den jungen Nietzsche beeindruckte besonders die Philosophie Schopenhauers. Später wandte er sich von dessen Pessimismus ab und stellte eine radikale Lebensbejahung in den Mittelpunkt seiner Philosophie. Sein Werk enthält scharfe Kritiken an Moral, Religion, Philosophie, Wissenschaft und Formen der Kunst. Die zeitgenössische Kultur war in seinen Augen lebensschwächer als die des antiken Griechenlands. Wiederkehrendes Ziel von Nietzsches Angriffen ist vor allem die christliche Moral sowie die christliche und </a:t>
            </a:r>
            <a:r>
              <a:rPr lang="de-DE" b="1" dirty="0" err="1" smtClean="0">
                <a:latin typeface="Complex" panose="00000400000000000000" pitchFamily="2" charset="0"/>
                <a:cs typeface="Complex" panose="00000400000000000000" pitchFamily="2" charset="0"/>
              </a:rPr>
              <a:t>platonistische</a:t>
            </a:r>
            <a:r>
              <a:rPr lang="de-DE" b="1" dirty="0" smtClean="0">
                <a:latin typeface="Complex" panose="00000400000000000000" pitchFamily="2" charset="0"/>
                <a:cs typeface="Complex" panose="00000400000000000000" pitchFamily="2" charset="0"/>
              </a:rPr>
              <a:t> Metaphysik. Er stellte den Wert der Wahrheit überhaupt in Frage und wurde damit Wegbereiter postmoderner philosophischer Ansätze. Auch Nietzsches Konzepte des „Übermenschen“, des „Willens zur Macht“ oder der „ewigen Wiederkunft“ geben bis heute Anlass zu Deutungen und Diskussionen.</a:t>
            </a:r>
          </a:p>
          <a:p>
            <a:endParaRPr lang="de-DE" b="1" dirty="0" smtClean="0">
              <a:latin typeface="Complex" panose="00000400000000000000" pitchFamily="2" charset="0"/>
              <a:cs typeface="Complex" panose="00000400000000000000" pitchFamily="2" charset="0"/>
            </a:endParaRPr>
          </a:p>
          <a:p>
            <a:r>
              <a:rPr lang="de-DE" b="1" dirty="0" smtClean="0">
                <a:latin typeface="Complex" panose="00000400000000000000" pitchFamily="2" charset="0"/>
                <a:cs typeface="Complex" panose="00000400000000000000" pitchFamily="2" charset="0"/>
              </a:rPr>
              <a:t>Nietzsches Denken hat weit über die Philosophie hinaus gewirkt und bis heute unterschiedlichste Deutungen und Bewertungen erfahren. Nietzsche schuf keine systematische Philosophie. Oft wählte er den Aphorismus als Ausdrucksform seiner Gedanken. Seine Prosa, seine Gedichte und der pathetisch-lyrische Stil von Also sprach Zarathustra verschafften ihm auch Anerkennung als Schriftsteller.</a:t>
            </a:r>
            <a:endParaRPr lang="uk-UA" b="1" dirty="0">
              <a:latin typeface="Complex" panose="00000400000000000000" pitchFamily="2" charset="0"/>
              <a:cs typeface="Complex" panose="00000400000000000000" pitchFamily="2" charset="0"/>
            </a:endParaRPr>
          </a:p>
        </p:txBody>
      </p:sp>
    </p:spTree>
    <p:extLst>
      <p:ext uri="{BB962C8B-B14F-4D97-AF65-F5344CB8AC3E}">
        <p14:creationId xmlns:p14="http://schemas.microsoft.com/office/powerpoint/2010/main" val="258023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1916832"/>
            <a:ext cx="8229600" cy="4525963"/>
          </a:xfrm>
        </p:spPr>
        <p:txBody>
          <a:bodyPr>
            <a:normAutofit fontScale="47500" lnSpcReduction="20000"/>
          </a:bodyPr>
          <a:lstStyle/>
          <a:p>
            <a:pPr marL="0" indent="0">
              <a:buNone/>
            </a:pPr>
            <a:endParaRPr lang="uk-UA" dirty="0" smtClean="0">
              <a:solidFill>
                <a:srgbClr val="002060"/>
              </a:solidFill>
              <a:latin typeface="Arial" panose="020B0604020202020204" pitchFamily="34" charset="0"/>
              <a:cs typeface="Arial" panose="020B0604020202020204" pitchFamily="34" charset="0"/>
            </a:endParaRPr>
          </a:p>
          <a:p>
            <a:pPr marL="0" indent="0">
              <a:buNone/>
            </a:pPr>
            <a:r>
              <a:rPr lang="de-DE" dirty="0" smtClean="0">
                <a:solidFill>
                  <a:srgbClr val="002060"/>
                </a:solidFill>
                <a:latin typeface="Arial" panose="020B0604020202020204" pitchFamily="34" charset="0"/>
                <a:cs typeface="Arial" panose="020B0604020202020204" pitchFamily="34" charset="0"/>
              </a:rPr>
              <a:t>Auf Empfehlung Friedrich Ritschls und Betreiben Wilhelm </a:t>
            </a:r>
            <a:r>
              <a:rPr lang="de-DE" dirty="0" err="1" smtClean="0">
                <a:solidFill>
                  <a:srgbClr val="002060"/>
                </a:solidFill>
                <a:latin typeface="Arial" panose="020B0604020202020204" pitchFamily="34" charset="0"/>
                <a:cs typeface="Arial" panose="020B0604020202020204" pitchFamily="34" charset="0"/>
              </a:rPr>
              <a:t>Vischer-Bilfingers</a:t>
            </a:r>
            <a:r>
              <a:rPr lang="de-DE" dirty="0" smtClean="0">
                <a:solidFill>
                  <a:srgbClr val="002060"/>
                </a:solidFill>
                <a:latin typeface="Arial" panose="020B0604020202020204" pitchFamily="34" charset="0"/>
                <a:cs typeface="Arial" panose="020B0604020202020204" pitchFamily="34" charset="0"/>
              </a:rPr>
              <a:t> wurde Nietzsche 1869, noch bevor er seine Promotion (honoris causa) erhalten und seine Habilitation absolviert hatte, zum außerordentlichen Professor für klassische Philologie an die Universität Basel berufen.[6] Zu seiner Tätigkeit gehörte auch das Lehren am Basler Gymnasium am Münsterplatz (Pädagogium). Als seine wichtigste Erkenntnis auf dem Gebiet der Philologie sah er die Entdeckung an, dass die antike Metrik, im Gegensatz zur modernen, akzentuierenden Metrik, ausschließlich auf der Länge von Silben basierte (quantitierendes Prinzip).</a:t>
            </a:r>
          </a:p>
          <a:p>
            <a:pPr marL="0" indent="0">
              <a:buNone/>
            </a:pPr>
            <a:r>
              <a:rPr lang="de-DE" dirty="0" smtClean="0">
                <a:solidFill>
                  <a:srgbClr val="002060"/>
                </a:solidFill>
                <a:latin typeface="Arial" panose="020B0604020202020204" pitchFamily="34" charset="0"/>
                <a:cs typeface="Arial" panose="020B0604020202020204" pitchFamily="34" charset="0"/>
              </a:rPr>
              <a:t>Auf eigenen Wunsch wurde Nietzsche nach seiner Übersiedlung nach Basel aus der preußischen Staatsbürgerschaft entlassen und blieb für den Rest seines Lebens staatenlos.[1] Allerdings diente er im Deutsch-Französischen Krieg für kurze Zeit als Sanitäter auf deutscher Seite. Die Gründung des Deutschen Reichs und die anschließende Ära Otto von Bismarcks nahm er von außen und mit einer grundsätzlichen Skepsis wahr.</a:t>
            </a:r>
          </a:p>
          <a:p>
            <a:pPr marL="0" indent="0">
              <a:buNone/>
            </a:pPr>
            <a:r>
              <a:rPr lang="de-DE" dirty="0" smtClean="0">
                <a:solidFill>
                  <a:srgbClr val="002060"/>
                </a:solidFill>
                <a:latin typeface="Arial" panose="020B0604020202020204" pitchFamily="34" charset="0"/>
                <a:cs typeface="Arial" panose="020B0604020202020204" pitchFamily="34" charset="0"/>
              </a:rPr>
              <a:t>In Basel begann 1870 die bis in die Zeit von Nietzsches geistiger Umnachtung andauernde Freundschaft zu seinem Kollegen Franz Overbeck, einem atheistischen Theologieprofessor. Nietzsche schätzte auch den älteren Kollegen Jacob Burckhardt, der ihm gegenüber jedoch höflich, aber bestimmt Distanz wahrte.</a:t>
            </a:r>
            <a:endParaRPr lang="uk-UA" dirty="0" smtClean="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0594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Drei</a:t>
            </a:r>
            <a:r>
              <a:rPr lang="en-US" dirty="0" smtClean="0"/>
              <a:t> </a:t>
            </a:r>
            <a:r>
              <a:rPr lang="en-US" dirty="0" err="1" smtClean="0"/>
              <a:t>Perioden</a:t>
            </a:r>
            <a:endParaRPr lang="uk-UA" dirty="0"/>
          </a:p>
        </p:txBody>
      </p:sp>
      <p:sp>
        <p:nvSpPr>
          <p:cNvPr id="3" name="Объект 2"/>
          <p:cNvSpPr>
            <a:spLocks noGrp="1"/>
          </p:cNvSpPr>
          <p:nvPr>
            <p:ph idx="1"/>
          </p:nvPr>
        </p:nvSpPr>
        <p:spPr>
          <a:xfrm>
            <a:off x="179512" y="1196752"/>
            <a:ext cx="8507288" cy="4929411"/>
          </a:xfrm>
        </p:spPr>
        <p:txBody>
          <a:bodyPr>
            <a:normAutofit fontScale="70000" lnSpcReduction="20000"/>
          </a:bodyPr>
          <a:lstStyle/>
          <a:p>
            <a:r>
              <a:rPr lang="uk-UA" dirty="0" smtClean="0">
                <a:solidFill>
                  <a:srgbClr val="FF0000"/>
                </a:solidFill>
              </a:rPr>
              <a:t>1872 – 1876   </a:t>
            </a:r>
          </a:p>
          <a:p>
            <a:pPr marL="0" indent="0">
              <a:buNone/>
            </a:pPr>
            <a:r>
              <a:rPr lang="de-DE" sz="2300" dirty="0" smtClean="0"/>
              <a:t>Schon damals Nietzsche decken Verzweiflung, wie in seinem Werk wider. Das Bewusstsein für die Tragödie des Lebens bewirkt, dass eine Person, die darüber erheben: ". Ein Mann muss die Dinge, die keine Angst vor dieser Welt zu finden" Nietzsche glaubte, dass in dieser Welt Sie ein wahres Refugium aus dem Elend durch die Wahrnehmung der Außenwelt hervorgerufen werden können, so dass er versuchte, sich zu erheben. In gewissem Sinne war er ein fanatischer Glauben. Die Entwicklung der Wissenschaft sehr war seine Haus Tragödie, die Tragödie der modernen Forschung.</a:t>
            </a:r>
            <a:endParaRPr lang="uk-UA" sz="2300" dirty="0" smtClean="0"/>
          </a:p>
          <a:p>
            <a:r>
              <a:rPr lang="uk-UA" sz="2400" dirty="0" smtClean="0">
                <a:solidFill>
                  <a:srgbClr val="FF0000"/>
                </a:solidFill>
              </a:rPr>
              <a:t>1878 – 1882</a:t>
            </a:r>
          </a:p>
          <a:p>
            <a:pPr marL="0" indent="0">
              <a:buNone/>
            </a:pPr>
            <a:r>
              <a:rPr lang="de-DE" sz="2400" dirty="0" smtClean="0"/>
              <a:t>Entwickelt Nietzsche das Problem des menschlichen Wissens, interessiert Positivismus und Wissenschaft. Werke aus dieser Zeit: "Menschliches, </a:t>
            </a:r>
            <a:r>
              <a:rPr lang="de-DE" sz="2400" dirty="0" err="1" smtClean="0"/>
              <a:t>Allzumenschliches</a:t>
            </a:r>
            <a:r>
              <a:rPr lang="de-DE" sz="2400" dirty="0" smtClean="0"/>
              <a:t>" (1878 -1880) - durch Rückgriff auf harte Kritik der Moral der modernen Gesellschaft; "Dawn" (1881); "Homosexuell Science" (1882) - entwickelt das Konzept der "Aufarbeitung".</a:t>
            </a:r>
            <a:endParaRPr lang="uk-UA" sz="2400" dirty="0" smtClean="0"/>
          </a:p>
          <a:p>
            <a:r>
              <a:rPr lang="uk-UA" sz="2400" dirty="0" smtClean="0">
                <a:solidFill>
                  <a:srgbClr val="FF0000"/>
                </a:solidFill>
              </a:rPr>
              <a:t>1883–1898</a:t>
            </a:r>
          </a:p>
          <a:p>
            <a:pPr marL="0" indent="0">
              <a:buNone/>
            </a:pPr>
            <a:r>
              <a:rPr lang="de-DE" sz="2300" dirty="0" smtClean="0"/>
              <a:t>Hauptwerk " Jenseits von Gut und Böse " (1883-1886) ; " Genealogie der Moral " (1887 ); " Also sprach Zarathustra . Ein Buch für alle und keiner sonst " (1883-1885) ; " </a:t>
            </a:r>
            <a:r>
              <a:rPr lang="de-DE" sz="2300" dirty="0" err="1" smtClean="0"/>
              <a:t>Antyhrystyyanyn</a:t>
            </a:r>
            <a:r>
              <a:rPr lang="de-DE" sz="2300" dirty="0" smtClean="0"/>
              <a:t> " (1888 ); "</a:t>
            </a:r>
            <a:r>
              <a:rPr lang="de-DE" sz="2300" dirty="0" err="1" smtClean="0"/>
              <a:t>Twilight</a:t>
            </a:r>
            <a:r>
              <a:rPr lang="de-DE" sz="2300" dirty="0" smtClean="0"/>
              <a:t> von Götzen . "In der Arbeit von Nietzsches Konzept ist nicht in einem kohärenten System angeordnet und erscheinen als mehrdeutige Zeichen , "Leben" , "Wille zur Macht " , die die Existenz von seiner Dynamik , Leidenschaft und Instinkt zur Selbsterhaltung genau ist . Während dieser Zeit in Gebrauch das Konzept der " Superman " eingetragen dahin das Land. " Lassen Sie es Superman Bedeutung Erde sein", " Superman - ein Meer, wo Ihr Waschbecken Verachtung. Superman - es ist Blitz , das ist Wahnsinn ! "</a:t>
            </a:r>
            <a:endParaRPr lang="uk-UA" sz="2300" dirty="0"/>
          </a:p>
        </p:txBody>
      </p:sp>
    </p:spTree>
    <p:extLst>
      <p:ext uri="{BB962C8B-B14F-4D97-AF65-F5344CB8AC3E}">
        <p14:creationId xmlns:p14="http://schemas.microsoft.com/office/powerpoint/2010/main" val="3517445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Werke</a:t>
            </a:r>
            <a:endParaRPr lang="uk-UA" dirty="0"/>
          </a:p>
        </p:txBody>
      </p:sp>
      <p:sp>
        <p:nvSpPr>
          <p:cNvPr id="3" name="Объект 2"/>
          <p:cNvSpPr>
            <a:spLocks noGrp="1"/>
          </p:cNvSpPr>
          <p:nvPr>
            <p:ph idx="1"/>
          </p:nvPr>
        </p:nvSpPr>
        <p:spPr>
          <a:xfrm>
            <a:off x="395536" y="1196752"/>
            <a:ext cx="8229600" cy="4525963"/>
          </a:xfrm>
        </p:spPr>
        <p:txBody>
          <a:bodyPr>
            <a:normAutofit lnSpcReduction="10000"/>
          </a:bodyPr>
          <a:lstStyle/>
          <a:p>
            <a:pPr marL="0" indent="0">
              <a:buNone/>
            </a:pPr>
            <a:r>
              <a:rPr lang="en-US" dirty="0" err="1" smtClean="0"/>
              <a:t>Philologische</a:t>
            </a:r>
            <a:r>
              <a:rPr lang="en-US" dirty="0" smtClean="0"/>
              <a:t> </a:t>
            </a:r>
            <a:r>
              <a:rPr lang="en-US" dirty="0" err="1" smtClean="0"/>
              <a:t>Werke</a:t>
            </a:r>
            <a:endParaRPr lang="uk-UA" dirty="0" smtClean="0"/>
          </a:p>
          <a:p>
            <a:r>
              <a:rPr lang="en-US" sz="1300" dirty="0" err="1" smtClean="0"/>
              <a:t>Zur</a:t>
            </a:r>
            <a:r>
              <a:rPr lang="en-US" sz="1300" dirty="0" smtClean="0"/>
              <a:t> Geschichte der </a:t>
            </a:r>
            <a:r>
              <a:rPr lang="en-US" sz="1300" dirty="0" err="1" smtClean="0"/>
              <a:t>Theognideischen</a:t>
            </a:r>
            <a:r>
              <a:rPr lang="en-US" sz="1300" dirty="0" smtClean="0"/>
              <a:t> </a:t>
            </a:r>
            <a:r>
              <a:rPr lang="en-US" sz="1300" dirty="0" err="1" smtClean="0"/>
              <a:t>Spruchsammlung</a:t>
            </a:r>
            <a:r>
              <a:rPr lang="en-US" sz="1300" dirty="0" smtClean="0"/>
              <a:t>. 1867.</a:t>
            </a:r>
          </a:p>
          <a:p>
            <a:r>
              <a:rPr lang="en-US" sz="1300" dirty="0" smtClean="0"/>
              <a:t>De </a:t>
            </a:r>
            <a:r>
              <a:rPr lang="en-US" sz="1300" dirty="0" err="1" smtClean="0"/>
              <a:t>Laertii</a:t>
            </a:r>
            <a:r>
              <a:rPr lang="en-US" sz="1300" dirty="0" smtClean="0"/>
              <a:t> </a:t>
            </a:r>
            <a:r>
              <a:rPr lang="en-US" sz="1300" dirty="0" err="1" smtClean="0"/>
              <a:t>Diogenis</a:t>
            </a:r>
            <a:r>
              <a:rPr lang="en-US" sz="1300" dirty="0" smtClean="0"/>
              <a:t> </a:t>
            </a:r>
            <a:r>
              <a:rPr lang="en-US" sz="1300" dirty="0" err="1" smtClean="0"/>
              <a:t>fontibus</a:t>
            </a:r>
            <a:r>
              <a:rPr lang="en-US" sz="1300" dirty="0" smtClean="0"/>
              <a:t>. 1868/69.</a:t>
            </a:r>
          </a:p>
          <a:p>
            <a:r>
              <a:rPr lang="en-US" sz="1300" dirty="0" smtClean="0"/>
              <a:t>Homer und die </a:t>
            </a:r>
            <a:r>
              <a:rPr lang="en-US" sz="1300" dirty="0" err="1" smtClean="0"/>
              <a:t>klassische</a:t>
            </a:r>
            <a:r>
              <a:rPr lang="en-US" sz="1300" dirty="0" smtClean="0"/>
              <a:t> </a:t>
            </a:r>
            <a:r>
              <a:rPr lang="en-US" sz="1300" dirty="0" err="1" smtClean="0"/>
              <a:t>Philologie</a:t>
            </a:r>
            <a:r>
              <a:rPr lang="en-US" sz="1300" dirty="0" smtClean="0"/>
              <a:t>. 1869.</a:t>
            </a:r>
          </a:p>
          <a:p>
            <a:r>
              <a:rPr lang="en-US" sz="1300" dirty="0" err="1" smtClean="0"/>
              <a:t>Analecta</a:t>
            </a:r>
            <a:r>
              <a:rPr lang="en-US" sz="1300" dirty="0" smtClean="0"/>
              <a:t> </a:t>
            </a:r>
            <a:r>
              <a:rPr lang="en-US" sz="1300" dirty="0" err="1" smtClean="0"/>
              <a:t>Laertiana</a:t>
            </a:r>
            <a:r>
              <a:rPr lang="en-US" sz="1300" dirty="0" smtClean="0"/>
              <a:t>. 1870.</a:t>
            </a:r>
          </a:p>
          <a:p>
            <a:r>
              <a:rPr lang="en-US" sz="1300" dirty="0" smtClean="0"/>
              <a:t>Der </a:t>
            </a:r>
            <a:r>
              <a:rPr lang="en-US" sz="1300" dirty="0" err="1" smtClean="0"/>
              <a:t>florentinische</a:t>
            </a:r>
            <a:r>
              <a:rPr lang="en-US" sz="1300" dirty="0" smtClean="0"/>
              <a:t> </a:t>
            </a:r>
            <a:r>
              <a:rPr lang="en-US" sz="1300" dirty="0" err="1" smtClean="0"/>
              <a:t>Tractat</a:t>
            </a:r>
            <a:r>
              <a:rPr lang="en-US" sz="1300" dirty="0" smtClean="0"/>
              <a:t> </a:t>
            </a:r>
            <a:r>
              <a:rPr lang="en-US" sz="1300" dirty="0" err="1" smtClean="0"/>
              <a:t>über</a:t>
            </a:r>
            <a:r>
              <a:rPr lang="en-US" sz="1300" dirty="0" smtClean="0"/>
              <a:t> Homer und Hesiod. 1870 (</a:t>
            </a:r>
            <a:r>
              <a:rPr lang="en-US" sz="1300" dirty="0" err="1" smtClean="0"/>
              <a:t>siehe</a:t>
            </a:r>
            <a:r>
              <a:rPr lang="en-US" sz="1300" dirty="0" smtClean="0"/>
              <a:t>: </a:t>
            </a:r>
            <a:r>
              <a:rPr lang="en-US" sz="1300" dirty="0" err="1" smtClean="0"/>
              <a:t>Certamen</a:t>
            </a:r>
            <a:r>
              <a:rPr lang="en-US" sz="1300" dirty="0" smtClean="0"/>
              <a:t> </a:t>
            </a:r>
            <a:r>
              <a:rPr lang="en-US" sz="1300" dirty="0" err="1" smtClean="0"/>
              <a:t>Homeri</a:t>
            </a:r>
            <a:r>
              <a:rPr lang="en-US" sz="1300" dirty="0" smtClean="0"/>
              <a:t> et </a:t>
            </a:r>
            <a:r>
              <a:rPr lang="en-US" sz="1300" dirty="0" err="1" smtClean="0"/>
              <a:t>Hesiodi</a:t>
            </a:r>
            <a:r>
              <a:rPr lang="en-US" sz="1300" dirty="0" smtClean="0"/>
              <a:t>).</a:t>
            </a:r>
          </a:p>
          <a:p>
            <a:r>
              <a:rPr lang="en-US" sz="1300" dirty="0" smtClean="0"/>
              <a:t>Das </a:t>
            </a:r>
            <a:r>
              <a:rPr lang="en-US" sz="1300" dirty="0" err="1" smtClean="0"/>
              <a:t>griechische</a:t>
            </a:r>
            <a:r>
              <a:rPr lang="en-US" sz="1300" dirty="0" smtClean="0"/>
              <a:t> </a:t>
            </a:r>
            <a:r>
              <a:rPr lang="en-US" sz="1300" dirty="0" err="1" smtClean="0"/>
              <a:t>Musikdrama</a:t>
            </a:r>
            <a:r>
              <a:rPr lang="en-US" sz="1300" dirty="0" smtClean="0"/>
              <a:t>. (1870)</a:t>
            </a:r>
            <a:endParaRPr lang="uk-UA" sz="1300" dirty="0" smtClean="0"/>
          </a:p>
          <a:p>
            <a:pPr marL="571500" indent="-571500">
              <a:buFont typeface="+mj-lt"/>
              <a:buAutoNum type="romanUcPeriod"/>
            </a:pPr>
            <a:endParaRPr lang="uk-UA" sz="1300" dirty="0" smtClean="0"/>
          </a:p>
          <a:p>
            <a:pPr marL="0" indent="0">
              <a:buNone/>
            </a:pPr>
            <a:r>
              <a:rPr lang="en-US" dirty="0" err="1" smtClean="0"/>
              <a:t>Lyrik</a:t>
            </a:r>
            <a:r>
              <a:rPr lang="en-US" dirty="0" smtClean="0"/>
              <a:t> (</a:t>
            </a:r>
            <a:r>
              <a:rPr lang="en-US" dirty="0" err="1" smtClean="0"/>
              <a:t>Auswahl</a:t>
            </a:r>
            <a:r>
              <a:rPr lang="en-US" dirty="0" smtClean="0"/>
              <a:t>)</a:t>
            </a:r>
            <a:endParaRPr lang="uk-UA" dirty="0"/>
          </a:p>
          <a:p>
            <a:r>
              <a:rPr lang="de-DE" sz="1700" dirty="0" smtClean="0"/>
              <a:t>Ecce homo (Ja, ich weiß, woher ich stamme).</a:t>
            </a:r>
          </a:p>
          <a:p>
            <a:r>
              <a:rPr lang="de-DE" sz="1700" dirty="0" smtClean="0"/>
              <a:t>„Mein Glück!“ Die Tauben von San Marco </a:t>
            </a:r>
            <a:r>
              <a:rPr lang="de-DE" sz="1700" dirty="0" err="1" smtClean="0"/>
              <a:t>seh</a:t>
            </a:r>
            <a:r>
              <a:rPr lang="de-DE" sz="1700" dirty="0" smtClean="0"/>
              <a:t> ich wieder.</a:t>
            </a:r>
          </a:p>
          <a:p>
            <a:r>
              <a:rPr lang="de-DE" sz="1700" dirty="0" smtClean="0"/>
              <a:t>Vereinsamt (Die Krähen </a:t>
            </a:r>
            <a:r>
              <a:rPr lang="de-DE" sz="1700" dirty="0" err="1" smtClean="0"/>
              <a:t>schrein</a:t>
            </a:r>
            <a:r>
              <a:rPr lang="de-DE" sz="1700" dirty="0" smtClean="0"/>
              <a:t> und ziehen schwirren Flugs zur Stadt).</a:t>
            </a:r>
          </a:p>
          <a:p>
            <a:r>
              <a:rPr lang="de-DE" sz="1700" dirty="0" smtClean="0"/>
              <a:t>Der geheimnisvolle </a:t>
            </a:r>
            <a:r>
              <a:rPr lang="de-DE" sz="1700" dirty="0" err="1" smtClean="0"/>
              <a:t>Nachen</a:t>
            </a:r>
            <a:r>
              <a:rPr lang="de-DE" sz="1700" dirty="0" smtClean="0"/>
              <a:t> (Gestern nachts, als alles schlief).</a:t>
            </a:r>
          </a:p>
          <a:p>
            <a:r>
              <a:rPr lang="de-DE" sz="1700" dirty="0" smtClean="0"/>
              <a:t>Das trunkene Lied (O Mensch! Gib acht!).</a:t>
            </a:r>
          </a:p>
          <a:p>
            <a:r>
              <a:rPr lang="de-DE" sz="1700" dirty="0" smtClean="0"/>
              <a:t>Venedig (An der Brücke stand jüngst ich in brauner Nacht)</a:t>
            </a:r>
            <a:endParaRPr lang="uk-UA" sz="1700" dirty="0" smtClean="0"/>
          </a:p>
        </p:txBody>
      </p:sp>
    </p:spTree>
    <p:extLst>
      <p:ext uri="{BB962C8B-B14F-4D97-AF65-F5344CB8AC3E}">
        <p14:creationId xmlns:p14="http://schemas.microsoft.com/office/powerpoint/2010/main" val="101633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1008</Words>
  <Application>Microsoft Office PowerPoint</Application>
  <PresentationFormat>Экран (4:3)</PresentationFormat>
  <Paragraphs>34</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Презентация PowerPoint</vt:lpstr>
      <vt:lpstr>Презентация PowerPoint</vt:lpstr>
      <vt:lpstr>Презентация PowerPoint</vt:lpstr>
      <vt:lpstr>Презентация PowerPoint</vt:lpstr>
      <vt:lpstr>Drei Perioden</vt:lpstr>
      <vt:lpstr>Werke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Персік</dc:creator>
  <cp:lastModifiedBy>Персік</cp:lastModifiedBy>
  <cp:revision>4</cp:revision>
  <dcterms:created xsi:type="dcterms:W3CDTF">2014-05-18T11:29:38Z</dcterms:created>
  <dcterms:modified xsi:type="dcterms:W3CDTF">2014-05-18T11:59:56Z</dcterms:modified>
</cp:coreProperties>
</file>