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803" autoAdjust="0"/>
  </p:normalViewPr>
  <p:slideViewPr>
    <p:cSldViewPr>
      <p:cViewPr varScale="1">
        <p:scale>
          <a:sx n="69" d="100"/>
          <a:sy n="69" d="100"/>
        </p:scale>
        <p:origin x="-8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51AED5-0F64-4526-9552-2E633E504583}" type="datetimeFigureOut">
              <a:rPr lang="uk-UA" smtClean="0"/>
              <a:t>06.05.2014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98768-1A27-4084-AECE-EA05D66280E1}"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54D98768-1A27-4084-AECE-EA05D66280E1}" type="slidenum">
              <a:rPr lang="uk-UA" smtClean="0"/>
              <a:t>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check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med">
    <p:check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check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06.05.2014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spd="med">
    <p:check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5B106E36-FD25-4E2D-B0AA-010F637433A0}" type="datetimeFigureOut">
              <a:rPr lang="ru-RU" smtClean="0"/>
              <a:pPr/>
              <a:t>06.05.2014</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check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106E36-FD25-4E2D-B0AA-010F637433A0}" type="datetimeFigureOut">
              <a:rPr lang="ru-RU" smtClean="0"/>
              <a:pPr/>
              <a:t>06.05.2014</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ransition spd="med">
    <p:checker/>
  </p:transition>
  <p:timing>
    <p:tnLst>
      <p:par>
        <p:cTn id="1" dur="indefinite" restart="never" nodeType="tmRoot"/>
      </p:par>
    </p:tn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Women – laureates of Nobel Prize</a:t>
            </a:r>
            <a:endParaRPr lang="uk-UA" dirty="0"/>
          </a:p>
        </p:txBody>
      </p:sp>
      <p:pic>
        <p:nvPicPr>
          <p:cNvPr id="3" name="Рисунок 2" descr="250px-600px-Nobel_medal_dsc06171.jpg"/>
          <p:cNvPicPr>
            <a:picLocks noChangeAspect="1"/>
          </p:cNvPicPr>
          <p:nvPr/>
        </p:nvPicPr>
        <p:blipFill>
          <a:blip r:embed="rId2" cstate="print"/>
          <a:stretch>
            <a:fillRect/>
          </a:stretch>
        </p:blipFill>
        <p:spPr>
          <a:xfrm>
            <a:off x="899592" y="1988840"/>
            <a:ext cx="4179788" cy="4179788"/>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4" name="TextBox 3"/>
          <p:cNvSpPr txBox="1"/>
          <p:nvPr/>
        </p:nvSpPr>
        <p:spPr>
          <a:xfrm>
            <a:off x="5292080" y="6093296"/>
            <a:ext cx="3487943" cy="461665"/>
          </a:xfrm>
          <a:prstGeom prst="rect">
            <a:avLst/>
          </a:prstGeom>
          <a:noFill/>
        </p:spPr>
        <p:txBody>
          <a:bodyPr wrap="none" rtlCol="0">
            <a:spAutoFit/>
          </a:bodyPr>
          <a:lstStyle/>
          <a:p>
            <a:r>
              <a:rPr lang="en-US" sz="2400" dirty="0" smtClean="0"/>
              <a:t>Made by </a:t>
            </a:r>
            <a:r>
              <a:rPr lang="en-US" sz="2400" dirty="0" err="1" smtClean="0"/>
              <a:t>Maryna</a:t>
            </a:r>
            <a:r>
              <a:rPr lang="en-US" sz="2400" dirty="0" smtClean="0"/>
              <a:t> </a:t>
            </a:r>
            <a:r>
              <a:rPr lang="en-US" sz="2400" dirty="0" err="1" smtClean="0"/>
              <a:t>Zimenko</a:t>
            </a:r>
            <a:endParaRPr lang="uk-UA" sz="2400" dirty="0"/>
          </a:p>
        </p:txBody>
      </p:sp>
    </p:spTree>
  </p:cSld>
  <p:clrMapOvr>
    <a:masterClrMapping/>
  </p:clrMapOvr>
  <p:transition spd="med">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err="1" smtClean="0"/>
              <a:t>Mairead</a:t>
            </a:r>
            <a:r>
              <a:rPr lang="en-US" i="1" dirty="0" smtClean="0"/>
              <a:t> Corrigan Maguire</a:t>
            </a:r>
            <a:endParaRPr lang="uk-UA" i="1" dirty="0"/>
          </a:p>
        </p:txBody>
      </p:sp>
      <p:sp>
        <p:nvSpPr>
          <p:cNvPr id="3" name="Прямоугольник 2"/>
          <p:cNvSpPr/>
          <p:nvPr/>
        </p:nvSpPr>
        <p:spPr>
          <a:xfrm>
            <a:off x="539552" y="2204864"/>
            <a:ext cx="4230216" cy="3416320"/>
          </a:xfrm>
          <a:prstGeom prst="rect">
            <a:avLst/>
          </a:prstGeom>
        </p:spPr>
        <p:txBody>
          <a:bodyPr wrap="square">
            <a:spAutoFit/>
          </a:bodyPr>
          <a:lstStyle/>
          <a:p>
            <a:pPr algn="ctr"/>
            <a:r>
              <a:rPr lang="en-US" sz="2400" dirty="0" smtClean="0"/>
              <a:t>Maguire was born into a Roman Catholic community in Belfast, Northern Ireland, the second of eight children – five sisters and two brothers. Her parents were Andrew and Margaret </a:t>
            </a:r>
            <a:r>
              <a:rPr lang="en-US" sz="2400" dirty="0" smtClean="0"/>
              <a:t>Corrigan.</a:t>
            </a:r>
            <a:r>
              <a:rPr lang="en-US" sz="2400" baseline="30000" dirty="0" smtClean="0"/>
              <a:t> </a:t>
            </a:r>
            <a:r>
              <a:rPr lang="en-US" sz="2400" dirty="0" smtClean="0"/>
              <a:t>She </a:t>
            </a:r>
            <a:r>
              <a:rPr lang="en-US" sz="2400" dirty="0" smtClean="0"/>
              <a:t>attended St. Vincent's Primary School, a private Catholic </a:t>
            </a:r>
            <a:r>
              <a:rPr lang="en-US" sz="2400" dirty="0" smtClean="0"/>
              <a:t>school.</a:t>
            </a:r>
            <a:endParaRPr lang="uk-UA" sz="2400" dirty="0"/>
          </a:p>
        </p:txBody>
      </p:sp>
      <p:pic>
        <p:nvPicPr>
          <p:cNvPr id="4" name="Рисунок 3" descr="220px-Mairead_Corrigan_Gaza_crop.jpg"/>
          <p:cNvPicPr>
            <a:picLocks noChangeAspect="1"/>
          </p:cNvPicPr>
          <p:nvPr/>
        </p:nvPicPr>
        <p:blipFill>
          <a:blip r:embed="rId2" cstate="print"/>
          <a:stretch>
            <a:fillRect/>
          </a:stretch>
        </p:blipFill>
        <p:spPr>
          <a:xfrm>
            <a:off x="5220072" y="1916832"/>
            <a:ext cx="3238088" cy="4062329"/>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8)">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0" dirty="0" smtClean="0"/>
              <a:t> She </a:t>
            </a:r>
            <a:r>
              <a:rPr lang="en-US" sz="3200" b="0" dirty="0" smtClean="0"/>
              <a:t>co-founded </a:t>
            </a:r>
            <a:r>
              <a:rPr lang="en-US" sz="3200" b="0" dirty="0" smtClean="0"/>
              <a:t>with Betty Williams and </a:t>
            </a:r>
            <a:r>
              <a:rPr lang="en-US" sz="3200" b="0" dirty="0" err="1" smtClean="0"/>
              <a:t>Ciaran</a:t>
            </a:r>
            <a:r>
              <a:rPr lang="en-US" sz="3200" b="0" dirty="0" smtClean="0"/>
              <a:t> </a:t>
            </a:r>
            <a:r>
              <a:rPr lang="en-US" sz="3200" b="0" dirty="0" err="1" smtClean="0"/>
              <a:t>McKeown</a:t>
            </a:r>
            <a:r>
              <a:rPr lang="en-US" sz="3200" b="0" dirty="0" smtClean="0"/>
              <a:t>, the Women for Peace, which later became the Community for Peace </a:t>
            </a:r>
            <a:r>
              <a:rPr lang="en-US" sz="3200" b="0" dirty="0" smtClean="0"/>
              <a:t>People.</a:t>
            </a:r>
            <a:endParaRPr lang="uk-UA" sz="3200" dirty="0"/>
          </a:p>
        </p:txBody>
      </p:sp>
      <p:pic>
        <p:nvPicPr>
          <p:cNvPr id="3" name="Рисунок 2" descr="220px-Huwaida_and_Mairead_on_Spirit_of_Humanity.jpg"/>
          <p:cNvPicPr>
            <a:picLocks noChangeAspect="1"/>
          </p:cNvPicPr>
          <p:nvPr/>
        </p:nvPicPr>
        <p:blipFill>
          <a:blip r:embed="rId2" cstate="print"/>
          <a:stretch>
            <a:fillRect/>
          </a:stretch>
        </p:blipFill>
        <p:spPr>
          <a:xfrm>
            <a:off x="1475656" y="1844824"/>
            <a:ext cx="6048672" cy="4536504"/>
          </a:xfrm>
          <a:prstGeom prst="rect">
            <a:avLst/>
          </a:prstGeom>
          <a:ln>
            <a:noFill/>
          </a:ln>
          <a:effectLst>
            <a:softEdge rad="112500"/>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800" i="1" dirty="0" smtClean="0"/>
              <a:t>Betty Williams</a:t>
            </a:r>
            <a:endParaRPr lang="uk-UA" sz="4800" i="1" dirty="0"/>
          </a:p>
        </p:txBody>
      </p:sp>
      <p:sp>
        <p:nvSpPr>
          <p:cNvPr id="3" name="Прямоугольник 2"/>
          <p:cNvSpPr/>
          <p:nvPr/>
        </p:nvSpPr>
        <p:spPr>
          <a:xfrm>
            <a:off x="467544" y="2132856"/>
            <a:ext cx="4176464" cy="3046988"/>
          </a:xfrm>
          <a:prstGeom prst="rect">
            <a:avLst/>
          </a:prstGeom>
        </p:spPr>
        <p:txBody>
          <a:bodyPr wrap="square">
            <a:spAutoFit/>
          </a:bodyPr>
          <a:lstStyle/>
          <a:p>
            <a:pPr algn="ctr"/>
            <a:r>
              <a:rPr lang="en-US" sz="2400" dirty="0" smtClean="0"/>
              <a:t>Betty</a:t>
            </a:r>
            <a:r>
              <a:rPr lang="en-US" sz="2400" b="1" dirty="0" smtClean="0"/>
              <a:t> </a:t>
            </a:r>
            <a:r>
              <a:rPr lang="en-US" sz="2400" dirty="0" smtClean="0"/>
              <a:t>Williams </a:t>
            </a:r>
            <a:r>
              <a:rPr lang="en-US" sz="2400" dirty="0" smtClean="0"/>
              <a:t>was born </a:t>
            </a:r>
            <a:r>
              <a:rPr lang="en-US" sz="2400" dirty="0" smtClean="0"/>
              <a:t>22 May </a:t>
            </a:r>
            <a:r>
              <a:rPr lang="en-US" sz="2400" dirty="0" smtClean="0"/>
              <a:t>1943  </a:t>
            </a:r>
            <a:r>
              <a:rPr lang="en-US" sz="2400" dirty="0" smtClean="0"/>
              <a:t>in the city of Belfast in Northern Ireland, is a co-founded</a:t>
            </a:r>
            <a:r>
              <a:rPr lang="en-US" sz="2400" dirty="0" smtClean="0"/>
              <a:t> </a:t>
            </a:r>
            <a:r>
              <a:rPr lang="en-US" sz="2400" dirty="0" smtClean="0"/>
              <a:t>with </a:t>
            </a:r>
            <a:r>
              <a:rPr lang="en-US" sz="2400" dirty="0" err="1" smtClean="0"/>
              <a:t>Mairead</a:t>
            </a:r>
            <a:r>
              <a:rPr lang="en-US" sz="2400" dirty="0" smtClean="0"/>
              <a:t> Corrigan of the Nobel Peace Prize in 1976 for her work as a cofounder of Community of Peace </a:t>
            </a:r>
            <a:r>
              <a:rPr lang="en-US" sz="2400" dirty="0" smtClean="0"/>
              <a:t>People.</a:t>
            </a:r>
            <a:endParaRPr lang="uk-UA" sz="2400" dirty="0"/>
          </a:p>
        </p:txBody>
      </p:sp>
      <p:pic>
        <p:nvPicPr>
          <p:cNvPr id="4" name="Рисунок 3" descr="Betty_Williams.jpg"/>
          <p:cNvPicPr>
            <a:picLocks noChangeAspect="1"/>
          </p:cNvPicPr>
          <p:nvPr/>
        </p:nvPicPr>
        <p:blipFill>
          <a:blip r:embed="rId2" cstate="print"/>
          <a:stretch>
            <a:fillRect/>
          </a:stretch>
        </p:blipFill>
        <p:spPr>
          <a:xfrm>
            <a:off x="5148064" y="2060848"/>
            <a:ext cx="3544788" cy="388154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vertical)">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3" name="Рисунок 2" descr="thank-you.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spd="med">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en-US" sz="3200" dirty="0" smtClean="0"/>
              <a:t>The </a:t>
            </a:r>
            <a:r>
              <a:rPr lang="en-US" sz="3200" dirty="0" smtClean="0"/>
              <a:t>Prize awarded every </a:t>
            </a:r>
            <a:r>
              <a:rPr lang="en-US" sz="3200" dirty="0" smtClean="0"/>
              <a:t>year since 1901 for outstanding </a:t>
            </a:r>
            <a:r>
              <a:rPr lang="en-US" sz="3200" dirty="0" smtClean="0"/>
              <a:t>achievements.</a:t>
            </a:r>
            <a:endParaRPr lang="uk-UA" sz="3200" dirty="0"/>
          </a:p>
        </p:txBody>
      </p:sp>
      <p:pic>
        <p:nvPicPr>
          <p:cNvPr id="4" name="Рисунок 3" descr="Female_nobel_laureates.png"/>
          <p:cNvPicPr>
            <a:picLocks noChangeAspect="1"/>
          </p:cNvPicPr>
          <p:nvPr/>
        </p:nvPicPr>
        <p:blipFill>
          <a:blip r:embed="rId2" cstate="print"/>
          <a:stretch>
            <a:fillRect/>
          </a:stretch>
        </p:blipFill>
        <p:spPr>
          <a:xfrm>
            <a:off x="395536" y="2060848"/>
            <a:ext cx="8303110" cy="4104456"/>
          </a:xfrm>
          <a:prstGeom prst="rect">
            <a:avLst/>
          </a:prstGeom>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en-US" dirty="0" smtClean="0"/>
              <a:t>Nobel Prize awarded laureates in the following areas:</a:t>
            </a:r>
            <a:endParaRPr lang="uk-UA" dirty="0"/>
          </a:p>
        </p:txBody>
      </p:sp>
      <p:sp>
        <p:nvSpPr>
          <p:cNvPr id="3" name="TextBox 2"/>
          <p:cNvSpPr txBox="1"/>
          <p:nvPr/>
        </p:nvSpPr>
        <p:spPr>
          <a:xfrm>
            <a:off x="683568" y="2348880"/>
            <a:ext cx="2545890" cy="3108543"/>
          </a:xfrm>
          <a:prstGeom prst="rect">
            <a:avLst/>
          </a:prstGeom>
          <a:noFill/>
        </p:spPr>
        <p:txBody>
          <a:bodyPr wrap="none" rtlCol="0">
            <a:spAutoFit/>
          </a:bodyPr>
          <a:lstStyle/>
          <a:p>
            <a:pPr>
              <a:buFont typeface="Wingdings" pitchFamily="2" charset="2"/>
              <a:buChar char="v"/>
            </a:pPr>
            <a:r>
              <a:rPr lang="en-US" sz="2800" dirty="0" smtClean="0"/>
              <a:t> in </a:t>
            </a:r>
            <a:r>
              <a:rPr lang="en-US" sz="2800" dirty="0" smtClean="0"/>
              <a:t>Physics</a:t>
            </a:r>
          </a:p>
          <a:p>
            <a:pPr>
              <a:buFont typeface="Wingdings" pitchFamily="2" charset="2"/>
              <a:buChar char="v"/>
            </a:pPr>
            <a:r>
              <a:rPr lang="en-US" sz="2800" dirty="0" smtClean="0"/>
              <a:t> in </a:t>
            </a:r>
            <a:r>
              <a:rPr lang="en-US" sz="2800" dirty="0" smtClean="0"/>
              <a:t>Chemistry</a:t>
            </a:r>
          </a:p>
          <a:p>
            <a:pPr>
              <a:buFont typeface="Wingdings" pitchFamily="2" charset="2"/>
              <a:buChar char="v"/>
            </a:pPr>
            <a:r>
              <a:rPr lang="en-US" sz="2800" dirty="0" smtClean="0"/>
              <a:t> in </a:t>
            </a:r>
            <a:r>
              <a:rPr lang="en-US" sz="2800" dirty="0" smtClean="0"/>
              <a:t>Physiology</a:t>
            </a:r>
          </a:p>
          <a:p>
            <a:pPr>
              <a:buFont typeface="Wingdings" pitchFamily="2" charset="2"/>
              <a:buChar char="v"/>
            </a:pPr>
            <a:r>
              <a:rPr lang="en-US" sz="2800" dirty="0" smtClean="0"/>
              <a:t> in </a:t>
            </a:r>
            <a:r>
              <a:rPr lang="en-US" sz="2800" dirty="0" smtClean="0"/>
              <a:t>Medicine</a:t>
            </a:r>
          </a:p>
          <a:p>
            <a:pPr>
              <a:buFont typeface="Wingdings" pitchFamily="2" charset="2"/>
              <a:buChar char="v"/>
            </a:pPr>
            <a:r>
              <a:rPr lang="en-US" sz="2800" dirty="0" smtClean="0"/>
              <a:t> in </a:t>
            </a:r>
            <a:r>
              <a:rPr lang="en-US" sz="2800" dirty="0" smtClean="0"/>
              <a:t>Literature</a:t>
            </a:r>
          </a:p>
          <a:p>
            <a:pPr>
              <a:buFont typeface="Wingdings" pitchFamily="2" charset="2"/>
              <a:buChar char="v"/>
            </a:pPr>
            <a:r>
              <a:rPr lang="en-US" sz="2800" dirty="0" smtClean="0"/>
              <a:t> for </a:t>
            </a:r>
            <a:r>
              <a:rPr lang="en-US" sz="2800" dirty="0" smtClean="0"/>
              <a:t>peace</a:t>
            </a:r>
          </a:p>
          <a:p>
            <a:pPr>
              <a:buFont typeface="Wingdings" pitchFamily="2" charset="2"/>
              <a:buChar char="v"/>
            </a:pPr>
            <a:r>
              <a:rPr lang="en-US" sz="2800" dirty="0" smtClean="0"/>
              <a:t> in </a:t>
            </a:r>
            <a:r>
              <a:rPr lang="en-US" sz="2800" dirty="0" smtClean="0"/>
              <a:t>Economics</a:t>
            </a:r>
          </a:p>
        </p:txBody>
      </p:sp>
      <p:pic>
        <p:nvPicPr>
          <p:cNvPr id="4" name="Рисунок 3" descr="nobelevskaya-premiya.jpg"/>
          <p:cNvPicPr>
            <a:picLocks noChangeAspect="1"/>
          </p:cNvPicPr>
          <p:nvPr/>
        </p:nvPicPr>
        <p:blipFill>
          <a:blip r:embed="rId2" cstate="print"/>
          <a:stretch>
            <a:fillRect/>
          </a:stretch>
        </p:blipFill>
        <p:spPr>
          <a:xfrm>
            <a:off x="4067944" y="2492896"/>
            <a:ext cx="4616490" cy="288530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par>
                          <p:cTn id="17" fill="hold">
                            <p:stCondLst>
                              <p:cond delay="900"/>
                            </p:stCondLst>
                            <p:childTnLst>
                              <p:par>
                                <p:cTn id="18" presetID="41" presetClass="entr" presetSubtype="0" fill="hold" nodeType="afterEffect">
                                  <p:stCondLst>
                                    <p:cond delay="0"/>
                                  </p:stCondLst>
                                  <p:iterate type="lt">
                                    <p:tmPct val="10000"/>
                                  </p:iterate>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2"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3">
                                            <p:txEl>
                                              <p:pRg st="1" end="1"/>
                                            </p:txEl>
                                          </p:spTgt>
                                        </p:tgtEl>
                                      </p:cBhvr>
                                    </p:animEffect>
                                  </p:childTnLst>
                                </p:cTn>
                              </p:par>
                            </p:childTnLst>
                          </p:cTn>
                        </p:par>
                        <p:par>
                          <p:cTn id="25" fill="hold">
                            <p:stCondLst>
                              <p:cond delay="1900"/>
                            </p:stCondLst>
                            <p:childTnLst>
                              <p:par>
                                <p:cTn id="26" presetID="41" presetClass="entr" presetSubtype="0" fill="hold" nodeType="afterEffect">
                                  <p:stCondLst>
                                    <p:cond delay="0"/>
                                  </p:stCondLst>
                                  <p:iterate type="lt">
                                    <p:tmPct val="10000"/>
                                  </p:iterate>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2" end="2"/>
                                            </p:txEl>
                                          </p:spTgt>
                                        </p:tgtEl>
                                      </p:cBhvr>
                                    </p:animEffect>
                                  </p:childTnLst>
                                </p:cTn>
                              </p:par>
                            </p:childTnLst>
                          </p:cTn>
                        </p:par>
                        <p:par>
                          <p:cTn id="33" fill="hold">
                            <p:stCondLst>
                              <p:cond delay="2950"/>
                            </p:stCondLst>
                            <p:childTnLst>
                              <p:par>
                                <p:cTn id="34" presetID="41" presetClass="entr" presetSubtype="0" fill="hold" nodeType="afterEffect">
                                  <p:stCondLst>
                                    <p:cond delay="0"/>
                                  </p:stCondLst>
                                  <p:iterate type="lt">
                                    <p:tmPct val="10000"/>
                                  </p:iterate>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3">
                                            <p:txEl>
                                              <p:pRg st="3" end="3"/>
                                            </p:txEl>
                                          </p:spTgt>
                                        </p:tgtEl>
                                      </p:cBhvr>
                                    </p:animEffect>
                                  </p:childTnLst>
                                </p:cTn>
                              </p:par>
                            </p:childTnLst>
                          </p:cTn>
                        </p:par>
                        <p:par>
                          <p:cTn id="41" fill="hold">
                            <p:stCondLst>
                              <p:cond delay="3900"/>
                            </p:stCondLst>
                            <p:childTnLst>
                              <p:par>
                                <p:cTn id="42" presetID="41" presetClass="entr" presetSubtype="0" fill="hold" nodeType="afterEffect">
                                  <p:stCondLst>
                                    <p:cond delay="0"/>
                                  </p:stCondLst>
                                  <p:iterate type="lt">
                                    <p:tmPct val="10000"/>
                                  </p:iterate>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
                                            <p:txEl>
                                              <p:pRg st="4" end="4"/>
                                            </p:txEl>
                                          </p:spTgt>
                                        </p:tgtEl>
                                      </p:cBhvr>
                                    </p:animEffect>
                                  </p:childTnLst>
                                </p:cTn>
                              </p:par>
                            </p:childTnLst>
                          </p:cTn>
                        </p:par>
                        <p:par>
                          <p:cTn id="49" fill="hold">
                            <p:stCondLst>
                              <p:cond delay="4950"/>
                            </p:stCondLst>
                            <p:childTnLst>
                              <p:par>
                                <p:cTn id="50" presetID="41" presetClass="entr" presetSubtype="0" fill="hold" nodeType="after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par>
                          <p:cTn id="57" fill="hold">
                            <p:stCondLst>
                              <p:cond delay="5800"/>
                            </p:stCondLst>
                            <p:childTnLst>
                              <p:par>
                                <p:cTn id="58" presetID="41" presetClass="entr" presetSubtype="0" fill="hold" nodeType="afterEffect">
                                  <p:stCondLst>
                                    <p:cond delay="0"/>
                                  </p:stCondLst>
                                  <p:iterate type="lt">
                                    <p:tmPct val="10000"/>
                                  </p:iterate>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1"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62"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3"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4"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en-US" dirty="0" smtClean="0"/>
              <a:t>Women – laureates of Nobel </a:t>
            </a:r>
            <a:r>
              <a:rPr lang="en-US" dirty="0" smtClean="0"/>
              <a:t>Prize in Great Britain</a:t>
            </a:r>
            <a:endParaRPr lang="uk-UA" dirty="0"/>
          </a:p>
        </p:txBody>
      </p:sp>
      <p:pic>
        <p:nvPicPr>
          <p:cNvPr id="3" name="Рисунок 2" descr="8j3r1b9z.jpg"/>
          <p:cNvPicPr>
            <a:picLocks noChangeAspect="1"/>
          </p:cNvPicPr>
          <p:nvPr/>
        </p:nvPicPr>
        <p:blipFill>
          <a:blip r:embed="rId3" cstate="print"/>
          <a:stretch>
            <a:fillRect/>
          </a:stretch>
        </p:blipFill>
        <p:spPr>
          <a:xfrm>
            <a:off x="0" y="1484783"/>
            <a:ext cx="9144000" cy="5373217"/>
          </a:xfrm>
          <a:prstGeom prst="rect">
            <a:avLst/>
          </a:prstGeom>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52400"/>
            <a:ext cx="8820472" cy="1251062"/>
          </a:xfrm>
        </p:spPr>
        <p:txBody>
          <a:bodyPr>
            <a:noAutofit/>
          </a:bodyPr>
          <a:lstStyle/>
          <a:p>
            <a:pPr algn="just"/>
            <a:r>
              <a:rPr lang="en-US" sz="3600" dirty="0" smtClean="0"/>
              <a:t>In Great Britain was four women laureates</a:t>
            </a:r>
            <a:endParaRPr lang="uk-UA" sz="3600" dirty="0"/>
          </a:p>
        </p:txBody>
      </p:sp>
      <p:sp>
        <p:nvSpPr>
          <p:cNvPr id="3" name="Счетверенная стрелка 2"/>
          <p:cNvSpPr/>
          <p:nvPr/>
        </p:nvSpPr>
        <p:spPr>
          <a:xfrm>
            <a:off x="3059832" y="2564904"/>
            <a:ext cx="2952328" cy="2736304"/>
          </a:xfrm>
          <a:prstGeom prst="quadArrow">
            <a:avLst>
              <a:gd name="adj1" fmla="val 12006"/>
              <a:gd name="adj2" fmla="val 16087"/>
              <a:gd name="adj3" fmla="val 172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4" name="Прямоугольник 3"/>
          <p:cNvSpPr/>
          <p:nvPr/>
        </p:nvSpPr>
        <p:spPr>
          <a:xfrm>
            <a:off x="2483768" y="1844824"/>
            <a:ext cx="4599336" cy="646331"/>
          </a:xfrm>
          <a:prstGeom prst="rect">
            <a:avLst/>
          </a:prstGeom>
        </p:spPr>
        <p:txBody>
          <a:bodyPr wrap="none">
            <a:spAutoFit/>
          </a:bodyPr>
          <a:lstStyle/>
          <a:p>
            <a:r>
              <a:rPr lang="en-US" sz="3600" b="1" i="1" dirty="0" smtClean="0"/>
              <a:t>Dorothy Mary </a:t>
            </a:r>
            <a:r>
              <a:rPr lang="en-US" sz="3600" b="1" i="1" dirty="0" smtClean="0"/>
              <a:t>Hodgkin</a:t>
            </a:r>
            <a:endParaRPr lang="uk-UA" sz="3600" i="1" dirty="0"/>
          </a:p>
        </p:txBody>
      </p:sp>
      <p:sp>
        <p:nvSpPr>
          <p:cNvPr id="5" name="Прямоугольник 4"/>
          <p:cNvSpPr/>
          <p:nvPr/>
        </p:nvSpPr>
        <p:spPr>
          <a:xfrm>
            <a:off x="395536" y="3356992"/>
            <a:ext cx="2267744" cy="1224136"/>
          </a:xfrm>
          <a:prstGeom prst="rect">
            <a:avLst/>
          </a:prstGeom>
        </p:spPr>
        <p:txBody>
          <a:bodyPr wrap="square">
            <a:spAutoFit/>
          </a:bodyPr>
          <a:lstStyle/>
          <a:p>
            <a:r>
              <a:rPr lang="en-US" sz="3600" b="1" i="1" dirty="0" smtClean="0"/>
              <a:t>Doris May Lessing</a:t>
            </a:r>
            <a:endParaRPr lang="uk-UA" sz="3600" i="1" dirty="0"/>
          </a:p>
        </p:txBody>
      </p:sp>
      <p:sp>
        <p:nvSpPr>
          <p:cNvPr id="6" name="Прямоугольник 5"/>
          <p:cNvSpPr/>
          <p:nvPr/>
        </p:nvSpPr>
        <p:spPr>
          <a:xfrm>
            <a:off x="2051720" y="5661248"/>
            <a:ext cx="5400600" cy="646331"/>
          </a:xfrm>
          <a:prstGeom prst="rect">
            <a:avLst/>
          </a:prstGeom>
        </p:spPr>
        <p:txBody>
          <a:bodyPr wrap="square">
            <a:spAutoFit/>
          </a:bodyPr>
          <a:lstStyle/>
          <a:p>
            <a:r>
              <a:rPr lang="en-US" sz="3600" i="1" dirty="0" smtClean="0"/>
              <a:t> </a:t>
            </a:r>
            <a:r>
              <a:rPr lang="en-US" sz="3600" b="1" i="1" dirty="0" err="1" smtClean="0"/>
              <a:t>Mairead</a:t>
            </a:r>
            <a:r>
              <a:rPr lang="en-US" sz="3600" b="1" i="1" dirty="0" smtClean="0"/>
              <a:t> Corrigan Maguire</a:t>
            </a:r>
            <a:endParaRPr lang="uk-UA" sz="3600" i="1" dirty="0"/>
          </a:p>
        </p:txBody>
      </p:sp>
      <p:sp>
        <p:nvSpPr>
          <p:cNvPr id="7" name="Прямоугольник 6"/>
          <p:cNvSpPr/>
          <p:nvPr/>
        </p:nvSpPr>
        <p:spPr>
          <a:xfrm>
            <a:off x="6444208" y="3429000"/>
            <a:ext cx="2176122" cy="1200329"/>
          </a:xfrm>
          <a:prstGeom prst="rect">
            <a:avLst/>
          </a:prstGeom>
        </p:spPr>
        <p:txBody>
          <a:bodyPr wrap="square">
            <a:spAutoFit/>
          </a:bodyPr>
          <a:lstStyle/>
          <a:p>
            <a:r>
              <a:rPr lang="en-US" sz="3600" b="1" i="1" dirty="0" smtClean="0"/>
              <a:t>Betty Williams</a:t>
            </a:r>
            <a:endParaRPr lang="uk-UA" sz="3600" i="1" dirty="0"/>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3"/>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par>
                          <p:cTn id="10" fill="hold">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2000" fill="hold"/>
                                        <p:tgtEl>
                                          <p:spTgt spid="5"/>
                                        </p:tgtEl>
                                        <p:attrNameLst>
                                          <p:attrName>ppt_w</p:attrName>
                                        </p:attrNameLst>
                                      </p:cBhvr>
                                      <p:tavLst>
                                        <p:tav tm="0">
                                          <p:val>
                                            <p:strVal val="#ppt_w+.3"/>
                                          </p:val>
                                        </p:tav>
                                        <p:tav tm="100000">
                                          <p:val>
                                            <p:strVal val="#ppt_w"/>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animEffect transition="in" filter="fade">
                                      <p:cBhvr>
                                        <p:cTn id="15" dur="2000"/>
                                        <p:tgtEl>
                                          <p:spTgt spid="5"/>
                                        </p:tgtEl>
                                      </p:cBhvr>
                                    </p:animEffect>
                                  </p:childTnLst>
                                </p:cTn>
                              </p:par>
                            </p:childTnLst>
                          </p:cTn>
                        </p:par>
                        <p:par>
                          <p:cTn id="16" fill="hold">
                            <p:stCondLst>
                              <p:cond delay="4000"/>
                            </p:stCondLst>
                            <p:childTnLst>
                              <p:par>
                                <p:cTn id="17" presetID="50" presetClass="entr" presetSubtype="0" decel="10000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2000" fill="hold"/>
                                        <p:tgtEl>
                                          <p:spTgt spid="6"/>
                                        </p:tgtEl>
                                        <p:attrNameLst>
                                          <p:attrName>ppt_w</p:attrName>
                                        </p:attrNameLst>
                                      </p:cBhvr>
                                      <p:tavLst>
                                        <p:tav tm="0">
                                          <p:val>
                                            <p:strVal val="#ppt_w+.3"/>
                                          </p:val>
                                        </p:tav>
                                        <p:tav tm="100000">
                                          <p:val>
                                            <p:strVal val="#ppt_w"/>
                                          </p:val>
                                        </p:tav>
                                      </p:tavLst>
                                    </p:anim>
                                    <p:anim calcmode="lin" valueType="num">
                                      <p:cBhvr>
                                        <p:cTn id="20" dur="2000" fill="hold"/>
                                        <p:tgtEl>
                                          <p:spTgt spid="6"/>
                                        </p:tgtEl>
                                        <p:attrNameLst>
                                          <p:attrName>ppt_h</p:attrName>
                                        </p:attrNameLst>
                                      </p:cBhvr>
                                      <p:tavLst>
                                        <p:tav tm="0">
                                          <p:val>
                                            <p:strVal val="#ppt_h"/>
                                          </p:val>
                                        </p:tav>
                                        <p:tav tm="100000">
                                          <p:val>
                                            <p:strVal val="#ppt_h"/>
                                          </p:val>
                                        </p:tav>
                                      </p:tavLst>
                                    </p:anim>
                                    <p:animEffect transition="in" filter="fade">
                                      <p:cBhvr>
                                        <p:cTn id="21" dur="2000"/>
                                        <p:tgtEl>
                                          <p:spTgt spid="6"/>
                                        </p:tgtEl>
                                      </p:cBhvr>
                                    </p:animEffect>
                                  </p:childTnLst>
                                </p:cTn>
                              </p:par>
                            </p:childTnLst>
                          </p:cTn>
                        </p:par>
                        <p:par>
                          <p:cTn id="22" fill="hold">
                            <p:stCondLst>
                              <p:cond delay="6000"/>
                            </p:stCondLst>
                            <p:childTnLst>
                              <p:par>
                                <p:cTn id="23" presetID="50" presetClass="entr" presetSubtype="0" decel="10000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2000" fill="hold"/>
                                        <p:tgtEl>
                                          <p:spTgt spid="7"/>
                                        </p:tgtEl>
                                        <p:attrNameLst>
                                          <p:attrName>ppt_w</p:attrName>
                                        </p:attrNameLst>
                                      </p:cBhvr>
                                      <p:tavLst>
                                        <p:tav tm="0">
                                          <p:val>
                                            <p:strVal val="#ppt_w+.3"/>
                                          </p:val>
                                        </p:tav>
                                        <p:tav tm="100000">
                                          <p:val>
                                            <p:strVal val="#ppt_w"/>
                                          </p:val>
                                        </p:tav>
                                      </p:tavLst>
                                    </p:anim>
                                    <p:anim calcmode="lin" valueType="num">
                                      <p:cBhvr>
                                        <p:cTn id="26" dur="2000" fill="hold"/>
                                        <p:tgtEl>
                                          <p:spTgt spid="7"/>
                                        </p:tgtEl>
                                        <p:attrNameLst>
                                          <p:attrName>ppt_h</p:attrName>
                                        </p:attrNameLst>
                                      </p:cBhvr>
                                      <p:tavLst>
                                        <p:tav tm="0">
                                          <p:val>
                                            <p:strVal val="#ppt_h"/>
                                          </p:val>
                                        </p:tav>
                                        <p:tav tm="100000">
                                          <p:val>
                                            <p:strVal val="#ppt_h"/>
                                          </p:val>
                                        </p:tav>
                                      </p:tavLst>
                                    </p:anim>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4800" i="1" dirty="0" smtClean="0"/>
              <a:t>Dorothy Mary </a:t>
            </a:r>
            <a:r>
              <a:rPr lang="en-US" sz="4800" i="1" dirty="0" smtClean="0"/>
              <a:t>Hodgkin</a:t>
            </a:r>
            <a:endParaRPr lang="uk-UA" dirty="0"/>
          </a:p>
        </p:txBody>
      </p:sp>
      <p:sp>
        <p:nvSpPr>
          <p:cNvPr id="3" name="Прямоугольник 2"/>
          <p:cNvSpPr/>
          <p:nvPr/>
        </p:nvSpPr>
        <p:spPr>
          <a:xfrm>
            <a:off x="395536" y="1844824"/>
            <a:ext cx="4680520" cy="4154984"/>
          </a:xfrm>
          <a:prstGeom prst="rect">
            <a:avLst/>
          </a:prstGeom>
        </p:spPr>
        <p:txBody>
          <a:bodyPr wrap="square">
            <a:spAutoFit/>
          </a:bodyPr>
          <a:lstStyle/>
          <a:p>
            <a:pPr algn="ctr"/>
            <a:r>
              <a:rPr lang="en-US" sz="2200" dirty="0" smtClean="0"/>
              <a:t>Dorothy Hodgkin was born on May 12, 1910 in Cairo, Egypt. Her father, John Winter Crowfoot was an archeologist, so the family constantly moved to different parts of the world. Dorothy's childhood was spent in Egypt, Britain and Sudan. From Dorothy's father inherited a love of history and archeology. Dorothy's mother - Grace Mary Crowfoot was a good botanist. From his mother, Dorothy got a good knowledge of botany.</a:t>
            </a:r>
            <a:endParaRPr lang="uk-UA" sz="2200" dirty="0"/>
          </a:p>
        </p:txBody>
      </p:sp>
      <p:pic>
        <p:nvPicPr>
          <p:cNvPr id="4" name="Рисунок 3" descr="Dorothy_Hodgkin_Nobel.jpg"/>
          <p:cNvPicPr>
            <a:picLocks noChangeAspect="1"/>
          </p:cNvPicPr>
          <p:nvPr/>
        </p:nvPicPr>
        <p:blipFill>
          <a:blip r:embed="rId2" cstate="print"/>
          <a:stretch>
            <a:fillRect/>
          </a:stretch>
        </p:blipFill>
        <p:spPr>
          <a:xfrm>
            <a:off x="5796136" y="1988840"/>
            <a:ext cx="2667000" cy="37719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vertical)">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dirty="0" smtClean="0"/>
              <a:t>In 1964 she got the Nobel Prize in Chemistry "for the determination with X-ray structures of biologically active substances."</a:t>
            </a:r>
            <a:endParaRPr lang="uk-UA" sz="3200" dirty="0"/>
          </a:p>
        </p:txBody>
      </p:sp>
      <p:pic>
        <p:nvPicPr>
          <p:cNvPr id="3" name="Рисунок 2" descr="250px-Molecular_model_of_Penicillin_by_Dorothy_Hodgkin_(9663803982).jpg"/>
          <p:cNvPicPr>
            <a:picLocks noChangeAspect="1"/>
          </p:cNvPicPr>
          <p:nvPr/>
        </p:nvPicPr>
        <p:blipFill>
          <a:blip r:embed="rId2" cstate="print"/>
          <a:stretch>
            <a:fillRect/>
          </a:stretch>
        </p:blipFill>
        <p:spPr>
          <a:xfrm>
            <a:off x="1187624" y="1988840"/>
            <a:ext cx="6552728" cy="4639333"/>
          </a:xfrm>
          <a:prstGeom prst="rect">
            <a:avLst/>
          </a:prstGeom>
          <a:ln>
            <a:noFill/>
          </a:ln>
          <a:effectLst>
            <a:softEdge rad="112500"/>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strVal val="#ppt_w+.3"/>
                                          </p:val>
                                        </p:tav>
                                        <p:tav tm="100000">
                                          <p:val>
                                            <p:strVal val="#ppt_w"/>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animEffect transition="in" filter="fade">
                                      <p:cBhvr>
                                        <p:cTn id="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4800" i="1" dirty="0" smtClean="0"/>
              <a:t>Doris May </a:t>
            </a:r>
            <a:r>
              <a:rPr lang="en-US" sz="4800" i="1" dirty="0" smtClean="0"/>
              <a:t>Lessing</a:t>
            </a:r>
            <a:endParaRPr lang="uk-UA" dirty="0"/>
          </a:p>
        </p:txBody>
      </p:sp>
      <p:sp>
        <p:nvSpPr>
          <p:cNvPr id="3" name="Прямоугольник 2"/>
          <p:cNvSpPr/>
          <p:nvPr/>
        </p:nvSpPr>
        <p:spPr>
          <a:xfrm>
            <a:off x="179512" y="2276872"/>
            <a:ext cx="4248472" cy="3539430"/>
          </a:xfrm>
          <a:prstGeom prst="rect">
            <a:avLst/>
          </a:prstGeom>
        </p:spPr>
        <p:txBody>
          <a:bodyPr wrap="square">
            <a:spAutoFit/>
          </a:bodyPr>
          <a:lstStyle/>
          <a:p>
            <a:pPr algn="ctr"/>
            <a:r>
              <a:rPr lang="en-US" sz="2800" dirty="0" smtClean="0"/>
              <a:t>Doris May </a:t>
            </a:r>
            <a:r>
              <a:rPr lang="en-US" sz="2800" dirty="0" smtClean="0"/>
              <a:t>Lessing was </a:t>
            </a:r>
            <a:r>
              <a:rPr lang="en-US" sz="2800" dirty="0" smtClean="0"/>
              <a:t>a British </a:t>
            </a:r>
            <a:r>
              <a:rPr lang="en-US" sz="2800" dirty="0" smtClean="0"/>
              <a:t>writer. She </a:t>
            </a:r>
            <a:r>
              <a:rPr lang="en-US" sz="2800" dirty="0" smtClean="0"/>
              <a:t>was born in </a:t>
            </a:r>
            <a:r>
              <a:rPr lang="en-US" sz="2800" dirty="0" smtClean="0"/>
              <a:t>Kermanshah,</a:t>
            </a:r>
            <a:r>
              <a:rPr lang="en-US" sz="2800" dirty="0" smtClean="0"/>
              <a:t> Persia </a:t>
            </a:r>
            <a:r>
              <a:rPr lang="en-US" sz="2800" dirty="0" smtClean="0"/>
              <a:t>, on </a:t>
            </a:r>
            <a:r>
              <a:rPr lang="en-US" sz="2800" dirty="0" smtClean="0"/>
              <a:t>22 October </a:t>
            </a:r>
            <a:r>
              <a:rPr lang="en-US" sz="2800" dirty="0" smtClean="0"/>
              <a:t>1919. </a:t>
            </a:r>
            <a:r>
              <a:rPr lang="en-US" sz="2800" dirty="0" smtClean="0"/>
              <a:t>In 1925, the family moved to the British </a:t>
            </a:r>
            <a:r>
              <a:rPr lang="en-US" sz="2800" dirty="0" smtClean="0"/>
              <a:t>colony. </a:t>
            </a:r>
            <a:r>
              <a:rPr lang="en-US" sz="2800" dirty="0" smtClean="0"/>
              <a:t>Lessing was educated at the Dominican Convent High </a:t>
            </a:r>
            <a:r>
              <a:rPr lang="en-US" sz="2800" dirty="0" smtClean="0"/>
              <a:t>School.</a:t>
            </a:r>
            <a:endParaRPr lang="uk-UA" sz="2800" dirty="0"/>
          </a:p>
        </p:txBody>
      </p:sp>
      <p:pic>
        <p:nvPicPr>
          <p:cNvPr id="4" name="Рисунок 3" descr="250px-Doris_lessing_20060312_(jha).jpg"/>
          <p:cNvPicPr>
            <a:picLocks noChangeAspect="1"/>
          </p:cNvPicPr>
          <p:nvPr/>
        </p:nvPicPr>
        <p:blipFill>
          <a:blip r:embed="rId2" cstate="print"/>
          <a:stretch>
            <a:fillRect/>
          </a:stretch>
        </p:blipFill>
        <p:spPr>
          <a:xfrm>
            <a:off x="4788024" y="2132856"/>
            <a:ext cx="4167336" cy="365340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vertical)">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0" dirty="0" smtClean="0"/>
              <a:t>Lessing was awarded </a:t>
            </a:r>
            <a:r>
              <a:rPr lang="en-US" b="0" dirty="0" smtClean="0"/>
              <a:t>in the </a:t>
            </a:r>
            <a:r>
              <a:rPr lang="en-US" b="0" dirty="0" smtClean="0"/>
              <a:t>2007 Nobel Prize in Literature.</a:t>
            </a:r>
            <a:endParaRPr lang="uk-UA" dirty="0"/>
          </a:p>
        </p:txBody>
      </p:sp>
      <p:pic>
        <p:nvPicPr>
          <p:cNvPr id="3" name="Рисунок 2" descr="383964-1280x800-1024x640.jpg"/>
          <p:cNvPicPr>
            <a:picLocks noChangeAspect="1"/>
          </p:cNvPicPr>
          <p:nvPr/>
        </p:nvPicPr>
        <p:blipFill>
          <a:blip r:embed="rId2" cstate="print"/>
          <a:stretch>
            <a:fillRect/>
          </a:stretch>
        </p:blipFill>
        <p:spPr>
          <a:xfrm>
            <a:off x="395536" y="1556792"/>
            <a:ext cx="8208912" cy="5130570"/>
          </a:xfrm>
          <a:prstGeom prst="rect">
            <a:avLst/>
          </a:prstGeom>
          <a:ln>
            <a:noFill/>
          </a:ln>
          <a:effectLst>
            <a:softEdge rad="112500"/>
          </a:effectLst>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200</TotalTime>
  <Words>218</Words>
  <Application>Microsoft Office PowerPoint</Application>
  <PresentationFormat>Экран (4:3)</PresentationFormat>
  <Paragraphs>29</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Модульная</vt:lpstr>
      <vt:lpstr>Women – laureates of Nobel Prize</vt:lpstr>
      <vt:lpstr>The Prize awarded every year since 1901 for outstanding achievements.</vt:lpstr>
      <vt:lpstr>Nobel Prize awarded laureates in the following areas:</vt:lpstr>
      <vt:lpstr>Women – laureates of Nobel Prize in Great Britain</vt:lpstr>
      <vt:lpstr>In Great Britain was four women laureates</vt:lpstr>
      <vt:lpstr>Dorothy Mary Hodgkin</vt:lpstr>
      <vt:lpstr>In 1964 she got the Nobel Prize in Chemistry "for the determination with X-ray structures of biologically active substances."</vt:lpstr>
      <vt:lpstr>Doris May Lessing</vt:lpstr>
      <vt:lpstr>Lessing was awarded in the 2007 Nobel Prize in Literature.</vt:lpstr>
      <vt:lpstr>Mairead Corrigan Maguire</vt:lpstr>
      <vt:lpstr> She co-founded with Betty Williams and Ciaran McKeown, the Women for Peace, which later became the Community for Peace People.</vt:lpstr>
      <vt:lpstr>Betty Williams</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 lau</dc:title>
  <dc:creator>Марина</dc:creator>
  <cp:lastModifiedBy>Марина</cp:lastModifiedBy>
  <cp:revision>26</cp:revision>
  <dcterms:created xsi:type="dcterms:W3CDTF">2014-05-06T16:53:19Z</dcterms:created>
  <dcterms:modified xsi:type="dcterms:W3CDTF">2014-05-06T20:24:56Z</dcterms:modified>
</cp:coreProperties>
</file>