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BDFFBD"/>
    <a:srgbClr val="B7EBFB"/>
    <a:srgbClr val="A4E6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9E02018-1BFF-4A3A-828A-FFA1970758E1}" type="datetimeFigureOut">
              <a:rPr lang="ru-RU" smtClean="0"/>
              <a:pPr/>
              <a:t>18.05.11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02018-1BFF-4A3A-828A-FFA1970758E1}" type="datetimeFigureOut">
              <a:rPr lang="ru-RU" smtClean="0"/>
              <a:pPr/>
              <a:t>18.05.11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02018-1BFF-4A3A-828A-FFA1970758E1}" type="datetimeFigureOut">
              <a:rPr lang="ru-RU" smtClean="0"/>
              <a:pPr/>
              <a:t>18.05.11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02018-1BFF-4A3A-828A-FFA1970758E1}" type="datetimeFigureOut">
              <a:rPr lang="ru-RU" smtClean="0"/>
              <a:pPr/>
              <a:t>18.05.11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E02018-1BFF-4A3A-828A-FFA1970758E1}" type="datetimeFigureOut">
              <a:rPr lang="ru-RU" smtClean="0"/>
              <a:pPr/>
              <a:t>18.05.11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E02018-1BFF-4A3A-828A-FFA1970758E1}" type="datetimeFigureOut">
              <a:rPr lang="ru-RU" smtClean="0"/>
              <a:pPr/>
              <a:t>18.05.11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9E02018-1BFF-4A3A-828A-FFA1970758E1}" type="datetimeFigureOut">
              <a:rPr lang="ru-RU" smtClean="0"/>
              <a:pPr/>
              <a:t>18.05.11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9E02018-1BFF-4A3A-828A-FFA1970758E1}" type="datetimeFigureOut">
              <a:rPr lang="ru-RU" smtClean="0"/>
              <a:pPr/>
              <a:t>18.05.11</a:t>
            </a:fld>
            <a:endParaRPr lang="ru-RU"/>
          </a:p>
        </p:txBody>
      </p:sp>
      <p:sp>
        <p:nvSpPr>
          <p:cNvPr id="8" name="Номер слайда 7"/>
          <p:cNvSpPr>
            <a:spLocks noGrp="1"/>
          </p:cNvSpPr>
          <p:nvPr>
            <p:ph type="sldNum" sz="quarter" idx="11"/>
          </p:nvPr>
        </p:nvSpPr>
        <p:spPr/>
        <p:txBody>
          <a:bodyPr/>
          <a:lstStyle/>
          <a:p>
            <a:fld id="{EEFA71C5-FB60-4C04-A4EB-50756A492677}"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spd="med" advClick="0" advTm="4047"/>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E02018-1BFF-4A3A-828A-FFA1970758E1}" type="datetimeFigureOut">
              <a:rPr lang="ru-RU" smtClean="0"/>
              <a:pPr/>
              <a:t>18.05.11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E02018-1BFF-4A3A-828A-FFA1970758E1}" type="datetimeFigureOut">
              <a:rPr lang="ru-RU" smtClean="0"/>
              <a:pPr/>
              <a:t>18.05.11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69E02018-1BFF-4A3A-828A-FFA1970758E1}" type="datetimeFigureOut">
              <a:rPr lang="ru-RU" smtClean="0"/>
              <a:pPr/>
              <a:t>18.05.11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FA71C5-FB60-4C04-A4EB-50756A492677}" type="slidenum">
              <a:rPr lang="ru-RU" smtClean="0"/>
              <a:pPr/>
              <a:t>‹#›</a:t>
            </a:fld>
            <a:endParaRPr lang="ru-RU"/>
          </a:p>
        </p:txBody>
      </p:sp>
    </p:spTree>
  </p:cSld>
  <p:clrMapOvr>
    <a:masterClrMapping/>
  </p:clrMapOvr>
  <p:transition spd="med" advClick="0" advTm="4047"/>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9E02018-1BFF-4A3A-828A-FFA1970758E1}" type="datetimeFigureOut">
              <a:rPr lang="ru-RU" smtClean="0"/>
              <a:pPr/>
              <a:t>18.05.11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EFA71C5-FB60-4C04-A4EB-50756A49267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advClick="0" advTm="4047"/>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Documents%20and%20Settings\&#1048;&#1088;&#1080;&#1085;&#1072;\&#1056;&#1072;&#1073;&#1086;&#1095;&#1080;&#1081;%20&#1089;&#1090;&#1086;&#1083;\&#1040;&#1051;&#1051;&#1040;\%5bMp3Bit.ru%5d_Posluhay-Prosto-garna-muzika.mp3" TargetMode="Externa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Meine Lieblingsstadt IST </a:t>
            </a:r>
            <a:r>
              <a:rPr lang="en-US" dirty="0" err="1" smtClean="0"/>
              <a:t>Kiew</a:t>
            </a:r>
            <a:endParaRPr lang="ru-RU" dirty="0"/>
          </a:p>
        </p:txBody>
      </p:sp>
      <p:pic>
        <p:nvPicPr>
          <p:cNvPr id="5" name="[Mp3Bit.ru]_Posluhay-Prosto-garna-muzika.mp3">
            <a:hlinkClick r:id="" action="ppaction://media"/>
          </p:cNvPr>
          <p:cNvPicPr>
            <a:picLocks noRot="1" noChangeAspect="1"/>
          </p:cNvPicPr>
          <p:nvPr>
            <a:audioFile r:link="rId2"/>
          </p:nvPr>
        </p:nvPicPr>
        <p:blipFill>
          <a:blip r:embed="rId4" cstate="print"/>
          <a:stretch>
            <a:fillRect/>
          </a:stretch>
        </p:blipFill>
        <p:spPr>
          <a:xfrm>
            <a:off x="4449763" y="3306763"/>
            <a:ext cx="244475" cy="244475"/>
          </a:xfrm>
          <a:prstGeom prst="rect">
            <a:avLst/>
          </a:prstGeom>
        </p:spPr>
      </p:pic>
    </p:spTree>
    <p:custDataLst>
      <p:tags r:id="rId1"/>
    </p:custDataLst>
  </p:cSld>
  <p:clrMapOvr>
    <a:masterClrMapping/>
  </p:clrMapOvr>
  <p:transition spd="med" advClick="0" advTm="3172">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2"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3089267"/>
            <a:ext cx="5972188" cy="3768733"/>
          </a:xfrm>
        </p:spPr>
        <p:txBody>
          <a:bodyPr>
            <a:normAutofit fontScale="85000" lnSpcReduction="20000"/>
          </a:bodyPr>
          <a:lstStyle/>
          <a:p>
            <a:pPr>
              <a:buNone/>
            </a:pPr>
            <a:r>
              <a:rPr lang="en-US" dirty="0" smtClean="0"/>
              <a:t>     </a:t>
            </a:r>
            <a:r>
              <a:rPr lang="en-US" sz="2600" i="1" dirty="0" smtClean="0">
                <a:solidFill>
                  <a:srgbClr val="BDFFBD"/>
                </a:solidFill>
                <a:latin typeface="Calibri" pitchFamily="34" charset="0"/>
              </a:rPr>
              <a:t>Das </a:t>
            </a:r>
            <a:r>
              <a:rPr lang="en-US" sz="2600" i="1" dirty="0" err="1" smtClean="0">
                <a:solidFill>
                  <a:srgbClr val="BDFFBD"/>
                </a:solidFill>
                <a:latin typeface="Calibri" pitchFamily="34" charset="0"/>
              </a:rPr>
              <a:t>Stadion</a:t>
            </a:r>
            <a:r>
              <a:rPr lang="en-US" sz="2600" i="1" dirty="0" smtClean="0">
                <a:solidFill>
                  <a:srgbClr val="BDFFBD"/>
                </a:solidFill>
                <a:latin typeface="Calibri" pitchFamily="34" charset="0"/>
              </a:rPr>
              <a:t> "Dynamo" Valery </a:t>
            </a:r>
            <a:r>
              <a:rPr lang="en-US" sz="2600" i="1" dirty="0" err="1" smtClean="0">
                <a:solidFill>
                  <a:srgbClr val="BDFFBD"/>
                </a:solidFill>
                <a:latin typeface="Calibri" pitchFamily="34" charset="0"/>
              </a:rPr>
              <a:t>Lobanowski</a:t>
            </a:r>
            <a:r>
              <a:rPr lang="en-US" sz="2600" i="1" dirty="0" smtClean="0">
                <a:solidFill>
                  <a:srgbClr val="BDFFBD"/>
                </a:solidFill>
                <a:latin typeface="Calibri" pitchFamily="34" charset="0"/>
              </a:rPr>
              <a:t> - </a:t>
            </a:r>
            <a:r>
              <a:rPr lang="en-US" sz="2600" i="1" dirty="0" err="1" smtClean="0">
                <a:solidFill>
                  <a:srgbClr val="BDFFBD"/>
                </a:solidFill>
                <a:latin typeface="Calibri" pitchFamily="34" charset="0"/>
              </a:rPr>
              <a:t>ein</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Fußballstadion</a:t>
            </a:r>
            <a:r>
              <a:rPr lang="en-US" sz="2600" i="1" dirty="0" smtClean="0">
                <a:solidFill>
                  <a:srgbClr val="BDFFBD"/>
                </a:solidFill>
                <a:latin typeface="Calibri" pitchFamily="34" charset="0"/>
              </a:rPr>
              <a:t> in </a:t>
            </a:r>
            <a:r>
              <a:rPr lang="en-US" sz="2600" i="1" dirty="0" err="1" smtClean="0">
                <a:solidFill>
                  <a:srgbClr val="BDFFBD"/>
                </a:solidFill>
                <a:latin typeface="Calibri" pitchFamily="34" charset="0"/>
              </a:rPr>
              <a:t>Kiew</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Heimat</a:t>
            </a:r>
            <a:r>
              <a:rPr lang="en-US" sz="2600" i="1" dirty="0" smtClean="0">
                <a:solidFill>
                  <a:srgbClr val="BDFFBD"/>
                </a:solidFill>
                <a:latin typeface="Calibri" pitchFamily="34" charset="0"/>
              </a:rPr>
              <a:t> Arena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FC Dynamo. </a:t>
            </a:r>
            <a:r>
              <a:rPr lang="en-US" sz="2600" i="1" dirty="0" err="1" smtClean="0">
                <a:solidFill>
                  <a:srgbClr val="BDFFBD"/>
                </a:solidFill>
                <a:latin typeface="Calibri" pitchFamily="34" charset="0"/>
              </a:rPr>
              <a:t>Benannt</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nach</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langfristigen</a:t>
            </a:r>
            <a:r>
              <a:rPr lang="en-US" sz="2600" i="1" dirty="0" smtClean="0">
                <a:solidFill>
                  <a:srgbClr val="BDFFBD"/>
                </a:solidFill>
                <a:latin typeface="Calibri" pitchFamily="34" charset="0"/>
              </a:rPr>
              <a:t> Mentor Team </a:t>
            </a:r>
            <a:r>
              <a:rPr lang="en-US" sz="2600" i="1" dirty="0" err="1" smtClean="0">
                <a:solidFill>
                  <a:srgbClr val="BDFFBD"/>
                </a:solidFill>
                <a:latin typeface="Calibri" pitchFamily="34" charset="0"/>
              </a:rPr>
              <a:t>Valeriy</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Lobanovskiy</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Kapazität</a:t>
            </a:r>
            <a:r>
              <a:rPr lang="en-US" sz="2600" i="1" dirty="0" smtClean="0">
                <a:solidFill>
                  <a:srgbClr val="BDFFBD"/>
                </a:solidFill>
                <a:latin typeface="Calibri" pitchFamily="34" charset="0"/>
              </a:rPr>
              <a:t> 16 873 </a:t>
            </a:r>
            <a:r>
              <a:rPr lang="en-US" sz="2600" i="1" dirty="0" err="1" smtClean="0">
                <a:solidFill>
                  <a:srgbClr val="BDFFBD"/>
                </a:solidFill>
                <a:latin typeface="Calibri" pitchFamily="34" charset="0"/>
              </a:rPr>
              <a:t>Zuschauer</a:t>
            </a:r>
            <a:r>
              <a:rPr lang="en-US" sz="2600" i="1" dirty="0" smtClean="0">
                <a:solidFill>
                  <a:srgbClr val="BDFFBD"/>
                </a:solidFill>
                <a:latin typeface="Calibri" pitchFamily="34" charset="0"/>
              </a:rPr>
              <a:t>, und die </a:t>
            </a:r>
            <a:r>
              <a:rPr lang="en-US" sz="2600" i="1" dirty="0" err="1" smtClean="0">
                <a:solidFill>
                  <a:srgbClr val="BDFFBD"/>
                </a:solidFill>
                <a:latin typeface="Calibri" pitchFamily="34" charset="0"/>
              </a:rPr>
              <a:t>Rekonstruktion</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Nationalen</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Sportkomplex</a:t>
            </a:r>
            <a:r>
              <a:rPr lang="en-US" sz="2600" i="1" dirty="0" smtClean="0">
                <a:solidFill>
                  <a:srgbClr val="BDFFBD"/>
                </a:solidFill>
                <a:latin typeface="Calibri" pitchFamily="34" charset="0"/>
              </a:rPr>
              <a:t> "Olympic" </a:t>
            </a:r>
            <a:r>
              <a:rPr lang="en-US" sz="2600" i="1" dirty="0" err="1" smtClean="0">
                <a:solidFill>
                  <a:srgbClr val="BDFFBD"/>
                </a:solidFill>
                <a:latin typeface="Calibri" pitchFamily="34" charset="0"/>
              </a:rPr>
              <a:t>Sportanlage</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ist</a:t>
            </a:r>
            <a:r>
              <a:rPr lang="en-US" sz="2600" i="1" dirty="0" smtClean="0">
                <a:solidFill>
                  <a:srgbClr val="BDFFBD"/>
                </a:solidFill>
                <a:latin typeface="Calibri" pitchFamily="34" charset="0"/>
              </a:rPr>
              <a:t> die </a:t>
            </a:r>
            <a:r>
              <a:rPr lang="en-US" sz="2600" i="1" dirty="0" err="1" smtClean="0">
                <a:solidFill>
                  <a:srgbClr val="BDFFBD"/>
                </a:solidFill>
                <a:latin typeface="Calibri" pitchFamily="34" charset="0"/>
              </a:rPr>
              <a:t>größte</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Stadt</a:t>
            </a:r>
            <a:r>
              <a:rPr lang="en-US" sz="2600" i="1" dirty="0" smtClean="0">
                <a:solidFill>
                  <a:srgbClr val="BDFFBD"/>
                </a:solidFill>
                <a:latin typeface="Calibri" pitchFamily="34" charset="0"/>
              </a:rPr>
              <a:t>. In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Innenstadt</a:t>
            </a:r>
            <a:r>
              <a:rPr lang="en-US" sz="2600" i="1" dirty="0" smtClean="0">
                <a:solidFill>
                  <a:srgbClr val="BDFFBD"/>
                </a:solidFill>
                <a:latin typeface="Calibri" pitchFamily="34" charset="0"/>
              </a:rPr>
              <a:t> von </a:t>
            </a:r>
            <a:r>
              <a:rPr lang="en-US" sz="2600" i="1" dirty="0" err="1" smtClean="0">
                <a:solidFill>
                  <a:srgbClr val="BDFFBD"/>
                </a:solidFill>
                <a:latin typeface="Calibri" pitchFamily="34" charset="0"/>
              </a:rPr>
              <a:t>Kiew</a:t>
            </a:r>
            <a:r>
              <a:rPr lang="en-US" sz="2600" i="1" dirty="0" smtClean="0">
                <a:solidFill>
                  <a:srgbClr val="BDFFBD"/>
                </a:solidFill>
                <a:latin typeface="Calibri" pitchFamily="34" charset="0"/>
              </a:rPr>
              <a:t> auf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Straße</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Hrushevsky</a:t>
            </a:r>
            <a:r>
              <a:rPr lang="en-US" sz="2600" i="1" dirty="0" smtClean="0">
                <a:solidFill>
                  <a:srgbClr val="BDFFBD"/>
                </a:solidFill>
                <a:latin typeface="Calibri" pitchFamily="34" charset="0"/>
              </a:rPr>
              <a:t> 3, in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Nähe</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Metrostation</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Platz</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Unabhängigkeit</a:t>
            </a:r>
            <a:r>
              <a:rPr lang="en-US" sz="2600" i="1" dirty="0" smtClean="0">
                <a:solidFill>
                  <a:srgbClr val="BDFFBD"/>
                </a:solidFill>
                <a:latin typeface="Calibri" pitchFamily="34" charset="0"/>
              </a:rPr>
              <a:t>". Complex-</a:t>
            </a:r>
            <a:r>
              <a:rPr lang="en-US" sz="2600" i="1" dirty="0" err="1" smtClean="0">
                <a:solidFill>
                  <a:srgbClr val="BDFFBD"/>
                </a:solidFill>
                <a:latin typeface="Calibri" pitchFamily="34" charset="0"/>
              </a:rPr>
              <a:t>Stadion</a:t>
            </a:r>
            <a:r>
              <a:rPr lang="en-US" sz="2600" i="1" dirty="0" smtClean="0">
                <a:solidFill>
                  <a:srgbClr val="BDFFBD"/>
                </a:solidFill>
                <a:latin typeface="Calibri" pitchFamily="34" charset="0"/>
              </a:rPr>
              <a:t> Dynamo </a:t>
            </a:r>
            <a:r>
              <a:rPr lang="en-US" sz="2600" i="1" dirty="0" err="1" smtClean="0">
                <a:solidFill>
                  <a:srgbClr val="BDFFBD"/>
                </a:solidFill>
                <a:latin typeface="Calibri" pitchFamily="34" charset="0"/>
              </a:rPr>
              <a:t>Namen</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Lobanovsky</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ist</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ein</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Denkmal</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der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Architektur</a:t>
            </a:r>
            <a:r>
              <a:rPr lang="en-US" sz="2600" i="1" dirty="0" smtClean="0">
                <a:solidFill>
                  <a:srgbClr val="BDFFBD"/>
                </a:solidFill>
                <a:latin typeface="Calibri" pitchFamily="34" charset="0"/>
              </a:rPr>
              <a:t> und Geschichte von </a:t>
            </a:r>
            <a:r>
              <a:rPr lang="en-US" sz="2600" i="1" dirty="0" err="1" smtClean="0">
                <a:solidFill>
                  <a:srgbClr val="BDFFBD"/>
                </a:solidFill>
                <a:latin typeface="Calibri" pitchFamily="34" charset="0"/>
              </a:rPr>
              <a:t>lokaler</a:t>
            </a:r>
            <a:r>
              <a:rPr lang="en-US" sz="2600" i="1" dirty="0" smtClean="0">
                <a:solidFill>
                  <a:srgbClr val="BDFFBD"/>
                </a:solidFill>
                <a:latin typeface="Calibri" pitchFamily="34" charset="0"/>
              </a:rPr>
              <a:t> </a:t>
            </a:r>
            <a:r>
              <a:rPr lang="en-US" sz="2600" i="1" dirty="0" err="1" smtClean="0">
                <a:solidFill>
                  <a:srgbClr val="BDFFBD"/>
                </a:solidFill>
                <a:latin typeface="Calibri" pitchFamily="34" charset="0"/>
              </a:rPr>
              <a:t>Bedeutung</a:t>
            </a:r>
            <a:r>
              <a:rPr lang="en-US" sz="2600" i="1" dirty="0" smtClean="0">
                <a:solidFill>
                  <a:srgbClr val="BDFFBD"/>
                </a:solidFill>
                <a:latin typeface="Calibri" pitchFamily="34" charset="0"/>
              </a:rPr>
              <a:t>.</a:t>
            </a:r>
            <a:endParaRPr lang="en-US" i="1" dirty="0" smtClean="0">
              <a:solidFill>
                <a:srgbClr val="BDFFBD"/>
              </a:solidFill>
              <a:latin typeface="Calibri" pitchFamily="34" charset="0"/>
            </a:endParaRPr>
          </a:p>
          <a:p>
            <a:pPr>
              <a:buNone/>
            </a:pPr>
            <a:endParaRPr lang="ru-RU" dirty="0"/>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2529" name="WordArt 1"/>
          <p:cNvSpPr>
            <a:spLocks noChangeArrowheads="1" noChangeShapeType="1" noTextEdit="1"/>
          </p:cNvSpPr>
          <p:nvPr/>
        </p:nvSpPr>
        <p:spPr bwMode="auto">
          <a:xfrm>
            <a:off x="4071934" y="357166"/>
            <a:ext cx="4922838" cy="2071702"/>
          </a:xfrm>
          <a:prstGeom prst="rect">
            <a:avLst/>
          </a:prstGeom>
        </p:spPr>
        <p:txBody>
          <a:bodyPr wrap="none" fromWordArt="1">
            <a:prstTxWarp prst="textSlantUp">
              <a:avLst>
                <a:gd name="adj" fmla="val 32056"/>
              </a:avLst>
            </a:prstTxWarp>
          </a:bodyPr>
          <a:lstStyle/>
          <a:p>
            <a:pPr algn="ctr" rtl="0"/>
            <a:r>
              <a:rPr lang="en-US" sz="3600" b="1" i="1"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mic Sans MS"/>
              </a:rPr>
              <a:t>Das </a:t>
            </a:r>
            <a:r>
              <a:rPr lang="en-US" sz="3600" b="1" i="1" kern="10" spc="0" dirty="0" err="1"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mic Sans MS"/>
              </a:rPr>
              <a:t>Stadion</a:t>
            </a:r>
            <a:r>
              <a:rPr lang="en-US" sz="3600" b="1" i="1"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mic Sans MS"/>
              </a:rPr>
              <a:t> "Dynamo"</a:t>
            </a:r>
            <a:endParaRPr lang="ru-RU" sz="3600" b="1" i="1"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Comic Sans MS"/>
            </a:endParaRPr>
          </a:p>
        </p:txBody>
      </p:sp>
      <p:sp>
        <p:nvSpPr>
          <p:cNvPr id="22531" name="Rectangle 3"/>
          <p:cNvSpPr>
            <a:spLocks noChangeArrowheads="1"/>
          </p:cNvSpPr>
          <p:nvPr/>
        </p:nvSpPr>
        <p:spPr bwMode="auto">
          <a:xfrm>
            <a:off x="0" y="189706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22532" name="Picture 4" descr="C:\Documents and Settings\Ирина\Рабочий стол\АЛЛА\Німецька мова\Київ\st_dyn4.jpg"/>
          <p:cNvPicPr>
            <a:picLocks noChangeAspect="1" noChangeArrowheads="1"/>
          </p:cNvPicPr>
          <p:nvPr/>
        </p:nvPicPr>
        <p:blipFill>
          <a:blip r:embed="rId3" cstate="print"/>
          <a:srcRect/>
          <a:stretch>
            <a:fillRect/>
          </a:stretch>
        </p:blipFill>
        <p:spPr bwMode="auto">
          <a:xfrm>
            <a:off x="142844" y="142852"/>
            <a:ext cx="3714776" cy="2786082"/>
          </a:xfrm>
          <a:prstGeom prst="rect">
            <a:avLst/>
          </a:prstGeom>
          <a:noFill/>
        </p:spPr>
      </p:pic>
      <p:pic>
        <p:nvPicPr>
          <p:cNvPr id="22533" name="Picture 5" descr="C:\Documents and Settings\Ирина\Рабочий стол\АЛЛА\Німецька мова\Київ\img81392316.jpg"/>
          <p:cNvPicPr>
            <a:picLocks noChangeAspect="1" noChangeArrowheads="1"/>
          </p:cNvPicPr>
          <p:nvPr/>
        </p:nvPicPr>
        <p:blipFill>
          <a:blip r:embed="rId4" cstate="print"/>
          <a:srcRect/>
          <a:stretch>
            <a:fillRect/>
          </a:stretch>
        </p:blipFill>
        <p:spPr bwMode="auto">
          <a:xfrm>
            <a:off x="5786446" y="3643314"/>
            <a:ext cx="3086098" cy="2671946"/>
          </a:xfrm>
          <a:prstGeom prst="rect">
            <a:avLst/>
          </a:prstGeom>
          <a:noFill/>
        </p:spPr>
      </p:pic>
    </p:spTree>
    <p:custDataLst>
      <p:tags r:id="rId1"/>
    </p:custDataLst>
  </p:cSld>
  <p:clrMapOvr>
    <a:masterClrMapping/>
  </p:clrMapOvr>
  <p:transition spd="med" advClick="0" advTm="3124">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2529"/>
                                        </p:tgtEl>
                                        <p:attrNameLst>
                                          <p:attrName>style.visibility</p:attrName>
                                        </p:attrNameLst>
                                      </p:cBhvr>
                                      <p:to>
                                        <p:strVal val="visible"/>
                                      </p:to>
                                    </p:set>
                                    <p:anim calcmode="lin" valueType="num">
                                      <p:cBhvr>
                                        <p:cTn id="7" dur="1000" fill="hold"/>
                                        <p:tgtEl>
                                          <p:spTgt spid="22529"/>
                                        </p:tgtEl>
                                        <p:attrNameLst>
                                          <p:attrName>ppt_w</p:attrName>
                                        </p:attrNameLst>
                                      </p:cBhvr>
                                      <p:tavLst>
                                        <p:tav tm="0">
                                          <p:val>
                                            <p:fltVal val="0"/>
                                          </p:val>
                                        </p:tav>
                                        <p:tav tm="100000">
                                          <p:val>
                                            <p:strVal val="#ppt_w"/>
                                          </p:val>
                                        </p:tav>
                                      </p:tavLst>
                                    </p:anim>
                                    <p:anim calcmode="lin" valueType="num">
                                      <p:cBhvr>
                                        <p:cTn id="8" dur="1000" fill="hold"/>
                                        <p:tgtEl>
                                          <p:spTgt spid="22529"/>
                                        </p:tgtEl>
                                        <p:attrNameLst>
                                          <p:attrName>ppt_h</p:attrName>
                                        </p:attrNameLst>
                                      </p:cBhvr>
                                      <p:tavLst>
                                        <p:tav tm="0">
                                          <p:val>
                                            <p:fltVal val="0"/>
                                          </p:val>
                                        </p:tav>
                                        <p:tav tm="100000">
                                          <p:val>
                                            <p:strVal val="#ppt_h"/>
                                          </p:val>
                                        </p:tav>
                                      </p:tavLst>
                                    </p:anim>
                                    <p:anim calcmode="lin" valueType="num">
                                      <p:cBhvr>
                                        <p:cTn id="9" dur="1000" fill="hold"/>
                                        <p:tgtEl>
                                          <p:spTgt spid="22529"/>
                                        </p:tgtEl>
                                        <p:attrNameLst>
                                          <p:attrName>style.rotation</p:attrName>
                                        </p:attrNameLst>
                                      </p:cBhvr>
                                      <p:tavLst>
                                        <p:tav tm="0">
                                          <p:val>
                                            <p:fltVal val="90"/>
                                          </p:val>
                                        </p:tav>
                                        <p:tav tm="100000">
                                          <p:val>
                                            <p:fltVal val="0"/>
                                          </p:val>
                                        </p:tav>
                                      </p:tavLst>
                                    </p:anim>
                                    <p:animEffect transition="in" filter="fade">
                                      <p:cBhvr>
                                        <p:cTn id="10" dur="1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6500858" cy="1928826"/>
          </a:xfrm>
        </p:spPr>
        <p:txBody>
          <a:bodyPr>
            <a:normAutofit fontScale="85000" lnSpcReduction="10000"/>
          </a:bodyPr>
          <a:lstStyle/>
          <a:p>
            <a:pPr>
              <a:buNone/>
            </a:pPr>
            <a:r>
              <a:rPr lang="de-DE" i="1" dirty="0" err="1" smtClean="0">
                <a:solidFill>
                  <a:schemeClr val="bg2">
                    <a:lumMod val="20000"/>
                    <a:lumOff val="80000"/>
                  </a:schemeClr>
                </a:solidFill>
              </a:rPr>
              <a:t>Holosiivskyi</a:t>
            </a:r>
            <a:r>
              <a:rPr lang="de-DE" i="1" dirty="0" smtClean="0">
                <a:solidFill>
                  <a:schemeClr val="bg2">
                    <a:lumMod val="20000"/>
                    <a:lumOff val="80000"/>
                  </a:schemeClr>
                </a:solidFill>
              </a:rPr>
              <a:t> Park ihnen. </a:t>
            </a:r>
            <a:r>
              <a:rPr lang="de-DE" i="1" dirty="0" err="1" smtClean="0">
                <a:solidFill>
                  <a:schemeClr val="bg2">
                    <a:lumMod val="20000"/>
                    <a:lumOff val="80000"/>
                  </a:schemeClr>
                </a:solidFill>
              </a:rPr>
              <a:t>Rylskyi</a:t>
            </a:r>
            <a:r>
              <a:rPr lang="de-DE" i="1" dirty="0" smtClean="0">
                <a:solidFill>
                  <a:schemeClr val="bg2">
                    <a:lumMod val="20000"/>
                    <a:lumOff val="80000"/>
                  </a:schemeClr>
                </a:solidFill>
              </a:rPr>
              <a:t> im historischen Viertel in </a:t>
            </a:r>
            <a:r>
              <a:rPr lang="de-DE" i="1" dirty="0" err="1" smtClean="0">
                <a:solidFill>
                  <a:schemeClr val="bg2">
                    <a:lumMod val="20000"/>
                    <a:lumOff val="80000"/>
                  </a:schemeClr>
                </a:solidFill>
              </a:rPr>
              <a:t>Goloseevskogo</a:t>
            </a:r>
            <a:r>
              <a:rPr lang="de-DE" i="1" dirty="0" smtClean="0">
                <a:solidFill>
                  <a:schemeClr val="bg2">
                    <a:lumMod val="20000"/>
                    <a:lumOff val="80000"/>
                  </a:schemeClr>
                </a:solidFill>
              </a:rPr>
              <a:t> Bezirk von Kiew entfernt. Park Area - 140,9 ha. Die 1957 gegründete Park auf dem bestehenden Forstindustrie.</a:t>
            </a:r>
          </a:p>
          <a:p>
            <a:pPr>
              <a:buNone/>
            </a:pPr>
            <a:endParaRPr lang="ru-RU" dirty="0"/>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3553" name="WordArt 1" descr="Частый вертикальный"/>
          <p:cNvSpPr>
            <a:spLocks noChangeArrowheads="1" noChangeShapeType="1" noTextEdit="1"/>
          </p:cNvSpPr>
          <p:nvPr/>
        </p:nvSpPr>
        <p:spPr bwMode="auto">
          <a:xfrm>
            <a:off x="2857488" y="5572140"/>
            <a:ext cx="5870585" cy="1285860"/>
          </a:xfrm>
          <a:prstGeom prst="rect">
            <a:avLst/>
          </a:prstGeom>
        </p:spPr>
        <p:txBody>
          <a:bodyPr wrap="none" fromWordArt="1">
            <a:prstTxWarp prst="textCurveUp">
              <a:avLst>
                <a:gd name="adj" fmla="val 40356"/>
              </a:avLst>
            </a:prstTxWarp>
          </a:bodyPr>
          <a:lstStyle/>
          <a:p>
            <a:pPr algn="ctr" rtl="0"/>
            <a:r>
              <a:rPr lang="en-US" sz="3600" b="1" i="1" kern="10" spc="0" dirty="0" err="1"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omic Sans MS"/>
              </a:rPr>
              <a:t>Holosiivskyi</a:t>
            </a:r>
            <a:r>
              <a:rPr lang="en-US" sz="3600" b="1" i="1" kern="10" spc="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omic Sans MS"/>
              </a:rPr>
              <a:t> Park</a:t>
            </a:r>
            <a:endParaRPr lang="ru-RU" sz="3600" b="1" i="1" kern="10" spc="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Comic Sans MS"/>
            </a:endParaRPr>
          </a:p>
        </p:txBody>
      </p:sp>
      <p:sp>
        <p:nvSpPr>
          <p:cNvPr id="23555" name="Rectangle 3"/>
          <p:cNvSpPr>
            <a:spLocks noChangeArrowheads="1"/>
          </p:cNvSpPr>
          <p:nvPr/>
        </p:nvSpPr>
        <p:spPr bwMode="auto">
          <a:xfrm>
            <a:off x="0" y="1431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23556" name="Picture 4" descr="C:\Documents and Settings\Ирина\Рабочий стол\АЛЛА\Німецька мова\Київ\img_2648.jpg"/>
          <p:cNvPicPr>
            <a:picLocks noChangeAspect="1" noChangeArrowheads="1"/>
          </p:cNvPicPr>
          <p:nvPr/>
        </p:nvPicPr>
        <p:blipFill>
          <a:blip r:embed="rId3" cstate="print"/>
          <a:srcRect/>
          <a:stretch>
            <a:fillRect/>
          </a:stretch>
        </p:blipFill>
        <p:spPr bwMode="auto">
          <a:xfrm>
            <a:off x="214282" y="2643182"/>
            <a:ext cx="4762500" cy="3171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3557" name="Picture 5" descr="C:\Documents and Settings\Ирина\Рабочий стол\АЛЛА\Німецька мова\Київ\rekonstrukcii-goloseevskogo-parka.jpg"/>
          <p:cNvPicPr>
            <a:picLocks noChangeAspect="1" noChangeArrowheads="1"/>
          </p:cNvPicPr>
          <p:nvPr/>
        </p:nvPicPr>
        <p:blipFill>
          <a:blip r:embed="rId4" cstate="print"/>
          <a:srcRect/>
          <a:stretch>
            <a:fillRect/>
          </a:stretch>
        </p:blipFill>
        <p:spPr bwMode="auto">
          <a:xfrm>
            <a:off x="5143504" y="2071678"/>
            <a:ext cx="3810000"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med" advClick="0" advTm="5359">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770" decel="100000"/>
                                        <p:tgtEl>
                                          <p:spTgt spid="23553"/>
                                        </p:tgtEl>
                                      </p:cBhvr>
                                    </p:animEffect>
                                    <p:animScale>
                                      <p:cBhvr>
                                        <p:cTn id="8" dur="770" decel="100000"/>
                                        <p:tgtEl>
                                          <p:spTgt spid="23553"/>
                                        </p:tgtEl>
                                      </p:cBhvr>
                                      <p:from x="10000" y="10000"/>
                                      <p:to x="200000" y="450000"/>
                                    </p:animScale>
                                    <p:animScale>
                                      <p:cBhvr>
                                        <p:cTn id="9" dur="1230" accel="100000" fill="hold">
                                          <p:stCondLst>
                                            <p:cond delay="770"/>
                                          </p:stCondLst>
                                        </p:cTn>
                                        <p:tgtEl>
                                          <p:spTgt spid="23553"/>
                                        </p:tgtEl>
                                      </p:cBhvr>
                                      <p:from x="200000" y="450000"/>
                                      <p:to x="100000" y="100000"/>
                                    </p:animScale>
                                    <p:set>
                                      <p:cBhvr>
                                        <p:cTn id="10" dur="770" fill="hold"/>
                                        <p:tgtEl>
                                          <p:spTgt spid="23553"/>
                                        </p:tgtEl>
                                        <p:attrNameLst>
                                          <p:attrName>ppt_x</p:attrName>
                                        </p:attrNameLst>
                                      </p:cBhvr>
                                      <p:to>
                                        <p:strVal val="(0.5)"/>
                                      </p:to>
                                    </p:set>
                                    <p:anim from="(0.5)" to="(#ppt_x)" calcmode="lin" valueType="num">
                                      <p:cBhvr>
                                        <p:cTn id="11" dur="1230" accel="100000" fill="hold">
                                          <p:stCondLst>
                                            <p:cond delay="770"/>
                                          </p:stCondLst>
                                        </p:cTn>
                                        <p:tgtEl>
                                          <p:spTgt spid="23553"/>
                                        </p:tgtEl>
                                        <p:attrNameLst>
                                          <p:attrName>ppt_x</p:attrName>
                                        </p:attrNameLst>
                                      </p:cBhvr>
                                    </p:anim>
                                    <p:set>
                                      <p:cBhvr>
                                        <p:cTn id="12" dur="770" fill="hold"/>
                                        <p:tgtEl>
                                          <p:spTgt spid="23553"/>
                                        </p:tgtEl>
                                        <p:attrNameLst>
                                          <p:attrName>ppt_y</p:attrName>
                                        </p:attrNameLst>
                                      </p:cBhvr>
                                      <p:to>
                                        <p:strVal val="(#ppt_y+0.4)"/>
                                      </p:to>
                                    </p:set>
                                    <p:anim from="(#ppt_y+0.4)" to="(#ppt_y)" calcmode="lin" valueType="num">
                                      <p:cBhvr>
                                        <p:cTn id="13" dur="1230" accel="100000" fill="hold">
                                          <p:stCondLst>
                                            <p:cond delay="770"/>
                                          </p:stCondLst>
                                        </p:cTn>
                                        <p:tgtEl>
                                          <p:spTgt spid="2355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xit" presetSubtype="0" fill="hold" grpId="1" nodeType="clickEffect">
                                  <p:stCondLst>
                                    <p:cond delay="0"/>
                                  </p:stCondLst>
                                  <p:childTnLst>
                                    <p:anim calcmode="lin" valueType="num">
                                      <p:cBhvr>
                                        <p:cTn id="17" dur="1000"/>
                                        <p:tgtEl>
                                          <p:spTgt spid="23553"/>
                                        </p:tgtEl>
                                        <p:attrNameLst>
                                          <p:attrName>ppt_x</p:attrName>
                                        </p:attrNameLst>
                                      </p:cBhvr>
                                      <p:tavLst>
                                        <p:tav tm="0">
                                          <p:val>
                                            <p:strVal val="ppt_x"/>
                                          </p:val>
                                        </p:tav>
                                        <p:tav tm="100000">
                                          <p:val>
                                            <p:strVal val="ppt_x-.2"/>
                                          </p:val>
                                        </p:tav>
                                      </p:tavLst>
                                    </p:anim>
                                    <p:anim calcmode="lin" valueType="num">
                                      <p:cBhvr>
                                        <p:cTn id="18" dur="1000"/>
                                        <p:tgtEl>
                                          <p:spTgt spid="23553"/>
                                        </p:tgtEl>
                                        <p:attrNameLst>
                                          <p:attrName>ppt_y</p:attrName>
                                        </p:attrNameLst>
                                      </p:cBhvr>
                                      <p:tavLst>
                                        <p:tav tm="0">
                                          <p:val>
                                            <p:strVal val="ppt_y"/>
                                          </p:val>
                                        </p:tav>
                                        <p:tav tm="100000">
                                          <p:val>
                                            <p:strVal val="ppt_y"/>
                                          </p:val>
                                        </p:tav>
                                      </p:tavLst>
                                    </p:anim>
                                    <p:animEffect transition="out" filter="fade">
                                      <p:cBhvr>
                                        <p:cTn id="19" dur="1000"/>
                                        <p:tgtEl>
                                          <p:spTgt spid="23553"/>
                                        </p:tgtEl>
                                      </p:cBhvr>
                                    </p:animEffect>
                                    <p:set>
                                      <p:cBhvr>
                                        <p:cTn id="20" dur="1" fill="hold">
                                          <p:stCondLst>
                                            <p:cond delay="999"/>
                                          </p:stCondLst>
                                        </p:cTn>
                                        <p:tgtEl>
                                          <p:spTgt spid="235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2355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46" y="3857628"/>
            <a:ext cx="6500858" cy="3714752"/>
          </a:xfrm>
        </p:spPr>
        <p:txBody>
          <a:bodyPr>
            <a:normAutofit fontScale="47500" lnSpcReduction="20000"/>
          </a:bodyPr>
          <a:lstStyle/>
          <a:p>
            <a:pPr>
              <a:buNone/>
            </a:pPr>
            <a:r>
              <a:rPr lang="en-US" b="1" dirty="0" smtClean="0"/>
              <a:t>      </a:t>
            </a:r>
            <a:r>
              <a:rPr lang="de-DE" b="1" dirty="0" smtClean="0"/>
              <a:t>Landschaft </a:t>
            </a:r>
            <a:r>
              <a:rPr lang="de-DE" b="1" dirty="0" err="1" smtClean="0"/>
              <a:t>Alley</a:t>
            </a:r>
            <a:r>
              <a:rPr lang="de-DE" b="1" dirty="0" smtClean="0"/>
              <a:t> - Erholungsgebiet in Kiew statt </a:t>
            </a:r>
            <a:r>
              <a:rPr lang="de-DE" b="1" dirty="0" err="1" smtClean="0"/>
              <a:t>zrytyh</a:t>
            </a:r>
            <a:r>
              <a:rPr lang="de-DE" b="1" dirty="0" smtClean="0"/>
              <a:t> Stadtmauer der Oberstadt zu gehen über die Schlucht, auf der Site von Potters. In der Tat, diesen Titel (Auto und zu Fuß), die eine Linie Welle und Objekte rund um die Landschaftsgestaltung (Grenzen, Skulpturenpark, Spielplätze, Blumenbeete, etc.) wiederholt. Stammt von der Aussichtsplattform im Historischen Museum und endet zwischen den Häusern Nummer 36 und Nummer 40 auf den Straßen Big </a:t>
            </a:r>
            <a:r>
              <a:rPr lang="de-DE" b="1" dirty="0" err="1" smtClean="0"/>
              <a:t>Shitomir</a:t>
            </a:r>
            <a:r>
              <a:rPr lang="de-DE" b="1" dirty="0" smtClean="0"/>
              <a:t>. </a:t>
            </a:r>
            <a:r>
              <a:rPr lang="de-DE" b="1" dirty="0" err="1" smtClean="0"/>
              <a:t>Alley</a:t>
            </a:r>
            <a:r>
              <a:rPr lang="de-DE" b="1" dirty="0" smtClean="0"/>
              <a:t> war in den frühen 1980er Jahren von dem Architekten Abraham </a:t>
            </a:r>
            <a:r>
              <a:rPr lang="de-DE" b="1" dirty="0" err="1" smtClean="0"/>
              <a:t>Miletskoho</a:t>
            </a:r>
            <a:r>
              <a:rPr lang="de-DE" b="1" dirty="0" smtClean="0"/>
              <a:t>.</a:t>
            </a:r>
          </a:p>
          <a:p>
            <a:pPr>
              <a:buNone/>
            </a:pPr>
            <a:endParaRPr lang="de-DE" b="1" dirty="0" smtClean="0"/>
          </a:p>
          <a:p>
            <a:pPr>
              <a:buNone/>
            </a:pPr>
            <a:r>
              <a:rPr lang="de-DE" b="1" dirty="0" smtClean="0"/>
              <a:t>      Im Jahr 2009 wurde die Landschaft Gasse Kinderspielplatz mit Bänken und großen Katzen ausgestattet. </a:t>
            </a:r>
            <a:r>
              <a:rPr lang="de-DE" b="1" dirty="0" err="1" smtClean="0"/>
              <a:t>Tion</a:t>
            </a:r>
            <a:r>
              <a:rPr lang="de-DE" b="1" dirty="0" smtClean="0"/>
              <a:t> installiert in den Brunnen in der Form von Elefanten, Zebras Köpfe, mit einem Mosaik aus 30-Meter-Katze Slater, Bänke in einem Kaninchen, Krähen, Katzen gefüttert. Aktualisieren des Platzes, die früher Ödland, wurde die Stadt in einem berühmten Bildhauer Constantin </a:t>
            </a:r>
            <a:r>
              <a:rPr lang="de-DE" b="1" dirty="0" err="1" smtClean="0"/>
              <a:t>Skretutskyy</a:t>
            </a:r>
            <a:r>
              <a:rPr lang="de-DE" b="1" dirty="0" smtClean="0"/>
              <a:t> engagiert.</a:t>
            </a:r>
            <a:endParaRPr lang="ru-RU" dirty="0"/>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4577" name="WordArt 1"/>
          <p:cNvSpPr>
            <a:spLocks noChangeArrowheads="1" noChangeShapeType="1" noTextEdit="1"/>
          </p:cNvSpPr>
          <p:nvPr/>
        </p:nvSpPr>
        <p:spPr bwMode="auto">
          <a:xfrm>
            <a:off x="714348" y="142852"/>
            <a:ext cx="4071966" cy="974725"/>
          </a:xfrm>
          <a:prstGeom prst="rect">
            <a:avLst/>
          </a:prstGeom>
        </p:spPr>
        <p:txBody>
          <a:bodyPr wrap="none" fromWordArt="1">
            <a:prstTxWarp prst="textPlain">
              <a:avLst>
                <a:gd name="adj" fmla="val 50000"/>
              </a:avLst>
            </a:prstTxWarp>
          </a:bodyPr>
          <a:lstStyle/>
          <a:p>
            <a:pPr algn="ctr" rtl="0"/>
            <a:r>
              <a:rPr lang="en-US" sz="3600" i="1" kern="10" spc="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a:rPr>
              <a:t>Landschaft</a:t>
            </a:r>
            <a:r>
              <a:rPr lang="en-US" sz="3600" i="1"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a:rPr>
              <a:t> Alley</a:t>
            </a:r>
            <a:endParaRPr lang="ru-RU" sz="3600" i="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Comic Sans MS"/>
            </a:endParaRPr>
          </a:p>
        </p:txBody>
      </p:sp>
      <p:pic>
        <p:nvPicPr>
          <p:cNvPr id="24580" name="Picture 4" descr="C:\Documents and Settings\Ирина\Рабочий стол\АЛЛА\Німецька мова\Київ\0.jpg"/>
          <p:cNvPicPr>
            <a:picLocks noChangeAspect="1" noChangeArrowheads="1"/>
          </p:cNvPicPr>
          <p:nvPr/>
        </p:nvPicPr>
        <p:blipFill>
          <a:blip r:embed="rId3" cstate="print"/>
          <a:srcRect/>
          <a:stretch>
            <a:fillRect/>
          </a:stretch>
        </p:blipFill>
        <p:spPr bwMode="auto">
          <a:xfrm>
            <a:off x="6286512" y="4286256"/>
            <a:ext cx="2650704" cy="1749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1" name="Picture 5" descr="C:\Documents and Settings\Ирина\Рабочий стол\АЛЛА\Німецька мова\Київ\30.jpg"/>
          <p:cNvPicPr>
            <a:picLocks noChangeAspect="1" noChangeArrowheads="1"/>
          </p:cNvPicPr>
          <p:nvPr/>
        </p:nvPicPr>
        <p:blipFill>
          <a:blip r:embed="rId4" cstate="print"/>
          <a:srcRect/>
          <a:stretch>
            <a:fillRect/>
          </a:stretch>
        </p:blipFill>
        <p:spPr bwMode="auto">
          <a:xfrm>
            <a:off x="642910" y="1500174"/>
            <a:ext cx="3143272" cy="2074515"/>
          </a:xfrm>
          <a:prstGeom prst="rect">
            <a:avLst/>
          </a:prstGeom>
          <a:ln w="88900" cap="sq" cmpd="thickThin">
            <a:solidFill>
              <a:srgbClr val="000000"/>
            </a:solidFill>
            <a:prstDash val="solid"/>
            <a:miter lim="800000"/>
          </a:ln>
          <a:effectLst>
            <a:innerShdw blurRad="76200">
              <a:srgbClr val="000000"/>
            </a:innerShdw>
          </a:effectLst>
        </p:spPr>
      </p:pic>
      <p:pic>
        <p:nvPicPr>
          <p:cNvPr id="24582" name="Picture 6" descr="C:\Documents and Settings\Ирина\Рабочий стол\АЛЛА\Німецька мова\Київ\landscape-alley-2_321.jpg"/>
          <p:cNvPicPr>
            <a:picLocks noChangeAspect="1" noChangeArrowheads="1"/>
          </p:cNvPicPr>
          <p:nvPr/>
        </p:nvPicPr>
        <p:blipFill>
          <a:blip r:embed="rId5" cstate="print"/>
          <a:srcRect/>
          <a:stretch>
            <a:fillRect/>
          </a:stretch>
        </p:blipFill>
        <p:spPr bwMode="auto">
          <a:xfrm>
            <a:off x="5286380" y="500042"/>
            <a:ext cx="3286148" cy="2190765"/>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p:transition spd="med" advClick="0" advTm="10358">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4577"/>
                                        </p:tgtEl>
                                        <p:attrNameLst>
                                          <p:attrName>style.visibility</p:attrName>
                                        </p:attrNameLst>
                                      </p:cBhvr>
                                      <p:to>
                                        <p:strVal val="visible"/>
                                      </p:to>
                                    </p:set>
                                    <p:set>
                                      <p:cBhvr>
                                        <p:cTn id="7" dur="455" fill="hold">
                                          <p:stCondLst>
                                            <p:cond delay="0"/>
                                          </p:stCondLst>
                                        </p:cTn>
                                        <p:tgtEl>
                                          <p:spTgt spid="24577"/>
                                        </p:tgtEl>
                                        <p:attrNameLst>
                                          <p:attrName>style.rotation</p:attrName>
                                        </p:attrNameLst>
                                      </p:cBhvr>
                                      <p:to>
                                        <p:strVal val="-45.0"/>
                                      </p:to>
                                    </p:set>
                                    <p:anim calcmode="lin" valueType="num">
                                      <p:cBhvr>
                                        <p:cTn id="8" dur="455" fill="hold">
                                          <p:stCondLst>
                                            <p:cond delay="455"/>
                                          </p:stCondLst>
                                        </p:cTn>
                                        <p:tgtEl>
                                          <p:spTgt spid="2457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457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457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457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xit" presetSubtype="0" fill="hold" grpId="1" nodeType="clickEffect">
                                  <p:stCondLst>
                                    <p:cond delay="0"/>
                                  </p:stCondLst>
                                  <p:iterate type="lt">
                                    <p:tmPct val="0"/>
                                  </p:iterate>
                                  <p:childTnLst>
                                    <p:anim calcmode="lin" valueType="num">
                                      <p:cBhvr>
                                        <p:cTn id="15" dur="600" decel="50000">
                                          <p:stCondLst>
                                            <p:cond delay="0"/>
                                          </p:stCondLst>
                                        </p:cTn>
                                        <p:tgtEl>
                                          <p:spTgt spid="2457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400">
                                          <p:stCondLst>
                                            <p:cond delay="600"/>
                                          </p:stCondLst>
                                        </p:cTn>
                                        <p:tgtEl>
                                          <p:spTgt spid="24577"/>
                                        </p:tgtEl>
                                        <p:attrNameLst>
                                          <p:attrName>ppt_x</p:attrName>
                                        </p:attrNameLst>
                                      </p:cBhvr>
                                      <p:tavLst>
                                        <p:tav tm="0">
                                          <p:val>
                                            <p:strVal val="ppt_x"/>
                                          </p:val>
                                        </p:tav>
                                        <p:tav tm="100000">
                                          <p:val>
                                            <p:strVal val="ppt_x"/>
                                          </p:val>
                                        </p:tav>
                                      </p:tavLst>
                                    </p:anim>
                                    <p:anim calcmode="lin" valueType="num">
                                      <p:cBhvr>
                                        <p:cTn id="17" dur="600" decel="50000">
                                          <p:stCondLst>
                                            <p:cond delay="0"/>
                                          </p:stCondLst>
                                        </p:cTn>
                                        <p:tgtEl>
                                          <p:spTgt spid="24577"/>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8" dur="400">
                                          <p:stCondLst>
                                            <p:cond delay="600"/>
                                          </p:stCondLst>
                                        </p:cTn>
                                        <p:tgtEl>
                                          <p:spTgt spid="24577"/>
                                        </p:tgtEl>
                                        <p:attrNameLst>
                                          <p:attrName>ppt_y</p:attrName>
                                        </p:attrNameLst>
                                      </p:cBhvr>
                                      <p:tavLst>
                                        <p:tav tm="0">
                                          <p:val>
                                            <p:strVal val="ppt_y"/>
                                          </p:val>
                                        </p:tav>
                                        <p:tav tm="100000">
                                          <p:val>
                                            <p:strVal val="ppt_y"/>
                                          </p:val>
                                        </p:tav>
                                      </p:tavLst>
                                    </p:anim>
                                    <p:animEffect transition="out" filter="fade">
                                      <p:cBhvr>
                                        <p:cTn id="19" dur="100">
                                          <p:stCondLst>
                                            <p:cond delay="900"/>
                                          </p:stCondLst>
                                        </p:cTn>
                                        <p:tgtEl>
                                          <p:spTgt spid="24577"/>
                                        </p:tgtEl>
                                      </p:cBhvr>
                                    </p:animEffect>
                                    <p:set>
                                      <p:cBhvr>
                                        <p:cTn id="20" dur="1" fill="hold">
                                          <p:stCondLst>
                                            <p:cond delay="999"/>
                                          </p:stCondLst>
                                        </p:cTn>
                                        <p:tgtEl>
                                          <p:spTgt spid="245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43174" y="1285860"/>
            <a:ext cx="6357982" cy="1971676"/>
          </a:xfrm>
        </p:spPr>
        <p:txBody>
          <a:bodyPr>
            <a:normAutofit fontScale="62500" lnSpcReduction="20000"/>
          </a:bodyPr>
          <a:lstStyle/>
          <a:p>
            <a:pPr>
              <a:buNone/>
            </a:pPr>
            <a:r>
              <a:rPr lang="de-DE" dirty="0" smtClean="0"/>
              <a:t>      Museum der Volksarchitektur und Leben der Ukraine (populärer Name leitet sich vom Namen des gleichen Dorf: "</a:t>
            </a:r>
            <a:r>
              <a:rPr lang="de-DE" dirty="0" err="1" smtClean="0"/>
              <a:t>Pie","Freilichtmuseum</a:t>
            </a:r>
            <a:r>
              <a:rPr lang="de-DE" dirty="0" smtClean="0"/>
              <a:t> im Spiel") - Museum der Natur, Architektur und Landschaft Komplex aller historischen und ethnographischen Regionen der Ukraine. Am südlichen Stadtrand von Kiew, in Kiew, in der Nähe der Siedlung Kuchen. Gesamtfläche - 133,5 ha.</a:t>
            </a:r>
            <a:endParaRPr lang="ru-RU" dirty="0"/>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5601" name="WordArt 1"/>
          <p:cNvSpPr>
            <a:spLocks noChangeArrowheads="1" noChangeShapeType="1" noTextEdit="1"/>
          </p:cNvSpPr>
          <p:nvPr/>
        </p:nvSpPr>
        <p:spPr bwMode="auto">
          <a:xfrm>
            <a:off x="0" y="357166"/>
            <a:ext cx="6643702" cy="9747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b="1" i="1" kern="10" spc="0" dirty="0" smtClean="0">
                <a:ln w="9525">
                  <a:round/>
                  <a:headEnd/>
                  <a:tailEnd/>
                </a:ln>
                <a:gradFill rotWithShape="0">
                  <a:gsLst>
                    <a:gs pos="0">
                      <a:srgbClr val="FFE701"/>
                    </a:gs>
                    <a:gs pos="100000">
                      <a:srgbClr val="FE3E02"/>
                    </a:gs>
                  </a:gsLst>
                  <a:lin ang="5400000" scaled="1"/>
                </a:gradFill>
                <a:effectLst/>
                <a:latin typeface="Candara"/>
              </a:rPr>
              <a:t>Das </a:t>
            </a:r>
            <a:r>
              <a:rPr lang="en-US" sz="3600" b="1" i="1" kern="10" spc="0" dirty="0" err="1" smtClean="0">
                <a:ln w="9525">
                  <a:round/>
                  <a:headEnd/>
                  <a:tailEnd/>
                </a:ln>
                <a:gradFill rotWithShape="0">
                  <a:gsLst>
                    <a:gs pos="0">
                      <a:srgbClr val="FFE701"/>
                    </a:gs>
                    <a:gs pos="100000">
                      <a:srgbClr val="FE3E02"/>
                    </a:gs>
                  </a:gsLst>
                  <a:lin ang="5400000" scaled="1"/>
                </a:gradFill>
                <a:effectLst/>
                <a:latin typeface="Candara"/>
              </a:rPr>
              <a:t>Freilichtmuseum</a:t>
            </a:r>
            <a:r>
              <a:rPr lang="en-US" sz="3600" b="1" i="1" kern="10" spc="0" dirty="0" smtClean="0">
                <a:ln w="9525">
                  <a:round/>
                  <a:headEnd/>
                  <a:tailEnd/>
                </a:ln>
                <a:gradFill rotWithShape="0">
                  <a:gsLst>
                    <a:gs pos="0">
                      <a:srgbClr val="FFE701"/>
                    </a:gs>
                    <a:gs pos="100000">
                      <a:srgbClr val="FE3E02"/>
                    </a:gs>
                  </a:gsLst>
                  <a:lin ang="5400000" scaled="1"/>
                </a:gradFill>
                <a:effectLst/>
                <a:latin typeface="Candara"/>
              </a:rPr>
              <a:t> in </a:t>
            </a:r>
            <a:r>
              <a:rPr lang="en-US" sz="3600" b="1" i="1" kern="10" spc="0" dirty="0" err="1" smtClean="0">
                <a:ln w="9525">
                  <a:round/>
                  <a:headEnd/>
                  <a:tailEnd/>
                </a:ln>
                <a:gradFill rotWithShape="0">
                  <a:gsLst>
                    <a:gs pos="0">
                      <a:srgbClr val="FFE701"/>
                    </a:gs>
                    <a:gs pos="100000">
                      <a:srgbClr val="FE3E02"/>
                    </a:gs>
                  </a:gsLst>
                  <a:lin ang="5400000" scaled="1"/>
                </a:gradFill>
                <a:effectLst/>
                <a:latin typeface="Candara"/>
              </a:rPr>
              <a:t>Pyrohiv</a:t>
            </a:r>
            <a:endParaRPr lang="ru-RU" sz="3600" b="1" i="1" kern="10" spc="0" dirty="0">
              <a:ln w="9525">
                <a:round/>
                <a:headEnd/>
                <a:tailEnd/>
              </a:ln>
              <a:gradFill rotWithShape="0">
                <a:gsLst>
                  <a:gs pos="0">
                    <a:srgbClr val="FFE701"/>
                  </a:gs>
                  <a:gs pos="100000">
                    <a:srgbClr val="FE3E02"/>
                  </a:gs>
                </a:gsLst>
                <a:lin ang="5400000" scaled="1"/>
              </a:gradFill>
              <a:effectLst/>
              <a:latin typeface="Candara"/>
            </a:endParaRPr>
          </a:p>
        </p:txBody>
      </p:sp>
      <p:sp>
        <p:nvSpPr>
          <p:cNvPr id="25603" name="Rectangle 3"/>
          <p:cNvSpPr>
            <a:spLocks noChangeArrowheads="1"/>
          </p:cNvSpPr>
          <p:nvPr/>
        </p:nvSpPr>
        <p:spPr bwMode="auto">
          <a:xfrm>
            <a:off x="0" y="1431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25604" name="Picture 4" descr="C:\Documents and Settings\Ирина\Рабочий стол\АЛЛА\Німецька мова\Київ\1214203043_pirogovo00.jpg"/>
          <p:cNvPicPr>
            <a:picLocks noChangeAspect="1" noChangeArrowheads="1"/>
          </p:cNvPicPr>
          <p:nvPr/>
        </p:nvPicPr>
        <p:blipFill>
          <a:blip r:embed="rId3" cstate="print"/>
          <a:srcRect/>
          <a:stretch>
            <a:fillRect/>
          </a:stretch>
        </p:blipFill>
        <p:spPr bwMode="auto">
          <a:xfrm>
            <a:off x="142844" y="1643050"/>
            <a:ext cx="2786082" cy="2786082"/>
          </a:xfrm>
          <a:prstGeom prst="rect">
            <a:avLst/>
          </a:prstGeom>
          <a:ln w="88900" cap="sq" cmpd="thickThin">
            <a:solidFill>
              <a:srgbClr val="000000"/>
            </a:solidFill>
            <a:prstDash val="solid"/>
            <a:miter lim="800000"/>
          </a:ln>
          <a:effectLst>
            <a:innerShdw blurRad="76200">
              <a:srgbClr val="000000"/>
            </a:innerShdw>
          </a:effectLst>
        </p:spPr>
      </p:pic>
      <p:pic>
        <p:nvPicPr>
          <p:cNvPr id="25605" name="Picture 5" descr="C:\Documents and Settings\Ирина\Рабочий стол\АЛЛА\Німецька мова\Київ\Pirogovo6.jpg"/>
          <p:cNvPicPr>
            <a:picLocks noChangeAspect="1" noChangeArrowheads="1"/>
          </p:cNvPicPr>
          <p:nvPr/>
        </p:nvPicPr>
        <p:blipFill>
          <a:blip r:embed="rId4" cstate="print"/>
          <a:srcRect/>
          <a:stretch>
            <a:fillRect/>
          </a:stretch>
        </p:blipFill>
        <p:spPr bwMode="auto">
          <a:xfrm>
            <a:off x="6215074" y="3071810"/>
            <a:ext cx="2727666" cy="3643314"/>
          </a:xfrm>
          <a:prstGeom prst="rect">
            <a:avLst/>
          </a:prstGeom>
          <a:ln w="88900" cap="sq" cmpd="thickThin">
            <a:solidFill>
              <a:srgbClr val="000000"/>
            </a:solidFill>
            <a:prstDash val="solid"/>
            <a:miter lim="800000"/>
          </a:ln>
          <a:effectLst>
            <a:innerShdw blurRad="76200">
              <a:srgbClr val="000000"/>
            </a:innerShdw>
          </a:effectLst>
        </p:spPr>
      </p:pic>
      <p:pic>
        <p:nvPicPr>
          <p:cNvPr id="25606" name="Picture 6" descr="C:\Documents and Settings\Ирина\Рабочий стол\АЛЛА\Німецька мова\Київ\Pirogovo14.jpg"/>
          <p:cNvPicPr>
            <a:picLocks noChangeAspect="1" noChangeArrowheads="1"/>
          </p:cNvPicPr>
          <p:nvPr/>
        </p:nvPicPr>
        <p:blipFill>
          <a:blip r:embed="rId5" cstate="print"/>
          <a:srcRect/>
          <a:stretch>
            <a:fillRect/>
          </a:stretch>
        </p:blipFill>
        <p:spPr bwMode="auto">
          <a:xfrm>
            <a:off x="1928794" y="3500438"/>
            <a:ext cx="4190997" cy="3143248"/>
          </a:xfrm>
          <a:prstGeom prst="rect">
            <a:avLst/>
          </a:prstGeom>
          <a:ln>
            <a:noFill/>
          </a:ln>
          <a:effectLst>
            <a:softEdge rad="112500"/>
          </a:effectLst>
        </p:spPr>
      </p:pic>
    </p:spTree>
    <p:custDataLst>
      <p:tags r:id="rId1"/>
    </p:custDataLst>
  </p:cSld>
  <p:clrMapOvr>
    <a:masterClrMapping/>
  </p:clrMapOvr>
  <p:transition spd="med" advClick="0" advTm="3859">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p:cTn id="7" dur="1000" fill="hold"/>
                                        <p:tgtEl>
                                          <p:spTgt spid="25601"/>
                                        </p:tgtEl>
                                        <p:attrNameLst>
                                          <p:attrName>ppt_w</p:attrName>
                                        </p:attrNameLst>
                                      </p:cBhvr>
                                      <p:tavLst>
                                        <p:tav tm="0">
                                          <p:val>
                                            <p:strVal val="#ppt_w+.3"/>
                                          </p:val>
                                        </p:tav>
                                        <p:tav tm="100000">
                                          <p:val>
                                            <p:strVal val="#ppt_w"/>
                                          </p:val>
                                        </p:tav>
                                      </p:tavLst>
                                    </p:anim>
                                    <p:anim calcmode="lin" valueType="num">
                                      <p:cBhvr>
                                        <p:cTn id="8" dur="1000" fill="hold"/>
                                        <p:tgtEl>
                                          <p:spTgt spid="25601"/>
                                        </p:tgtEl>
                                        <p:attrNameLst>
                                          <p:attrName>ppt_h</p:attrName>
                                        </p:attrNameLst>
                                      </p:cBhvr>
                                      <p:tavLst>
                                        <p:tav tm="0">
                                          <p:val>
                                            <p:strVal val="#ppt_h"/>
                                          </p:val>
                                        </p:tav>
                                        <p:tav tm="100000">
                                          <p:val>
                                            <p:strVal val="#ppt_h"/>
                                          </p:val>
                                        </p:tav>
                                      </p:tavLst>
                                    </p:anim>
                                    <p:animEffect transition="in" filter="fade">
                                      <p:cBhvr>
                                        <p:cTn id="9" dur="1000"/>
                                        <p:tgtEl>
                                          <p:spTgt spid="25601"/>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grpId="1" nodeType="clickEffect">
                                  <p:stCondLst>
                                    <p:cond delay="0"/>
                                  </p:stCondLst>
                                  <p:childTnLst>
                                    <p:animEffect transition="out" filter="fade">
                                      <p:cBhvr>
                                        <p:cTn id="13" dur="1000"/>
                                        <p:tgtEl>
                                          <p:spTgt spid="25601"/>
                                        </p:tgtEl>
                                      </p:cBhvr>
                                    </p:animEffect>
                                    <p:anim calcmode="lin" valueType="num">
                                      <p:cBhvr>
                                        <p:cTn id="14" dur="1000"/>
                                        <p:tgtEl>
                                          <p:spTgt spid="25601"/>
                                        </p:tgtEl>
                                        <p:attrNameLst>
                                          <p:attrName>ppt_x</p:attrName>
                                        </p:attrNameLst>
                                      </p:cBhvr>
                                      <p:tavLst>
                                        <p:tav tm="0">
                                          <p:val>
                                            <p:strVal val="ppt_x"/>
                                          </p:val>
                                        </p:tav>
                                        <p:tav tm="100000">
                                          <p:val>
                                            <p:strVal val="ppt_x"/>
                                          </p:val>
                                        </p:tav>
                                      </p:tavLst>
                                    </p:anim>
                                    <p:anim calcmode="lin" valueType="num">
                                      <p:cBhvr>
                                        <p:cTn id="15" dur="100" decel="100000"/>
                                        <p:tgtEl>
                                          <p:spTgt spid="25601"/>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25601"/>
                                        </p:tgtEl>
                                        <p:attrNameLst>
                                          <p:attrName>ppt_y</p:attrName>
                                        </p:attrNameLst>
                                      </p:cBhvr>
                                      <p:tavLst>
                                        <p:tav tm="0">
                                          <p:val>
                                            <p:strVal val="ppt_y"/>
                                          </p:val>
                                        </p:tav>
                                        <p:tav tm="100000">
                                          <p:val>
                                            <p:strVal val="ppt_y+1"/>
                                          </p:val>
                                        </p:tav>
                                      </p:tavLst>
                                    </p:anim>
                                    <p:set>
                                      <p:cBhvr>
                                        <p:cTn id="17" dur="1" fill="hold">
                                          <p:stCondLst>
                                            <p:cond delay="999"/>
                                          </p:stCondLst>
                                        </p:cTn>
                                        <p:tgtEl>
                                          <p:spTgt spid="256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7224" y="642918"/>
            <a:ext cx="7470648" cy="5429288"/>
          </a:xfrm>
        </p:spPr>
        <p:style>
          <a:lnRef idx="1">
            <a:schemeClr val="dk1"/>
          </a:lnRef>
          <a:fillRef idx="2">
            <a:schemeClr val="dk1"/>
          </a:fillRef>
          <a:effectRef idx="1">
            <a:schemeClr val="dk1"/>
          </a:effectRef>
          <a:fontRef idx="minor">
            <a:schemeClr val="dk1"/>
          </a:fontRef>
        </p:style>
        <p:txBody>
          <a:bodyPr/>
          <a:lstStyle/>
          <a:p>
            <a:pPr algn="ct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2">
                      <a:lumMod val="40000"/>
                      <a:lumOff val="60000"/>
                      <a:alpha val="60000"/>
                    </a:schemeClr>
                  </a:glow>
                  <a:outerShdw blurRad="50800" algn="tl" rotWithShape="0">
                    <a:srgbClr val="000000"/>
                  </a:outerShdw>
                </a:effectLst>
              </a:rPr>
              <a:t>♥Von Alla Penkova♥</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2">
                    <a:lumMod val="40000"/>
                    <a:lumOff val="60000"/>
                    <a:alpha val="60000"/>
                  </a:schemeClr>
                </a:glow>
                <a:outerShdw blurRad="50800" algn="tl" rotWithShape="0">
                  <a:srgbClr val="000000"/>
                </a:outerShdw>
              </a:effectLst>
            </a:endParaRPr>
          </a:p>
        </p:txBody>
      </p:sp>
    </p:spTree>
    <p:custDataLst>
      <p:tags r:id="rId1"/>
    </p:custDataLst>
  </p:cSld>
  <p:clrMapOvr>
    <a:masterClrMapping/>
  </p:clrMapOvr>
  <p:transition spd="med" advClick="0" advTm="2664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1" nodeType="clickEffect">
                                  <p:stCondLst>
                                    <p:cond delay="0"/>
                                  </p:stCondLst>
                                  <p:iterate type="lt">
                                    <p:tmPct val="0"/>
                                  </p:iterate>
                                  <p:childTnLst>
                                    <p:animClr clrSpc="rgb">
                                      <p:cBhvr override="childStyle">
                                        <p:cTn id="12" dur="100" fill="hold"/>
                                        <p:tgtEl>
                                          <p:spTgt spid="4"/>
                                        </p:tgtEl>
                                        <p:attrNameLst>
                                          <p:attrName>style.color</p:attrName>
                                        </p:attrNameLst>
                                      </p:cBhvr>
                                      <p:to>
                                        <a:schemeClr val="accent2"/>
                                      </p:to>
                                    </p:animClr>
                                    <p:animClr clrSpc="rgb">
                                      <p:cBhvr>
                                        <p:cTn id="13" dur="100" fill="hold"/>
                                        <p:tgtEl>
                                          <p:spTgt spid="4"/>
                                        </p:tgtEl>
                                        <p:attrNameLst>
                                          <p:attrName>fillcolor</p:attrName>
                                        </p:attrNameLst>
                                      </p:cBhvr>
                                      <p:to>
                                        <a:schemeClr val="accent2"/>
                                      </p:to>
                                    </p:animClr>
                                    <p:set>
                                      <p:cBhvr>
                                        <p:cTn id="14" dur="100" fill="hold"/>
                                        <p:tgtEl>
                                          <p:spTgt spid="4"/>
                                        </p:tgtEl>
                                        <p:attrNameLst>
                                          <p:attrName>fill.type</p:attrName>
                                        </p:attrNameLst>
                                      </p:cBhvr>
                                      <p:to>
                                        <p:strVal val="solid"/>
                                      </p:to>
                                    </p:set>
                                    <p:set>
                                      <p:cBhvr>
                                        <p:cTn id="15" dur="100" fill="hold"/>
                                        <p:tgtEl>
                                          <p:spTgt spid="4"/>
                                        </p:tgtEl>
                                        <p:attrNameLst>
                                          <p:attrName>fill.on</p:attrName>
                                        </p:attrNameLst>
                                      </p:cBhvr>
                                      <p:to>
                                        <p:strVal val="true"/>
                                      </p:to>
                                    </p:se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8" presetClass="emph" presetSubtype="0" fill="hold" grpId="2" nodeType="clickEffect">
                                  <p:stCondLst>
                                    <p:cond delay="0"/>
                                  </p:stCondLst>
                                  <p:iterate type="lt">
                                    <p:tmPct val="10000"/>
                                  </p:iterate>
                                  <p:childTnLst>
                                    <p:animClr clrSpc="rgb">
                                      <p:cBhvr override="childStyle">
                                        <p:cTn id="24" dur="500" fill="hold"/>
                                        <p:tgtEl>
                                          <p:spTgt spid="4"/>
                                        </p:tgtEl>
                                        <p:attrNameLst>
                                          <p:attrName>style.color</p:attrName>
                                        </p:attrNameLst>
                                      </p:cBhvr>
                                      <p:to>
                                        <a:schemeClr val="accent2"/>
                                      </p:to>
                                    </p:animClr>
                                    <p:animClr clrSpc="rgb">
                                      <p:cBhvr>
                                        <p:cTn id="25" dur="500" fill="hold"/>
                                        <p:tgtEl>
                                          <p:spTgt spid="4"/>
                                        </p:tgtEl>
                                        <p:attrNameLst>
                                          <p:attrName>fillcolor</p:attrName>
                                        </p:attrNameLst>
                                      </p:cBhvr>
                                      <p:to>
                                        <a:schemeClr val="accent2"/>
                                      </p:to>
                                    </p:animClr>
                                    <p:set>
                                      <p:cBhvr>
                                        <p:cTn id="26" dur="500" fill="hold"/>
                                        <p:tgtEl>
                                          <p:spTgt spid="4"/>
                                        </p:tgtEl>
                                        <p:attrNameLst>
                                          <p:attrName>fill.type</p:attrName>
                                        </p:attrNameLst>
                                      </p:cBhvr>
                                      <p:to>
                                        <p:strVal val="solid"/>
                                      </p:to>
                                    </p:set>
                                    <p:anim to="1.5" calcmode="lin" valueType="num">
                                      <p:cBhvr override="childStyle">
                                        <p:cTn id="27" dur="500" fill="hold"/>
                                        <p:tgtEl>
                                          <p:spTgt spid="4"/>
                                        </p:tgtEl>
                                        <p:attrNameLst>
                                          <p:attrName>style.fontSize</p:attrName>
                                        </p:attrNameLst>
                                      </p:cBhvr>
                                    </p:anim>
                                  </p:childTnLst>
                                </p:cTn>
                              </p:par>
                            </p:childTnLst>
                          </p:cTn>
                        </p:par>
                      </p:childTnLst>
                    </p:cTn>
                  </p:par>
                  <p:par>
                    <p:cTn id="28" fill="hold">
                      <p:stCondLst>
                        <p:cond delay="indefinite"/>
                      </p:stCondLst>
                      <p:childTnLst>
                        <p:par>
                          <p:cTn id="29" fill="hold">
                            <p:stCondLst>
                              <p:cond delay="0"/>
                            </p:stCondLst>
                            <p:childTnLst>
                              <p:par>
                                <p:cTn id="30" presetID="38" presetClass="exit" presetSubtype="0" accel="50000" fill="hold" grpId="3" nodeType="clickEffect">
                                  <p:stCondLst>
                                    <p:cond delay="0"/>
                                  </p:stCondLst>
                                  <p:iterate type="lt">
                                    <p:tmPct val="50000"/>
                                  </p:iterate>
                                  <p:childTnLst>
                                    <p:anim calcmode="lin" valueType="num">
                                      <p:cBhvr>
                                        <p:cTn id="31" dur="1000">
                                          <p:stCondLst>
                                            <p:cond delay="0"/>
                                          </p:stCondLst>
                                        </p:cTn>
                                        <p:tgtEl>
                                          <p:spTgt spid="4"/>
                                        </p:tgtEl>
                                        <p:attrNameLst>
                                          <p:attrName>style.rotation</p:attrName>
                                        </p:attrNameLst>
                                      </p:cBhvr>
                                      <p:tavLst>
                                        <p:tav tm="0">
                                          <p:val>
                                            <p:fltVal val="0"/>
                                          </p:val>
                                        </p:tav>
                                        <p:tav tm="100000">
                                          <p:val>
                                            <p:fltVal val="45"/>
                                          </p:val>
                                        </p:tav>
                                      </p:tavLst>
                                    </p:anim>
                                    <p:anim calcmode="lin" valueType="num">
                                      <p:cBhvr>
                                        <p:cTn id="32" dur="1000">
                                          <p:stCondLst>
                                            <p:cond delay="0"/>
                                          </p:stCondLst>
                                        </p:cTn>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357222" y="3214686"/>
            <a:ext cx="7429552" cy="3786213"/>
          </a:xfrm>
        </p:spPr>
        <p:txBody>
          <a:bodyPr>
            <a:normAutofit/>
          </a:bodyPr>
          <a:lstStyle/>
          <a:p>
            <a:pPr>
              <a:buNone/>
            </a:pPr>
            <a:r>
              <a:rPr lang="en-US" dirty="0" smtClean="0"/>
              <a:t> </a:t>
            </a:r>
            <a:r>
              <a:rPr lang="en-US" dirty="0" smtClean="0"/>
              <a:t>  </a:t>
            </a:r>
            <a:r>
              <a:rPr lang="de-DE" dirty="0" smtClean="0"/>
              <a:t>Die </a:t>
            </a:r>
            <a:r>
              <a:rPr lang="de-DE" dirty="0" smtClean="0"/>
              <a:t>Hauptstadt der Ukraine, das Zentrum von Kiew Gebiet - Stadt Kiew - erstreckt sich für 35 km von Osten nach Westen und für 42 km von Norden nach Süden entlang der malerischen Ufern des </a:t>
            </a:r>
            <a:r>
              <a:rPr lang="de-DE" dirty="0" err="1" smtClean="0"/>
              <a:t>Dnipro</a:t>
            </a:r>
            <a:r>
              <a:rPr lang="de-DE" dirty="0" smtClean="0"/>
              <a:t>.</a:t>
            </a: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785786" y="142852"/>
            <a:ext cx="4071966" cy="2957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Прямоугольник 8"/>
          <p:cNvSpPr/>
          <p:nvPr/>
        </p:nvSpPr>
        <p:spPr>
          <a:xfrm>
            <a:off x="5429256" y="785794"/>
            <a:ext cx="3000396" cy="1446550"/>
          </a:xfrm>
          <a:prstGeom prst="rect">
            <a:avLst/>
          </a:prstGeom>
        </p:spPr>
        <p:txBody>
          <a:bodyPr wrap="square">
            <a:spAutoFit/>
          </a:bodyPr>
          <a:lstStyle/>
          <a:p>
            <a:r>
              <a:rPr lang="en-US" sz="8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Kiew</a:t>
            </a:r>
            <a:endParaRPr lang="ru-RU" sz="8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ustDataLst>
      <p:tags r:id="rId1"/>
    </p:custDataLst>
  </p:cSld>
  <p:clrMapOvr>
    <a:masterClrMapping/>
  </p:clrMapOvr>
  <p:transition spd="med" advClick="0" advTm="23421">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2"/>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8" presetClass="entr" presetSubtype="0" accel="10000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500" fill="hold"/>
                                        <p:tgtEl>
                                          <p:spTgt spid="7">
                                            <p:txEl>
                                              <p:pRg st="0" end="0"/>
                                            </p:txEl>
                                          </p:spTgt>
                                        </p:tgtEl>
                                        <p:attrNameLst>
                                          <p:attrName>ppt_w</p:attrName>
                                        </p:attrNameLst>
                                      </p:cBhvr>
                                      <p:tavLst>
                                        <p:tav tm="0">
                                          <p:val>
                                            <p:strVal val="#ppt_w*2.5"/>
                                          </p:val>
                                        </p:tav>
                                        <p:tav tm="100000">
                                          <p:val>
                                            <p:strVal val="#ppt_w"/>
                                          </p:val>
                                        </p:tav>
                                      </p:tavLst>
                                    </p:anim>
                                    <p:anim calcmode="lin" valueType="num">
                                      <p:cBhvr>
                                        <p:cTn id="21" dur="500" fill="hold"/>
                                        <p:tgtEl>
                                          <p:spTgt spid="7">
                                            <p:txEl>
                                              <p:pRg st="0" end="0"/>
                                            </p:txEl>
                                          </p:spTgt>
                                        </p:tgtEl>
                                        <p:attrNameLst>
                                          <p:attrName>ppt_h</p:attrName>
                                        </p:attrNameLst>
                                      </p:cBhvr>
                                      <p:tavLst>
                                        <p:tav tm="0">
                                          <p:val>
                                            <p:strVal val="#ppt_h*0.01"/>
                                          </p:val>
                                        </p:tav>
                                        <p:tav tm="100000">
                                          <p:val>
                                            <p:strVal val="#ppt_h"/>
                                          </p:val>
                                        </p:tav>
                                      </p:tavLst>
                                    </p:anim>
                                    <p:anim calcmode="lin" valueType="num">
                                      <p:cBhvr>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7">
                                            <p:txEl>
                                              <p:pRg st="0" end="0"/>
                                            </p:txEl>
                                          </p:spTgt>
                                        </p:tgtEl>
                                        <p:attrNameLst>
                                          <p:attrName>ppt_y</p:attrName>
                                        </p:attrNameLst>
                                      </p:cBhvr>
                                      <p:tavLst>
                                        <p:tav tm="0">
                                          <p:val>
                                            <p:strVal val="#ppt_h+1"/>
                                          </p:val>
                                        </p:tav>
                                        <p:tav tm="100000">
                                          <p:val>
                                            <p:strVal val="#ppt_y"/>
                                          </p:val>
                                        </p:tav>
                                      </p:tavLst>
                                    </p:anim>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026"/>
                                        </p:tgtEl>
                                        <p:attrNameLst>
                                          <p:attrName>ppt_x</p:attrName>
                                        </p:attrNameLst>
                                      </p:cBhvr>
                                      <p:tavLst>
                                        <p:tav tm="0">
                                          <p:val>
                                            <p:strVal val="ppt_x"/>
                                          </p:val>
                                        </p:tav>
                                        <p:tav tm="100000">
                                          <p:val>
                                            <p:strVal val="ppt_x"/>
                                          </p:val>
                                        </p:tav>
                                      </p:tavLst>
                                    </p:anim>
                                    <p:anim calcmode="lin" valueType="num">
                                      <p:cBhvr additive="base">
                                        <p:cTn id="29" dur="500"/>
                                        <p:tgtEl>
                                          <p:spTgt spid="1026"/>
                                        </p:tgtEl>
                                        <p:attrNameLst>
                                          <p:attrName>ppt_y</p:attrName>
                                        </p:attrNameLst>
                                      </p:cBhvr>
                                      <p:tavLst>
                                        <p:tav tm="0">
                                          <p:val>
                                            <p:strVal val="ppt_y"/>
                                          </p:val>
                                        </p:tav>
                                        <p:tav tm="100000">
                                          <p:val>
                                            <p:strVal val="1+ppt_h/2"/>
                                          </p:val>
                                        </p:tav>
                                      </p:tavLst>
                                    </p:anim>
                                    <p:set>
                                      <p:cBhvr>
                                        <p:cTn id="30" dur="1" fill="hold">
                                          <p:stCondLst>
                                            <p:cond delay="499"/>
                                          </p:stCondLst>
                                        </p:cTn>
                                        <p:tgtEl>
                                          <p:spTgt spid="10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1" nodeType="clickEffect">
                                  <p:stCondLst>
                                    <p:cond delay="0"/>
                                  </p:stCondLst>
                                  <p:childTnLst>
                                    <p:animEffect transition="out" filter="diamond(in)">
                                      <p:cBhvr>
                                        <p:cTn id="34" dur="2000"/>
                                        <p:tgtEl>
                                          <p:spTgt spid="9"/>
                                        </p:tgtEl>
                                      </p:cBhvr>
                                    </p:animEffect>
                                    <p:set>
                                      <p:cBhvr>
                                        <p:cTn id="35" dur="1" fill="hold">
                                          <p:stCondLst>
                                            <p:cond delay="19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0" presetClass="exit" presetSubtype="0" fill="hold" grpId="1" nodeType="clickEffect">
                                  <p:stCondLst>
                                    <p:cond delay="0"/>
                                  </p:stCondLst>
                                  <p:childTnLst>
                                    <p:animEffect transition="out" filter="fade">
                                      <p:cBhvr>
                                        <p:cTn id="39" dur="800" accel="100000">
                                          <p:stCondLst>
                                            <p:cond delay="200"/>
                                          </p:stCondLst>
                                        </p:cTn>
                                        <p:tgtEl>
                                          <p:spTgt spid="7">
                                            <p:txEl>
                                              <p:pRg st="0" end="0"/>
                                            </p:txEl>
                                          </p:spTgt>
                                        </p:tgtEl>
                                      </p:cBhvr>
                                    </p:animEffect>
                                    <p:anim calcmode="lin" valueType="num">
                                      <p:cBhvr>
                                        <p:cTn id="40" dur="800" accel="100000">
                                          <p:stCondLst>
                                            <p:cond delay="200"/>
                                          </p:stCondLst>
                                        </p:cTn>
                                        <p:tgtEl>
                                          <p:spTgt spid="7">
                                            <p:txEl>
                                              <p:pRg st="0" end="0"/>
                                            </p:txEl>
                                          </p:spTgt>
                                        </p:tgtEl>
                                        <p:attrNameLst>
                                          <p:attrName>style.rotation</p:attrName>
                                        </p:attrNameLst>
                                      </p:cBhvr>
                                      <p:tavLst>
                                        <p:tav tm="0">
                                          <p:val>
                                            <p:fltVal val="0"/>
                                          </p:val>
                                        </p:tav>
                                        <p:tav tm="100000">
                                          <p:val>
                                            <p:fltVal val="-90"/>
                                          </p:val>
                                        </p:tav>
                                      </p:tavLst>
                                    </p:anim>
                                    <p:anim calcmode="lin" valueType="num">
                                      <p:cBhvr>
                                        <p:cTn id="41" dur="200" decel="100000"/>
                                        <p:tgtEl>
                                          <p:spTgt spid="7">
                                            <p:txEl>
                                              <p:pRg st="0" end="0"/>
                                            </p:txEl>
                                          </p:spTgt>
                                        </p:tgtEl>
                                        <p:attrNameLst>
                                          <p:attrName>ppt_x</p:attrName>
                                        </p:attrNameLst>
                                      </p:cBhvr>
                                      <p:tavLst>
                                        <p:tav tm="0">
                                          <p:val>
                                            <p:strVal val="ppt_x"/>
                                          </p:val>
                                        </p:tav>
                                        <p:tav tm="100000">
                                          <p:val>
                                            <p:strVal val="ppt_x-0.05"/>
                                          </p:val>
                                        </p:tav>
                                      </p:tavLst>
                                    </p:anim>
                                    <p:anim calcmode="lin" valueType="num">
                                      <p:cBhvr>
                                        <p:cTn id="42" dur="200" decel="100000"/>
                                        <p:tgtEl>
                                          <p:spTgt spid="7">
                                            <p:txEl>
                                              <p:pRg st="0" end="0"/>
                                            </p:txEl>
                                          </p:spTgt>
                                        </p:tgtEl>
                                        <p:attrNameLst>
                                          <p:attrName>ppt_y</p:attrName>
                                        </p:attrNameLst>
                                      </p:cBhvr>
                                      <p:tavLst>
                                        <p:tav tm="0">
                                          <p:val>
                                            <p:strVal val="ppt_y"/>
                                          </p:val>
                                        </p:tav>
                                        <p:tav tm="100000">
                                          <p:val>
                                            <p:strVal val="ppt_y+0.1"/>
                                          </p:val>
                                        </p:tav>
                                      </p:tavLst>
                                    </p:anim>
                                    <p:anim calcmode="lin" valueType="num">
                                      <p:cBhvr>
                                        <p:cTn id="43" dur="800" accel="100000">
                                          <p:stCondLst>
                                            <p:cond delay="200"/>
                                          </p:stCondLst>
                                        </p:cTn>
                                        <p:tgtEl>
                                          <p:spTgt spid="7">
                                            <p:txEl>
                                              <p:pRg st="0" end="0"/>
                                            </p:txEl>
                                          </p:spTgt>
                                        </p:tgtEl>
                                        <p:attrNameLst>
                                          <p:attrName>ppt_x</p:attrName>
                                        </p:attrNameLst>
                                      </p:cBhvr>
                                      <p:tavLst>
                                        <p:tav tm="0">
                                          <p:val>
                                            <p:strVal val="ppt_x"/>
                                          </p:val>
                                        </p:tav>
                                        <p:tav tm="100000">
                                          <p:val>
                                            <p:strVal val="ppt_x+0.4+0.05"/>
                                          </p:val>
                                        </p:tav>
                                      </p:tavLst>
                                    </p:anim>
                                    <p:anim calcmode="lin" valueType="num">
                                      <p:cBhvr>
                                        <p:cTn id="44" dur="800" accel="100000">
                                          <p:stCondLst>
                                            <p:cond delay="200"/>
                                          </p:stCondLst>
                                        </p:cTn>
                                        <p:tgtEl>
                                          <p:spTgt spid="7">
                                            <p:txEl>
                                              <p:pRg st="0" end="0"/>
                                            </p:txEl>
                                          </p:spTgt>
                                        </p:tgtEl>
                                        <p:attrNameLst>
                                          <p:attrName>ppt_y</p:attrName>
                                        </p:attrNameLst>
                                      </p:cBhvr>
                                      <p:tavLst>
                                        <p:tav tm="0">
                                          <p:val>
                                            <p:strVal val="ppt_y"/>
                                          </p:val>
                                        </p:tav>
                                        <p:tav tm="100000">
                                          <p:val>
                                            <p:strVal val="ppt_y-0.4-0.1"/>
                                          </p:val>
                                        </p:tav>
                                      </p:tavLst>
                                    </p:anim>
                                    <p:set>
                                      <p:cBhvr>
                                        <p:cTn id="45" dur="1" fill="hold">
                                          <p:stCondLst>
                                            <p:cond delay="9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7115196" cy="1571636"/>
          </a:xfrm>
        </p:spPr>
        <p:txBody>
          <a:bodyPr>
            <a:prstTxWarp prst="textDeflateTop">
              <a:avLst/>
            </a:prstTxWarp>
            <a:noAutofit/>
          </a:bodyPr>
          <a:lstStyle/>
          <a:p>
            <a:r>
              <a:rPr lang="de-DE" sz="4000" b="1" dirty="0" smtClean="0">
                <a:ln w="900" cmpd="sng">
                  <a:solidFill>
                    <a:schemeClr val="accent2">
                      <a:alpha val="55000"/>
                    </a:schemeClr>
                  </a:solidFill>
                  <a:prstDash val="solid"/>
                </a:ln>
                <a:effectLst>
                  <a:innerShdw blurRad="101600" dist="76200" dir="5400000">
                    <a:schemeClr val="accent1">
                      <a:satMod val="190000"/>
                      <a:tint val="100000"/>
                      <a:alpha val="74000"/>
                    </a:schemeClr>
                  </a:innerShdw>
                </a:effectLst>
              </a:rPr>
              <a:t>Die Fläche der Stadt ist in 10 Landkreise unterteilt:</a:t>
            </a:r>
            <a:endParaRPr lang="ru-RU" sz="4000" b="1" dirty="0">
              <a:ln w="900" cmpd="sng">
                <a:solidFill>
                  <a:schemeClr val="accent2">
                    <a:alpha val="55000"/>
                  </a:schemeClr>
                </a:solidFill>
                <a:prstDash val="solid"/>
              </a:ln>
              <a:effectLst>
                <a:innerShdw blurRad="101600" dist="76200" dir="5400000">
                  <a:schemeClr val="accent1">
                    <a:satMod val="190000"/>
                    <a:tint val="100000"/>
                    <a:alpha val="74000"/>
                  </a:schemeClr>
                </a:innerShdw>
              </a:effectLst>
            </a:endParaRPr>
          </a:p>
        </p:txBody>
      </p:sp>
      <p:sp>
        <p:nvSpPr>
          <p:cNvPr id="3" name="Содержимое 2"/>
          <p:cNvSpPr>
            <a:spLocks noGrp="1"/>
          </p:cNvSpPr>
          <p:nvPr>
            <p:ph idx="1"/>
          </p:nvPr>
        </p:nvSpPr>
        <p:spPr>
          <a:xfrm>
            <a:off x="428596" y="2214554"/>
            <a:ext cx="3400420" cy="4054485"/>
          </a:xfrm>
        </p:spPr>
        <p:txBody>
          <a:bodyPr>
            <a:noAutofit/>
          </a:bodyPr>
          <a:lstStyle/>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1.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Holosiyivsky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Bezirk</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2.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Darnitsky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Bereich</a:t>
            </a:r>
            <a:endPar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endParaRP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3.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Desniansky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Bezirk</a:t>
            </a:r>
            <a:endPar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endParaRP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4.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Dniprovsky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Bezirk</a:t>
            </a:r>
            <a:endPar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endParaRP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5.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Obolonsky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Bezirk</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6.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Höhlen</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Bereich</a:t>
            </a:r>
            <a:endPar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endParaRP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7.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Podolsky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Bezirk</a:t>
            </a:r>
            <a:endPar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endParaRP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8.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Svyatoshinsiy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Bezirk</a:t>
            </a:r>
            <a:endPar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endParaRP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9.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Solom'yansky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Bezirk</a:t>
            </a:r>
            <a:endPar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endParaRPr>
          </a:p>
          <a:p>
            <a:pPr>
              <a:buNone/>
            </a:pP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10.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Shevchenkivsky</a:t>
            </a:r>
            <a:r>
              <a:rPr lang="en-US" sz="2000" b="1" i="1" spc="50" dirty="0"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 </a:t>
            </a:r>
            <a:r>
              <a:rPr lang="en-US" sz="2000" b="1" i="1" spc="50" dirty="0" err="1" smtClean="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rPr>
              <a:t>Bezirk</a:t>
            </a:r>
            <a:endParaRPr lang="ru-RU" sz="2000" b="1" i="1" spc="50" dirty="0">
              <a:ln w="13500">
                <a:solidFill>
                  <a:schemeClr val="accent1">
                    <a:shade val="2500"/>
                    <a:alpha val="6500"/>
                  </a:schemeClr>
                </a:solidFill>
                <a:prstDash val="solid"/>
              </a:ln>
              <a:solidFill>
                <a:schemeClr val="accent1">
                  <a:tint val="3000"/>
                  <a:alpha val="95000"/>
                </a:schemeClr>
              </a:solidFill>
              <a:effectLst>
                <a:glow rad="101600">
                  <a:schemeClr val="bg2">
                    <a:lumMod val="20000"/>
                    <a:lumOff val="80000"/>
                    <a:alpha val="60000"/>
                  </a:schemeClr>
                </a:glow>
                <a:outerShdw blurRad="50800" dist="38100" dir="2700000" algn="tl" rotWithShape="0">
                  <a:prstClr val="black">
                    <a:alpha val="40000"/>
                  </a:prstClr>
                </a:outerShdw>
                <a:reflection blurRad="6350" stA="55000" endA="300" endPos="45500" dir="5400000" sy="-100000" algn="bl" rotWithShape="0"/>
              </a:effectLst>
            </a:endParaRPr>
          </a:p>
        </p:txBody>
      </p:sp>
      <p:pic>
        <p:nvPicPr>
          <p:cNvPr id="15362" name="Picture 2"/>
          <p:cNvPicPr>
            <a:picLocks noChangeAspect="1" noChangeArrowheads="1"/>
          </p:cNvPicPr>
          <p:nvPr/>
        </p:nvPicPr>
        <p:blipFill>
          <a:blip r:embed="rId3" cstate="print"/>
          <a:srcRect/>
          <a:stretch>
            <a:fillRect/>
          </a:stretch>
        </p:blipFill>
        <p:spPr bwMode="auto">
          <a:xfrm>
            <a:off x="4143372" y="2214554"/>
            <a:ext cx="4429156" cy="4307049"/>
          </a:xfrm>
          <a:prstGeom prst="rect">
            <a:avLst/>
          </a:prstGeom>
          <a:noFill/>
          <a:ln w="9525">
            <a:noFill/>
            <a:miter lim="800000"/>
            <a:headEnd/>
            <a:tailEnd/>
          </a:ln>
          <a:effectLst/>
        </p:spPr>
      </p:pic>
    </p:spTree>
    <p:custDataLst>
      <p:tags r:id="rId1"/>
    </p:custDataLst>
  </p:cSld>
  <p:clrMapOvr>
    <a:masterClrMapping/>
  </p:clrMapOvr>
  <p:transition spd="med" advClick="0" advTm="19096">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536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5362"/>
                                        </p:tgtEl>
                                        <p:attrNameLst>
                                          <p:attrName>ppt_y</p:attrName>
                                        </p:attrNameLst>
                                      </p:cBhvr>
                                      <p:tavLst>
                                        <p:tav tm="0">
                                          <p:val>
                                            <p:strVal val="#ppt_y"/>
                                          </p:val>
                                        </p:tav>
                                        <p:tav tm="100000">
                                          <p:val>
                                            <p:strVal val="#ppt_y"/>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1"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2"/>
                                        </p:tgtEl>
                                        <p:attrNameLst>
                                          <p:attrName>ppt_x</p:attrName>
                                          <p:attrName>ppt_y</p:attrName>
                                        </p:attrNameLst>
                                      </p:cBhvr>
                                    </p:animMotion>
                                    <p:animRot by="1500000">
                                      <p:cBhvr>
                                        <p:cTn id="22" dur="125" fill="hold">
                                          <p:stCondLst>
                                            <p:cond delay="0"/>
                                          </p:stCondLst>
                                        </p:cTn>
                                        <p:tgtEl>
                                          <p:spTgt spid="2"/>
                                        </p:tgtEl>
                                        <p:attrNameLst>
                                          <p:attrName>r</p:attrName>
                                        </p:attrNameLst>
                                      </p:cBhvr>
                                    </p:animRot>
                                    <p:animRot by="-1500000">
                                      <p:cBhvr>
                                        <p:cTn id="23" dur="125" fill="hold">
                                          <p:stCondLst>
                                            <p:cond delay="125"/>
                                          </p:stCondLst>
                                        </p:cTn>
                                        <p:tgtEl>
                                          <p:spTgt spid="2"/>
                                        </p:tgtEl>
                                        <p:attrNameLst>
                                          <p:attrName>r</p:attrName>
                                        </p:attrNameLst>
                                      </p:cBhvr>
                                    </p:animRot>
                                    <p:animRot by="-1500000">
                                      <p:cBhvr>
                                        <p:cTn id="24" dur="125" fill="hold">
                                          <p:stCondLst>
                                            <p:cond delay="250"/>
                                          </p:stCondLst>
                                        </p:cTn>
                                        <p:tgtEl>
                                          <p:spTgt spid="2"/>
                                        </p:tgtEl>
                                        <p:attrNameLst>
                                          <p:attrName>r</p:attrName>
                                        </p:attrNameLst>
                                      </p:cBhvr>
                                    </p:animRot>
                                    <p:animRot by="1500000">
                                      <p:cBhvr>
                                        <p:cTn id="25" dur="125" fill="hold">
                                          <p:stCondLst>
                                            <p:cond delay="375"/>
                                          </p:stCondLst>
                                        </p:cTn>
                                        <p:tgtEl>
                                          <p:spTgt spid="2"/>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9" presetClass="exit" presetSubtype="0" accel="100000" fill="hold" grpId="2" nodeType="clickEffect">
                                  <p:stCondLst>
                                    <p:cond delay="0"/>
                                  </p:stCondLst>
                                  <p:iterate type="lt">
                                    <p:tmPct val="0"/>
                                  </p:iterate>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 calcmode="lin" valueType="num">
                                      <p:cBhvr>
                                        <p:cTn id="31" dur="500"/>
                                        <p:tgtEl>
                                          <p:spTgt spid="2"/>
                                        </p:tgtEl>
                                        <p:attrNameLst>
                                          <p:attrName>style.rotation</p:attrName>
                                        </p:attrNameLst>
                                      </p:cBhvr>
                                      <p:tavLst>
                                        <p:tav tm="0">
                                          <p:val>
                                            <p:fltVal val="0"/>
                                          </p:val>
                                        </p:tav>
                                        <p:tav tm="100000">
                                          <p:val>
                                            <p:fltVal val="360"/>
                                          </p:val>
                                        </p:tav>
                                      </p:tavLst>
                                    </p:anim>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 calcmode="lin" valueType="num">
                                      <p:cBhvr>
                                        <p:cTn id="3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 calcmode="lin" valueType="num">
                                      <p:cBhvr>
                                        <p:cTn id="4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p:cTn id="5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p:cTn id="5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 calcmode="lin" valueType="num">
                                      <p:cBhvr>
                                        <p:cTn id="6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grpId="0"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 calcmode="lin" valueType="num">
                                      <p:cBhvr>
                                        <p:cTn id="8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7" presetClass="entr" presetSubtype="10" fill="hold" grpId="0" nodeType="clickEffect">
                                  <p:stCondLst>
                                    <p:cond delay="0"/>
                                  </p:stCondLst>
                                  <p:childTnLst>
                                    <p:set>
                                      <p:cBhvr>
                                        <p:cTn id="85" dur="1" fill="hold">
                                          <p:stCondLst>
                                            <p:cond delay="0"/>
                                          </p:stCondLst>
                                        </p:cTn>
                                        <p:tgtEl>
                                          <p:spTgt spid="3">
                                            <p:txEl>
                                              <p:pRg st="8" end="8"/>
                                            </p:txEl>
                                          </p:spTgt>
                                        </p:tgtEl>
                                        <p:attrNameLst>
                                          <p:attrName>style.visibility</p:attrName>
                                        </p:attrNameLst>
                                      </p:cBhvr>
                                      <p:to>
                                        <p:strVal val="visible"/>
                                      </p:to>
                                    </p:set>
                                    <p:anim calcmode="lin" valueType="num">
                                      <p:cBhvr>
                                        <p:cTn id="8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7"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7" presetClass="entr" presetSubtype="10" fill="hold" grpId="0" nodeType="clickEffect">
                                  <p:stCondLst>
                                    <p:cond delay="0"/>
                                  </p:stCondLst>
                                  <p:childTnLst>
                                    <p:set>
                                      <p:cBhvr>
                                        <p:cTn id="91" dur="1" fill="hold">
                                          <p:stCondLst>
                                            <p:cond delay="0"/>
                                          </p:stCondLst>
                                        </p:cTn>
                                        <p:tgtEl>
                                          <p:spTgt spid="3">
                                            <p:txEl>
                                              <p:pRg st="9" end="9"/>
                                            </p:txEl>
                                          </p:spTgt>
                                        </p:tgtEl>
                                        <p:attrNameLst>
                                          <p:attrName>style.visibility</p:attrName>
                                        </p:attrNameLst>
                                      </p:cBhvr>
                                      <p:to>
                                        <p:strVal val="visible"/>
                                      </p:to>
                                    </p:set>
                                    <p:anim calcmode="lin" valueType="num">
                                      <p:cBhvr>
                                        <p:cTn id="9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3"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55" presetClass="exit" presetSubtype="0" fill="hold" grpId="1" nodeType="clickEffect">
                                  <p:stCondLst>
                                    <p:cond delay="0"/>
                                  </p:stCondLst>
                                  <p:childTnLst>
                                    <p:anim calcmode="lin" valueType="num">
                                      <p:cBhvr>
                                        <p:cTn id="97"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98"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99" dur="1000"/>
                                        <p:tgtEl>
                                          <p:spTgt spid="3">
                                            <p:txEl>
                                              <p:pRg st="0" end="0"/>
                                            </p:txEl>
                                          </p:spTgt>
                                        </p:tgtEl>
                                      </p:cBhvr>
                                    </p:animEffect>
                                    <p:set>
                                      <p:cBhvr>
                                        <p:cTn id="10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55" presetClass="exit" presetSubtype="0" fill="hold" grpId="1" nodeType="clickEffect">
                                  <p:stCondLst>
                                    <p:cond delay="0"/>
                                  </p:stCondLst>
                                  <p:childTnLst>
                                    <p:anim calcmode="lin" valueType="num">
                                      <p:cBhvr>
                                        <p:cTn id="104" dur="1000"/>
                                        <p:tgtEl>
                                          <p:spTgt spid="3">
                                            <p:txEl>
                                              <p:pRg st="1" end="1"/>
                                            </p:txEl>
                                          </p:spTgt>
                                        </p:tgtEl>
                                        <p:attrNameLst>
                                          <p:attrName>ppt_w</p:attrName>
                                        </p:attrNameLst>
                                      </p:cBhvr>
                                      <p:tavLst>
                                        <p:tav tm="0">
                                          <p:val>
                                            <p:strVal val="ppt_w"/>
                                          </p:val>
                                        </p:tav>
                                        <p:tav tm="100000">
                                          <p:val>
                                            <p:strVal val="ppt_w*0.70"/>
                                          </p:val>
                                        </p:tav>
                                      </p:tavLst>
                                    </p:anim>
                                    <p:anim calcmode="lin" valueType="num">
                                      <p:cBhvr>
                                        <p:cTn id="105"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106" dur="1000"/>
                                        <p:tgtEl>
                                          <p:spTgt spid="3">
                                            <p:txEl>
                                              <p:pRg st="1" end="1"/>
                                            </p:txEl>
                                          </p:spTgt>
                                        </p:tgtEl>
                                      </p:cBhvr>
                                    </p:animEffect>
                                    <p:set>
                                      <p:cBhvr>
                                        <p:cTn id="107"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5" presetClass="exit" presetSubtype="0" fill="hold" grpId="1" nodeType="clickEffect">
                                  <p:stCondLst>
                                    <p:cond delay="0"/>
                                  </p:stCondLst>
                                  <p:childTnLst>
                                    <p:anim calcmode="lin" valueType="num">
                                      <p:cBhvr>
                                        <p:cTn id="111"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112"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113" dur="1000"/>
                                        <p:tgtEl>
                                          <p:spTgt spid="3">
                                            <p:txEl>
                                              <p:pRg st="2" end="2"/>
                                            </p:txEl>
                                          </p:spTgt>
                                        </p:tgtEl>
                                      </p:cBhvr>
                                    </p:animEffect>
                                    <p:set>
                                      <p:cBhvr>
                                        <p:cTn id="114"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55" presetClass="exit" presetSubtype="0" fill="hold" grpId="1" nodeType="clickEffect">
                                  <p:stCondLst>
                                    <p:cond delay="0"/>
                                  </p:stCondLst>
                                  <p:childTnLst>
                                    <p:anim calcmode="lin" valueType="num">
                                      <p:cBhvr>
                                        <p:cTn id="118" dur="1000"/>
                                        <p:tgtEl>
                                          <p:spTgt spid="3">
                                            <p:txEl>
                                              <p:pRg st="3" end="3"/>
                                            </p:txEl>
                                          </p:spTgt>
                                        </p:tgtEl>
                                        <p:attrNameLst>
                                          <p:attrName>ppt_w</p:attrName>
                                        </p:attrNameLst>
                                      </p:cBhvr>
                                      <p:tavLst>
                                        <p:tav tm="0">
                                          <p:val>
                                            <p:strVal val="ppt_w"/>
                                          </p:val>
                                        </p:tav>
                                        <p:tav tm="100000">
                                          <p:val>
                                            <p:strVal val="ppt_w*0.70"/>
                                          </p:val>
                                        </p:tav>
                                      </p:tavLst>
                                    </p:anim>
                                    <p:anim calcmode="lin" valueType="num">
                                      <p:cBhvr>
                                        <p:cTn id="119"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120" dur="1000"/>
                                        <p:tgtEl>
                                          <p:spTgt spid="3">
                                            <p:txEl>
                                              <p:pRg st="3" end="3"/>
                                            </p:txEl>
                                          </p:spTgt>
                                        </p:tgtEl>
                                      </p:cBhvr>
                                    </p:animEffect>
                                    <p:set>
                                      <p:cBhvr>
                                        <p:cTn id="121"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55" presetClass="exit" presetSubtype="0" fill="hold" grpId="1" nodeType="clickEffect">
                                  <p:stCondLst>
                                    <p:cond delay="0"/>
                                  </p:stCondLst>
                                  <p:childTnLst>
                                    <p:anim calcmode="lin" valueType="num">
                                      <p:cBhvr>
                                        <p:cTn id="125" dur="1000"/>
                                        <p:tgtEl>
                                          <p:spTgt spid="3">
                                            <p:txEl>
                                              <p:pRg st="4" end="4"/>
                                            </p:txEl>
                                          </p:spTgt>
                                        </p:tgtEl>
                                        <p:attrNameLst>
                                          <p:attrName>ppt_w</p:attrName>
                                        </p:attrNameLst>
                                      </p:cBhvr>
                                      <p:tavLst>
                                        <p:tav tm="0">
                                          <p:val>
                                            <p:strVal val="ppt_w"/>
                                          </p:val>
                                        </p:tav>
                                        <p:tav tm="100000">
                                          <p:val>
                                            <p:strVal val="ppt_w*0.70"/>
                                          </p:val>
                                        </p:tav>
                                      </p:tavLst>
                                    </p:anim>
                                    <p:anim calcmode="lin" valueType="num">
                                      <p:cBhvr>
                                        <p:cTn id="126"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127" dur="1000"/>
                                        <p:tgtEl>
                                          <p:spTgt spid="3">
                                            <p:txEl>
                                              <p:pRg st="4" end="4"/>
                                            </p:txEl>
                                          </p:spTgt>
                                        </p:tgtEl>
                                      </p:cBhvr>
                                    </p:animEffect>
                                    <p:set>
                                      <p:cBhvr>
                                        <p:cTn id="128"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5" presetClass="exit" presetSubtype="0" fill="hold" grpId="1" nodeType="clickEffect">
                                  <p:stCondLst>
                                    <p:cond delay="0"/>
                                  </p:stCondLst>
                                  <p:childTnLst>
                                    <p:anim calcmode="lin" valueType="num">
                                      <p:cBhvr>
                                        <p:cTn id="132" dur="1000"/>
                                        <p:tgtEl>
                                          <p:spTgt spid="3">
                                            <p:txEl>
                                              <p:pRg st="5" end="5"/>
                                            </p:txEl>
                                          </p:spTgt>
                                        </p:tgtEl>
                                        <p:attrNameLst>
                                          <p:attrName>ppt_w</p:attrName>
                                        </p:attrNameLst>
                                      </p:cBhvr>
                                      <p:tavLst>
                                        <p:tav tm="0">
                                          <p:val>
                                            <p:strVal val="ppt_w"/>
                                          </p:val>
                                        </p:tav>
                                        <p:tav tm="100000">
                                          <p:val>
                                            <p:strVal val="ppt_w*0.70"/>
                                          </p:val>
                                        </p:tav>
                                      </p:tavLst>
                                    </p:anim>
                                    <p:anim calcmode="lin" valueType="num">
                                      <p:cBhvr>
                                        <p:cTn id="133" dur="1000"/>
                                        <p:tgtEl>
                                          <p:spTgt spid="3">
                                            <p:txEl>
                                              <p:pRg st="5" end="5"/>
                                            </p:txEl>
                                          </p:spTgt>
                                        </p:tgtEl>
                                        <p:attrNameLst>
                                          <p:attrName>ppt_h</p:attrName>
                                        </p:attrNameLst>
                                      </p:cBhvr>
                                      <p:tavLst>
                                        <p:tav tm="0">
                                          <p:val>
                                            <p:strVal val="ppt_h"/>
                                          </p:val>
                                        </p:tav>
                                        <p:tav tm="100000">
                                          <p:val>
                                            <p:strVal val="ppt_h"/>
                                          </p:val>
                                        </p:tav>
                                      </p:tavLst>
                                    </p:anim>
                                    <p:animEffect transition="out" filter="fade">
                                      <p:cBhvr>
                                        <p:cTn id="134" dur="1000"/>
                                        <p:tgtEl>
                                          <p:spTgt spid="3">
                                            <p:txEl>
                                              <p:pRg st="5" end="5"/>
                                            </p:txEl>
                                          </p:spTgt>
                                        </p:tgtEl>
                                      </p:cBhvr>
                                    </p:animEffect>
                                    <p:set>
                                      <p:cBhvr>
                                        <p:cTn id="135"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55" presetClass="exit" presetSubtype="0" fill="hold" grpId="1" nodeType="clickEffect">
                                  <p:stCondLst>
                                    <p:cond delay="0"/>
                                  </p:stCondLst>
                                  <p:childTnLst>
                                    <p:anim calcmode="lin" valueType="num">
                                      <p:cBhvr>
                                        <p:cTn id="139" dur="1000"/>
                                        <p:tgtEl>
                                          <p:spTgt spid="3">
                                            <p:txEl>
                                              <p:pRg st="6" end="6"/>
                                            </p:txEl>
                                          </p:spTgt>
                                        </p:tgtEl>
                                        <p:attrNameLst>
                                          <p:attrName>ppt_w</p:attrName>
                                        </p:attrNameLst>
                                      </p:cBhvr>
                                      <p:tavLst>
                                        <p:tav tm="0">
                                          <p:val>
                                            <p:strVal val="ppt_w"/>
                                          </p:val>
                                        </p:tav>
                                        <p:tav tm="100000">
                                          <p:val>
                                            <p:strVal val="ppt_w*0.70"/>
                                          </p:val>
                                        </p:tav>
                                      </p:tavLst>
                                    </p:anim>
                                    <p:anim calcmode="lin" valueType="num">
                                      <p:cBhvr>
                                        <p:cTn id="140" dur="1000"/>
                                        <p:tgtEl>
                                          <p:spTgt spid="3">
                                            <p:txEl>
                                              <p:pRg st="6" end="6"/>
                                            </p:txEl>
                                          </p:spTgt>
                                        </p:tgtEl>
                                        <p:attrNameLst>
                                          <p:attrName>ppt_h</p:attrName>
                                        </p:attrNameLst>
                                      </p:cBhvr>
                                      <p:tavLst>
                                        <p:tav tm="0">
                                          <p:val>
                                            <p:strVal val="ppt_h"/>
                                          </p:val>
                                        </p:tav>
                                        <p:tav tm="100000">
                                          <p:val>
                                            <p:strVal val="ppt_h"/>
                                          </p:val>
                                        </p:tav>
                                      </p:tavLst>
                                    </p:anim>
                                    <p:animEffect transition="out" filter="fade">
                                      <p:cBhvr>
                                        <p:cTn id="141" dur="1000"/>
                                        <p:tgtEl>
                                          <p:spTgt spid="3">
                                            <p:txEl>
                                              <p:pRg st="6" end="6"/>
                                            </p:txEl>
                                          </p:spTgt>
                                        </p:tgtEl>
                                      </p:cBhvr>
                                    </p:animEffect>
                                    <p:set>
                                      <p:cBhvr>
                                        <p:cTn id="142"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55" presetClass="exit" presetSubtype="0" fill="hold" grpId="1" nodeType="clickEffect">
                                  <p:stCondLst>
                                    <p:cond delay="0"/>
                                  </p:stCondLst>
                                  <p:childTnLst>
                                    <p:anim calcmode="lin" valueType="num">
                                      <p:cBhvr>
                                        <p:cTn id="146" dur="1000"/>
                                        <p:tgtEl>
                                          <p:spTgt spid="3">
                                            <p:txEl>
                                              <p:pRg st="7" end="7"/>
                                            </p:txEl>
                                          </p:spTgt>
                                        </p:tgtEl>
                                        <p:attrNameLst>
                                          <p:attrName>ppt_w</p:attrName>
                                        </p:attrNameLst>
                                      </p:cBhvr>
                                      <p:tavLst>
                                        <p:tav tm="0">
                                          <p:val>
                                            <p:strVal val="ppt_w"/>
                                          </p:val>
                                        </p:tav>
                                        <p:tav tm="100000">
                                          <p:val>
                                            <p:strVal val="ppt_w*0.70"/>
                                          </p:val>
                                        </p:tav>
                                      </p:tavLst>
                                    </p:anim>
                                    <p:anim calcmode="lin" valueType="num">
                                      <p:cBhvr>
                                        <p:cTn id="147" dur="1000"/>
                                        <p:tgtEl>
                                          <p:spTgt spid="3">
                                            <p:txEl>
                                              <p:pRg st="7" end="7"/>
                                            </p:txEl>
                                          </p:spTgt>
                                        </p:tgtEl>
                                        <p:attrNameLst>
                                          <p:attrName>ppt_h</p:attrName>
                                        </p:attrNameLst>
                                      </p:cBhvr>
                                      <p:tavLst>
                                        <p:tav tm="0">
                                          <p:val>
                                            <p:strVal val="ppt_h"/>
                                          </p:val>
                                        </p:tav>
                                        <p:tav tm="100000">
                                          <p:val>
                                            <p:strVal val="ppt_h"/>
                                          </p:val>
                                        </p:tav>
                                      </p:tavLst>
                                    </p:anim>
                                    <p:animEffect transition="out" filter="fade">
                                      <p:cBhvr>
                                        <p:cTn id="148" dur="1000"/>
                                        <p:tgtEl>
                                          <p:spTgt spid="3">
                                            <p:txEl>
                                              <p:pRg st="7" end="7"/>
                                            </p:txEl>
                                          </p:spTgt>
                                        </p:tgtEl>
                                      </p:cBhvr>
                                    </p:animEffect>
                                    <p:set>
                                      <p:cBhvr>
                                        <p:cTn id="149" dur="1" fill="hold">
                                          <p:stCondLst>
                                            <p:cond delay="999"/>
                                          </p:stCondLst>
                                        </p:cTn>
                                        <p:tgtEl>
                                          <p:spTgt spid="3">
                                            <p:txEl>
                                              <p:pRg st="7" end="7"/>
                                            </p:txEl>
                                          </p:spTgt>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55" presetClass="exit" presetSubtype="0" fill="hold" grpId="1" nodeType="clickEffect">
                                  <p:stCondLst>
                                    <p:cond delay="0"/>
                                  </p:stCondLst>
                                  <p:childTnLst>
                                    <p:anim calcmode="lin" valueType="num">
                                      <p:cBhvr>
                                        <p:cTn id="153" dur="1000"/>
                                        <p:tgtEl>
                                          <p:spTgt spid="3">
                                            <p:txEl>
                                              <p:pRg st="8" end="8"/>
                                            </p:txEl>
                                          </p:spTgt>
                                        </p:tgtEl>
                                        <p:attrNameLst>
                                          <p:attrName>ppt_w</p:attrName>
                                        </p:attrNameLst>
                                      </p:cBhvr>
                                      <p:tavLst>
                                        <p:tav tm="0">
                                          <p:val>
                                            <p:strVal val="ppt_w"/>
                                          </p:val>
                                        </p:tav>
                                        <p:tav tm="100000">
                                          <p:val>
                                            <p:strVal val="ppt_w*0.70"/>
                                          </p:val>
                                        </p:tav>
                                      </p:tavLst>
                                    </p:anim>
                                    <p:anim calcmode="lin" valueType="num">
                                      <p:cBhvr>
                                        <p:cTn id="154" dur="1000"/>
                                        <p:tgtEl>
                                          <p:spTgt spid="3">
                                            <p:txEl>
                                              <p:pRg st="8" end="8"/>
                                            </p:txEl>
                                          </p:spTgt>
                                        </p:tgtEl>
                                        <p:attrNameLst>
                                          <p:attrName>ppt_h</p:attrName>
                                        </p:attrNameLst>
                                      </p:cBhvr>
                                      <p:tavLst>
                                        <p:tav tm="0">
                                          <p:val>
                                            <p:strVal val="ppt_h"/>
                                          </p:val>
                                        </p:tav>
                                        <p:tav tm="100000">
                                          <p:val>
                                            <p:strVal val="ppt_h"/>
                                          </p:val>
                                        </p:tav>
                                      </p:tavLst>
                                    </p:anim>
                                    <p:animEffect transition="out" filter="fade">
                                      <p:cBhvr>
                                        <p:cTn id="155" dur="1000"/>
                                        <p:tgtEl>
                                          <p:spTgt spid="3">
                                            <p:txEl>
                                              <p:pRg st="8" end="8"/>
                                            </p:txEl>
                                          </p:spTgt>
                                        </p:tgtEl>
                                      </p:cBhvr>
                                    </p:animEffect>
                                    <p:set>
                                      <p:cBhvr>
                                        <p:cTn id="156" dur="1" fill="hold">
                                          <p:stCondLst>
                                            <p:cond delay="999"/>
                                          </p:stCondLst>
                                        </p:cTn>
                                        <p:tgtEl>
                                          <p:spTgt spid="3">
                                            <p:txEl>
                                              <p:pRg st="8" end="8"/>
                                            </p:txEl>
                                          </p:spTgt>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55" presetClass="exit" presetSubtype="0" fill="hold" grpId="1" nodeType="clickEffect">
                                  <p:stCondLst>
                                    <p:cond delay="0"/>
                                  </p:stCondLst>
                                  <p:childTnLst>
                                    <p:anim calcmode="lin" valueType="num">
                                      <p:cBhvr>
                                        <p:cTn id="160" dur="1000"/>
                                        <p:tgtEl>
                                          <p:spTgt spid="3">
                                            <p:txEl>
                                              <p:pRg st="9" end="9"/>
                                            </p:txEl>
                                          </p:spTgt>
                                        </p:tgtEl>
                                        <p:attrNameLst>
                                          <p:attrName>ppt_w</p:attrName>
                                        </p:attrNameLst>
                                      </p:cBhvr>
                                      <p:tavLst>
                                        <p:tav tm="0">
                                          <p:val>
                                            <p:strVal val="ppt_w"/>
                                          </p:val>
                                        </p:tav>
                                        <p:tav tm="100000">
                                          <p:val>
                                            <p:strVal val="ppt_w*0.70"/>
                                          </p:val>
                                        </p:tav>
                                      </p:tavLst>
                                    </p:anim>
                                    <p:anim calcmode="lin" valueType="num">
                                      <p:cBhvr>
                                        <p:cTn id="161" dur="1000"/>
                                        <p:tgtEl>
                                          <p:spTgt spid="3">
                                            <p:txEl>
                                              <p:pRg st="9" end="9"/>
                                            </p:txEl>
                                          </p:spTgt>
                                        </p:tgtEl>
                                        <p:attrNameLst>
                                          <p:attrName>ppt_h</p:attrName>
                                        </p:attrNameLst>
                                      </p:cBhvr>
                                      <p:tavLst>
                                        <p:tav tm="0">
                                          <p:val>
                                            <p:strVal val="ppt_h"/>
                                          </p:val>
                                        </p:tav>
                                        <p:tav tm="100000">
                                          <p:val>
                                            <p:strVal val="ppt_h"/>
                                          </p:val>
                                        </p:tav>
                                      </p:tavLst>
                                    </p:anim>
                                    <p:animEffect transition="out" filter="fade">
                                      <p:cBhvr>
                                        <p:cTn id="162" dur="1000"/>
                                        <p:tgtEl>
                                          <p:spTgt spid="3">
                                            <p:txEl>
                                              <p:pRg st="9" end="9"/>
                                            </p:txEl>
                                          </p:spTgt>
                                        </p:tgtEl>
                                      </p:cBhvr>
                                    </p:animEffect>
                                    <p:set>
                                      <p:cBhvr>
                                        <p:cTn id="163" dur="1" fill="hold">
                                          <p:stCondLst>
                                            <p:cond delay="999"/>
                                          </p:stCondLst>
                                        </p:cTn>
                                        <p:tgtEl>
                                          <p:spTgt spid="3">
                                            <p:txEl>
                                              <p:pRg st="9" end="9"/>
                                            </p:txEl>
                                          </p:spTgt>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14" presetClass="exit" presetSubtype="10" fill="hold" nodeType="clickEffect">
                                  <p:stCondLst>
                                    <p:cond delay="0"/>
                                  </p:stCondLst>
                                  <p:childTnLst>
                                    <p:animEffect transition="out" filter="randombar(horizontal)">
                                      <p:cBhvr>
                                        <p:cTn id="167" dur="500"/>
                                        <p:tgtEl>
                                          <p:spTgt spid="15362"/>
                                        </p:tgtEl>
                                      </p:cBhvr>
                                    </p:animEffect>
                                    <p:set>
                                      <p:cBhvr>
                                        <p:cTn id="168" dur="1" fill="hold">
                                          <p:stCondLst>
                                            <p:cond delay="4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74638"/>
            <a:ext cx="535785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Khreshchatyk</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Содержимое 2"/>
          <p:cNvSpPr>
            <a:spLocks noGrp="1"/>
          </p:cNvSpPr>
          <p:nvPr>
            <p:ph idx="1"/>
          </p:nvPr>
        </p:nvSpPr>
        <p:spPr>
          <a:xfrm>
            <a:off x="-142908" y="1285860"/>
            <a:ext cx="4786346" cy="4572032"/>
          </a:xfrm>
        </p:spPr>
        <p:txBody>
          <a:bodyPr>
            <a:normAutofit fontScale="62500" lnSpcReduction="20000"/>
          </a:bodyPr>
          <a:lstStyle/>
          <a:p>
            <a:pPr>
              <a:buNone/>
            </a:pPr>
            <a:r>
              <a:rPr lang="uk-UA" dirty="0" smtClean="0"/>
              <a:t>      </a:t>
            </a:r>
            <a:r>
              <a:rPr lang="de-DE" dirty="0" err="1" smtClean="0">
                <a:solidFill>
                  <a:schemeClr val="accent4">
                    <a:lumMod val="20000"/>
                    <a:lumOff val="80000"/>
                  </a:schemeClr>
                </a:solidFill>
              </a:rPr>
              <a:t>Khreshchatyk</a:t>
            </a:r>
            <a:r>
              <a:rPr lang="de-DE" dirty="0" smtClean="0">
                <a:solidFill>
                  <a:schemeClr val="accent4">
                    <a:lumMod val="20000"/>
                    <a:lumOff val="80000"/>
                  </a:schemeClr>
                </a:solidFill>
              </a:rPr>
              <a:t> - die Hauptstraße von Kiew liegt nahe der Gegend, wo einst Fürst Wolodymyr der Große von seiner Familie getauft wurde entfernt. Vielleicht ist das wie den Namen der Straße, nach Ali die andere Version, die Namen von </a:t>
            </a:r>
            <a:r>
              <a:rPr lang="de-DE" dirty="0" err="1" smtClean="0">
                <a:solidFill>
                  <a:schemeClr val="accent4">
                    <a:lumMod val="20000"/>
                    <a:lumOff val="80000"/>
                  </a:schemeClr>
                </a:solidFill>
              </a:rPr>
              <a:t>Kreschaty</a:t>
            </a:r>
            <a:r>
              <a:rPr lang="de-DE" dirty="0" smtClean="0">
                <a:solidFill>
                  <a:schemeClr val="accent4">
                    <a:lumMod val="20000"/>
                    <a:lumOff val="80000"/>
                  </a:schemeClr>
                </a:solidFill>
              </a:rPr>
              <a:t> </a:t>
            </a:r>
            <a:r>
              <a:rPr lang="de-DE" dirty="0" err="1" smtClean="0">
                <a:solidFill>
                  <a:schemeClr val="accent4">
                    <a:lumMod val="20000"/>
                    <a:lumOff val="80000"/>
                  </a:schemeClr>
                </a:solidFill>
              </a:rPr>
              <a:t>Yar</a:t>
            </a:r>
            <a:r>
              <a:rPr lang="de-DE" dirty="0" smtClean="0">
                <a:solidFill>
                  <a:schemeClr val="accent4">
                    <a:lumMod val="20000"/>
                    <a:lumOff val="80000"/>
                  </a:schemeClr>
                </a:solidFill>
              </a:rPr>
              <a:t> (Orte, die Schluchten durchquert) kommt. Länge </a:t>
            </a:r>
            <a:r>
              <a:rPr lang="de-DE" dirty="0" err="1" smtClean="0">
                <a:solidFill>
                  <a:schemeClr val="accent4">
                    <a:lumMod val="20000"/>
                    <a:lumOff val="80000"/>
                  </a:schemeClr>
                </a:solidFill>
              </a:rPr>
              <a:t>Hreschatika</a:t>
            </a:r>
            <a:r>
              <a:rPr lang="de-DE" dirty="0" smtClean="0">
                <a:solidFill>
                  <a:schemeClr val="accent4">
                    <a:lumMod val="20000"/>
                    <a:lumOff val="80000"/>
                  </a:schemeClr>
                </a:solidFill>
              </a:rPr>
              <a:t> nur 1,2 km und die Breite der Straße in einigen Bereichen erreicht 100 Meter. Fahrbahn ist 24 Meter, auf beiden Seiten der Straße und Bäume gepflanzt, dass die 14 separaten - Fuß breiten Bürgersteige. Auf der linken Seite des </a:t>
            </a:r>
            <a:r>
              <a:rPr lang="de-DE" dirty="0" err="1" smtClean="0">
                <a:solidFill>
                  <a:schemeClr val="accent4">
                    <a:lumMod val="20000"/>
                    <a:lumOff val="80000"/>
                  </a:schemeClr>
                </a:solidFill>
              </a:rPr>
              <a:t>Khreshchatyk</a:t>
            </a:r>
            <a:r>
              <a:rPr lang="de-DE" dirty="0" smtClean="0">
                <a:solidFill>
                  <a:schemeClr val="accent4">
                    <a:lumMod val="20000"/>
                    <a:lumOff val="80000"/>
                  </a:schemeClr>
                </a:solidFill>
              </a:rPr>
              <a:t> </a:t>
            </a:r>
            <a:r>
              <a:rPr lang="de-DE" dirty="0" err="1" smtClean="0">
                <a:solidFill>
                  <a:schemeClr val="accent4">
                    <a:lumMod val="20000"/>
                    <a:lumOff val="80000"/>
                  </a:schemeClr>
                </a:solidFill>
              </a:rPr>
              <a:t>Hreschatika</a:t>
            </a:r>
            <a:r>
              <a:rPr lang="de-DE" dirty="0" smtClean="0">
                <a:solidFill>
                  <a:schemeClr val="accent4">
                    <a:lumMod val="20000"/>
                    <a:lumOff val="80000"/>
                  </a:schemeClr>
                </a:solidFill>
              </a:rPr>
              <a:t> erstreckt sich entlang </a:t>
            </a:r>
            <a:r>
              <a:rPr lang="de-DE" dirty="0" err="1" smtClean="0">
                <a:solidFill>
                  <a:schemeClr val="accent4">
                    <a:lumMod val="20000"/>
                    <a:lumOff val="80000"/>
                  </a:schemeClr>
                </a:solidFill>
              </a:rPr>
              <a:t>Chestnut</a:t>
            </a:r>
            <a:r>
              <a:rPr lang="de-DE" dirty="0" smtClean="0">
                <a:solidFill>
                  <a:schemeClr val="accent4">
                    <a:lumMod val="20000"/>
                    <a:lumOff val="80000"/>
                  </a:schemeClr>
                </a:solidFill>
              </a:rPr>
              <a:t> Boulevard, besonders schön im Frühling, im Mai, wenn die Kastanien blühen.</a:t>
            </a:r>
          </a:p>
          <a:p>
            <a:pPr>
              <a:buNone/>
            </a:pPr>
            <a:endParaRPr lang="ru-RU" dirty="0"/>
          </a:p>
        </p:txBody>
      </p:sp>
      <p:pic>
        <p:nvPicPr>
          <p:cNvPr id="16386" name="Picture 2" descr="C:\Documents and Settings\Ирина\Рабочий стол\АЛЛА\Німецька мова\Київ\khreshchatyk.jpg"/>
          <p:cNvPicPr>
            <a:picLocks noChangeAspect="1" noChangeArrowheads="1"/>
          </p:cNvPicPr>
          <p:nvPr/>
        </p:nvPicPr>
        <p:blipFill>
          <a:blip r:embed="rId3" cstate="print"/>
          <a:srcRect/>
          <a:stretch>
            <a:fillRect/>
          </a:stretch>
        </p:blipFill>
        <p:spPr bwMode="auto">
          <a:xfrm>
            <a:off x="6143636" y="214290"/>
            <a:ext cx="2692537" cy="37623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6387" name="Picture 3" descr="C:\Documents and Settings\Ирина\Рабочий стол\АЛЛА\Німецька мова\Київ\1169116304.jpg"/>
          <p:cNvPicPr>
            <a:picLocks noChangeAspect="1" noChangeArrowheads="1"/>
          </p:cNvPicPr>
          <p:nvPr/>
        </p:nvPicPr>
        <p:blipFill>
          <a:blip r:embed="rId4" cstate="print"/>
          <a:srcRect/>
          <a:stretch>
            <a:fillRect/>
          </a:stretch>
        </p:blipFill>
        <p:spPr bwMode="auto">
          <a:xfrm>
            <a:off x="4714876" y="4143380"/>
            <a:ext cx="3214710" cy="2411033"/>
          </a:xfrm>
          <a:prstGeom prst="rect">
            <a:avLst/>
          </a:prstGeom>
          <a:ln>
            <a:noFill/>
          </a:ln>
          <a:effectLst>
            <a:softEdge rad="112500"/>
          </a:effectLst>
        </p:spPr>
      </p:pic>
    </p:spTree>
    <p:custDataLst>
      <p:tags r:id="rId1"/>
    </p:custDataLst>
  </p:cSld>
  <p:clrMapOvr>
    <a:masterClrMapping/>
  </p:clrMapOvr>
  <p:transition spd="med" advClick="0" advTm="10359">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16386"/>
                                        </p:tgtEl>
                                        <p:attrNameLst>
                                          <p:attrName>style.visibility</p:attrName>
                                        </p:attrNameLst>
                                      </p:cBhvr>
                                      <p:to>
                                        <p:strVal val="visible"/>
                                      </p:to>
                                    </p:set>
                                    <p:animEffect transition="in" filter="fade">
                                      <p:cBhvr>
                                        <p:cTn id="16" dur="2000"/>
                                        <p:tgtEl>
                                          <p:spTgt spid="16386"/>
                                        </p:tgtEl>
                                      </p:cBhvr>
                                    </p:animEffect>
                                    <p:anim calcmode="lin" valueType="num">
                                      <p:cBhvr>
                                        <p:cTn id="17" dur="2000" fill="hold"/>
                                        <p:tgtEl>
                                          <p:spTgt spid="16386"/>
                                        </p:tgtEl>
                                        <p:attrNameLst>
                                          <p:attrName>style.rotation</p:attrName>
                                        </p:attrNameLst>
                                      </p:cBhvr>
                                      <p:tavLst>
                                        <p:tav tm="0">
                                          <p:val>
                                            <p:fltVal val="720"/>
                                          </p:val>
                                        </p:tav>
                                        <p:tav tm="100000">
                                          <p:val>
                                            <p:fltVal val="0"/>
                                          </p:val>
                                        </p:tav>
                                      </p:tavLst>
                                    </p:anim>
                                    <p:anim calcmode="lin" valueType="num">
                                      <p:cBhvr>
                                        <p:cTn id="18" dur="2000" fill="hold"/>
                                        <p:tgtEl>
                                          <p:spTgt spid="16386"/>
                                        </p:tgtEl>
                                        <p:attrNameLst>
                                          <p:attrName>ppt_h</p:attrName>
                                        </p:attrNameLst>
                                      </p:cBhvr>
                                      <p:tavLst>
                                        <p:tav tm="0">
                                          <p:val>
                                            <p:fltVal val="0"/>
                                          </p:val>
                                        </p:tav>
                                        <p:tav tm="100000">
                                          <p:val>
                                            <p:strVal val="#ppt_h"/>
                                          </p:val>
                                        </p:tav>
                                      </p:tavLst>
                                    </p:anim>
                                    <p:anim calcmode="lin" valueType="num">
                                      <p:cBhvr>
                                        <p:cTn id="19" dur="2000" fill="hold"/>
                                        <p:tgtEl>
                                          <p:spTgt spid="16386"/>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wedge">
                                      <p:cBhvr>
                                        <p:cTn id="24" dur="2000"/>
                                        <p:tgtEl>
                                          <p:spTgt spid="163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800" dirty="0" smtClean="0">
                <a:solidFill>
                  <a:srgbClr val="333333"/>
                </a:solidFill>
                <a:latin typeface="Tahoma"/>
                <a:ea typeface="Times New Roman"/>
              </a:rPr>
              <a:t> </a:t>
            </a:r>
            <a:r>
              <a:rPr lang="ru-RU" sz="6600" dirty="0" smtClean="0">
                <a:latin typeface="Times New Roman"/>
                <a:ea typeface="Times New Roman"/>
              </a:rPr>
              <a:t/>
            </a:r>
            <a:br>
              <a:rPr lang="ru-RU" sz="6600" dirty="0" smtClean="0">
                <a:latin typeface="Times New Roman"/>
                <a:ea typeface="Times New Roman"/>
              </a:rPr>
            </a:br>
            <a:endParaRPr lang="ru-RU" dirty="0"/>
          </a:p>
        </p:txBody>
      </p:sp>
      <p:sp>
        <p:nvSpPr>
          <p:cNvPr id="3" name="Содержимое 2"/>
          <p:cNvSpPr>
            <a:spLocks noGrp="1"/>
          </p:cNvSpPr>
          <p:nvPr>
            <p:ph idx="1"/>
          </p:nvPr>
        </p:nvSpPr>
        <p:spPr>
          <a:xfrm>
            <a:off x="-357222" y="142852"/>
            <a:ext cx="4900618" cy="4357694"/>
          </a:xfrm>
        </p:spPr>
        <p:txBody>
          <a:bodyPr>
            <a:normAutofit/>
          </a:bodyPr>
          <a:lstStyle/>
          <a:p>
            <a:pPr>
              <a:buNone/>
            </a:pPr>
            <a:r>
              <a:rPr lang="uk-UA" dirty="0" smtClean="0"/>
              <a:t>    </a:t>
            </a:r>
            <a:r>
              <a:rPr lang="de-DE" sz="2400" dirty="0" err="1" smtClean="0">
                <a:solidFill>
                  <a:srgbClr val="B7EBFB"/>
                </a:solidFill>
              </a:rPr>
              <a:t>Dnipro</a:t>
            </a:r>
            <a:r>
              <a:rPr lang="de-DE" sz="2400" dirty="0" smtClean="0">
                <a:solidFill>
                  <a:srgbClr val="B7EBFB"/>
                </a:solidFill>
              </a:rPr>
              <a:t> - einer der größten Flüsse Europas. Entfernung von der Quelle zur Mündung ist 2201 Kilometer, mehr als von Kiew nach London oder, sagen wir, Paris. Signifikante und Einzugsgebiet - 504 Tausend Quadratkilometer, das ist nicht viel kleiner als die Fläche der Ukraine.</a:t>
            </a:r>
            <a:endParaRPr lang="ru-RU" dirty="0">
              <a:solidFill>
                <a:srgbClr val="B7EBFB"/>
              </a:solidFill>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7409" name="WordArt 1"/>
          <p:cNvSpPr>
            <a:spLocks noChangeArrowheads="1" noChangeShapeType="1" noTextEdit="1"/>
          </p:cNvSpPr>
          <p:nvPr/>
        </p:nvSpPr>
        <p:spPr bwMode="auto">
          <a:xfrm>
            <a:off x="4786314" y="642918"/>
            <a:ext cx="3857652" cy="1500198"/>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rtl="0"/>
            <a:r>
              <a:rPr lang="en-US" sz="3600" kern="10" spc="0" dirty="0" smtClean="0">
                <a:ln w="9525">
                  <a:round/>
                  <a:headEnd/>
                  <a:tailEnd/>
                </a:ln>
                <a:gradFill rotWithShape="0">
                  <a:gsLst>
                    <a:gs pos="0">
                      <a:srgbClr val="707070"/>
                    </a:gs>
                    <a:gs pos="50000">
                      <a:srgbClr val="FFFFFF"/>
                    </a:gs>
                    <a:gs pos="100000">
                      <a:srgbClr val="707070"/>
                    </a:gs>
                  </a:gsLst>
                  <a:lin ang="2700000" scaled="1"/>
                </a:gradFill>
                <a:effectLst/>
                <a:latin typeface="Impact"/>
              </a:rPr>
              <a:t>Dnipro</a:t>
            </a:r>
            <a:endParaRPr lang="ru-RU" sz="3600" kern="10" spc="0" dirty="0">
              <a:ln w="9525">
                <a:round/>
                <a:headEnd/>
                <a:tailEnd/>
              </a:ln>
              <a:gradFill rotWithShape="0">
                <a:gsLst>
                  <a:gs pos="0">
                    <a:srgbClr val="707070"/>
                  </a:gs>
                  <a:gs pos="50000">
                    <a:srgbClr val="FFFFFF"/>
                  </a:gs>
                  <a:gs pos="100000">
                    <a:srgbClr val="707070"/>
                  </a:gs>
                </a:gsLst>
                <a:lin ang="2700000" scaled="1"/>
              </a:gradFill>
              <a:effectLst/>
              <a:latin typeface="Impact"/>
            </a:endParaRPr>
          </a:p>
        </p:txBody>
      </p:sp>
      <p:pic>
        <p:nvPicPr>
          <p:cNvPr id="17411" name="Picture 3" descr="C:\Documents and Settings\Ирина\Рабочий стол\АЛЛА\Німецька мова\Київ\YMA30XCA09FGTHCAX3WO4KCAKLW66WCA9FLIGICA9PW2V4CASGYETICAOCKDK9CAP14Z5UCA2P8JXSCAIDB76VCASG3P8HCACBQAT0CAYBXHE0CABPNCPICA8PRQ83CAT7Z2JMCAIA89R4CAVRM1LACACQWUT5.jpg"/>
          <p:cNvPicPr>
            <a:picLocks noChangeAspect="1" noChangeArrowheads="1"/>
          </p:cNvPicPr>
          <p:nvPr/>
        </p:nvPicPr>
        <p:blipFill>
          <a:blip r:embed="rId3" cstate="print"/>
          <a:srcRect/>
          <a:stretch>
            <a:fillRect/>
          </a:stretch>
        </p:blipFill>
        <p:spPr bwMode="auto">
          <a:xfrm>
            <a:off x="285720" y="4071942"/>
            <a:ext cx="3589836" cy="2688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12" name="Picture 4" descr="C:\Documents and Settings\Ирина\Рабочий стол\АЛЛА\Німецька мова\Київ\249439.jpg"/>
          <p:cNvPicPr>
            <a:picLocks noChangeAspect="1" noChangeArrowheads="1"/>
          </p:cNvPicPr>
          <p:nvPr/>
        </p:nvPicPr>
        <p:blipFill>
          <a:blip r:embed="rId4" cstate="print"/>
          <a:srcRect/>
          <a:stretch>
            <a:fillRect/>
          </a:stretch>
        </p:blipFill>
        <p:spPr bwMode="auto">
          <a:xfrm>
            <a:off x="4643438" y="2500306"/>
            <a:ext cx="4214810" cy="31611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cSld>
  <p:clrMapOvr>
    <a:masterClrMapping/>
  </p:clrMapOvr>
  <p:transition spd="med" advClick="0" advTm="12703">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0"/>
                                  </p:iterate>
                                  <p:childTnLst>
                                    <p:set>
                                      <p:cBhvr>
                                        <p:cTn id="6" dur="1" fill="hold">
                                          <p:stCondLst>
                                            <p:cond delay="0"/>
                                          </p:stCondLst>
                                        </p:cTn>
                                        <p:tgtEl>
                                          <p:spTgt spid="17409"/>
                                        </p:tgtEl>
                                        <p:attrNameLst>
                                          <p:attrName>style.visibility</p:attrName>
                                        </p:attrNameLst>
                                      </p:cBhvr>
                                      <p:to>
                                        <p:strVal val="visible"/>
                                      </p:to>
                                    </p:set>
                                    <p:anim calcmode="lin" valueType="num">
                                      <p:cBhvr>
                                        <p:cTn id="7" dur="500" decel="50000" fill="hold">
                                          <p:stCondLst>
                                            <p:cond delay="0"/>
                                          </p:stCondLst>
                                        </p:cTn>
                                        <p:tgtEl>
                                          <p:spTgt spid="1740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40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409"/>
                                        </p:tgtEl>
                                        <p:attrNameLst>
                                          <p:attrName>ppt_w</p:attrName>
                                        </p:attrNameLst>
                                      </p:cBhvr>
                                      <p:tavLst>
                                        <p:tav tm="0">
                                          <p:val>
                                            <p:strVal val="#ppt_w*.05"/>
                                          </p:val>
                                        </p:tav>
                                        <p:tav tm="100000">
                                          <p:val>
                                            <p:strVal val="#ppt_w"/>
                                          </p:val>
                                        </p:tav>
                                      </p:tavLst>
                                    </p:anim>
                                    <p:anim calcmode="lin" valueType="num">
                                      <p:cBhvr>
                                        <p:cTn id="10" dur="1000" fill="hold"/>
                                        <p:tgtEl>
                                          <p:spTgt spid="1740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40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40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40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40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mph" presetSubtype="0" grpId="1" nodeType="clickEffect">
                                  <p:stCondLst>
                                    <p:cond delay="0"/>
                                  </p:stCondLst>
                                  <p:iterate type="lt">
                                    <p:tmAbs val="0"/>
                                  </p:iterate>
                                  <p:childTnLst>
                                    <p:set>
                                      <p:cBhvr override="childStyle">
                                        <p:cTn id="18" dur="500" fill="hold"/>
                                        <p:tgtEl>
                                          <p:spTgt spid="17409"/>
                                        </p:tgtEl>
                                        <p:attrNameLst>
                                          <p:attrName>style.color</p:attrName>
                                        </p:attrNameLst>
                                      </p:cBhvr>
                                      <p:to>
                                        <p:clrVal>
                                          <a:schemeClr val="accent2"/>
                                        </p:clrVal>
                                      </p:to>
                                    </p:set>
                                    <p:set>
                                      <p:cBhvr override="childStyle">
                                        <p:cTn id="19" dur="500" fill="hold"/>
                                        <p:tgtEl>
                                          <p:spTgt spid="17409"/>
                                        </p:tgtEl>
                                        <p:attrNameLst>
                                          <p:attrName>style.fontStyle</p:attrName>
                                        </p:attrNameLst>
                                      </p:cBhvr>
                                      <p:to>
                                        <p:strVal val="italic"/>
                                      </p:to>
                                    </p:set>
                                    <p:set>
                                      <p:cBhvr>
                                        <p:cTn id="20" dur="500" fill="hold"/>
                                        <p:tgtEl>
                                          <p:spTgt spid="17409"/>
                                        </p:tgtEl>
                                        <p:attrNameLst>
                                          <p:attrName>style.fontWeight</p:attrName>
                                        </p:attrNameLst>
                                      </p:cBhvr>
                                      <p:to>
                                        <p:strVal val="bold"/>
                                      </p:to>
                                    </p:set>
                                    <p:set>
                                      <p:cBhvr>
                                        <p:cTn id="21" dur="500" fill="hold"/>
                                        <p:tgtEl>
                                          <p:spTgt spid="17409"/>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grpId="2" nodeType="clickEffect">
                                  <p:stCondLst>
                                    <p:cond delay="0"/>
                                  </p:stCondLst>
                                  <p:iterate type="lt">
                                    <p:tmPct val="0"/>
                                  </p:iterate>
                                  <p:childTnLst>
                                    <p:anim calcmode="lin" valueType="num">
                                      <p:cBhvr>
                                        <p:cTn id="25" dur="1000"/>
                                        <p:tgtEl>
                                          <p:spTgt spid="17409"/>
                                        </p:tgtEl>
                                        <p:attrNameLst>
                                          <p:attrName>ppt_x</p:attrName>
                                        </p:attrNameLst>
                                      </p:cBhvr>
                                      <p:tavLst>
                                        <p:tav tm="0">
                                          <p:val>
                                            <p:strVal val="ppt_x"/>
                                          </p:val>
                                        </p:tav>
                                        <p:tav tm="100000">
                                          <p:val>
                                            <p:strVal val="ppt_x-.2"/>
                                          </p:val>
                                        </p:tav>
                                      </p:tavLst>
                                    </p:anim>
                                    <p:anim calcmode="lin" valueType="num">
                                      <p:cBhvr>
                                        <p:cTn id="26" dur="1000"/>
                                        <p:tgtEl>
                                          <p:spTgt spid="17409"/>
                                        </p:tgtEl>
                                        <p:attrNameLst>
                                          <p:attrName>ppt_y</p:attrName>
                                        </p:attrNameLst>
                                      </p:cBhvr>
                                      <p:tavLst>
                                        <p:tav tm="0">
                                          <p:val>
                                            <p:strVal val="ppt_y"/>
                                          </p:val>
                                        </p:tav>
                                        <p:tav tm="100000">
                                          <p:val>
                                            <p:strVal val="ppt_y"/>
                                          </p:val>
                                        </p:tav>
                                      </p:tavLst>
                                    </p:anim>
                                    <p:animEffect transition="out" filter="fade">
                                      <p:cBhvr>
                                        <p:cTn id="27" dur="1000"/>
                                        <p:tgtEl>
                                          <p:spTgt spid="17409"/>
                                        </p:tgtEl>
                                      </p:cBhvr>
                                    </p:animEffect>
                                    <p:set>
                                      <p:cBhvr>
                                        <p:cTn id="28" dur="1" fill="hold">
                                          <p:stCondLst>
                                            <p:cond delay="999"/>
                                          </p:stCondLst>
                                        </p:cTn>
                                        <p:tgtEl>
                                          <p:spTgt spid="1740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7411"/>
                                        </p:tgtEl>
                                        <p:attrNameLst>
                                          <p:attrName>style.visibility</p:attrName>
                                        </p:attrNameLst>
                                      </p:cBhvr>
                                      <p:to>
                                        <p:strVal val="visible"/>
                                      </p:to>
                                    </p:set>
                                    <p:anim calcmode="lin" valueType="num">
                                      <p:cBhvr>
                                        <p:cTn id="40" dur="1000" fill="hold"/>
                                        <p:tgtEl>
                                          <p:spTgt spid="17411"/>
                                        </p:tgtEl>
                                        <p:attrNameLst>
                                          <p:attrName>ppt_w</p:attrName>
                                        </p:attrNameLst>
                                      </p:cBhvr>
                                      <p:tavLst>
                                        <p:tav tm="0">
                                          <p:val>
                                            <p:fltVal val="0"/>
                                          </p:val>
                                        </p:tav>
                                        <p:tav tm="100000">
                                          <p:val>
                                            <p:strVal val="#ppt_w"/>
                                          </p:val>
                                        </p:tav>
                                      </p:tavLst>
                                    </p:anim>
                                    <p:anim calcmode="lin" valueType="num">
                                      <p:cBhvr>
                                        <p:cTn id="41" dur="1000" fill="hold"/>
                                        <p:tgtEl>
                                          <p:spTgt spid="17411"/>
                                        </p:tgtEl>
                                        <p:attrNameLst>
                                          <p:attrName>ppt_h</p:attrName>
                                        </p:attrNameLst>
                                      </p:cBhvr>
                                      <p:tavLst>
                                        <p:tav tm="0">
                                          <p:val>
                                            <p:fltVal val="0"/>
                                          </p:val>
                                        </p:tav>
                                        <p:tav tm="100000">
                                          <p:val>
                                            <p:strVal val="#ppt_h"/>
                                          </p:val>
                                        </p:tav>
                                      </p:tavLst>
                                    </p:anim>
                                    <p:anim calcmode="lin" valueType="num">
                                      <p:cBhvr>
                                        <p:cTn id="42" dur="1000" fill="hold"/>
                                        <p:tgtEl>
                                          <p:spTgt spid="1741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74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nodeType="clickEffect">
                                  <p:stCondLst>
                                    <p:cond delay="0"/>
                                  </p:stCondLst>
                                  <p:childTnLst>
                                    <p:set>
                                      <p:cBhvr>
                                        <p:cTn id="47" dur="1" fill="hold">
                                          <p:stCondLst>
                                            <p:cond delay="0"/>
                                          </p:stCondLst>
                                        </p:cTn>
                                        <p:tgtEl>
                                          <p:spTgt spid="17412"/>
                                        </p:tgtEl>
                                        <p:attrNameLst>
                                          <p:attrName>style.visibility</p:attrName>
                                        </p:attrNameLst>
                                      </p:cBhvr>
                                      <p:to>
                                        <p:strVal val="visible"/>
                                      </p:to>
                                    </p:set>
                                    <p:animEffect transition="in" filter="fade">
                                      <p:cBhvr>
                                        <p:cTn id="48" dur="770" decel="100000"/>
                                        <p:tgtEl>
                                          <p:spTgt spid="17412"/>
                                        </p:tgtEl>
                                      </p:cBhvr>
                                    </p:animEffect>
                                    <p:animScale>
                                      <p:cBhvr>
                                        <p:cTn id="49" dur="770" decel="100000"/>
                                        <p:tgtEl>
                                          <p:spTgt spid="17412"/>
                                        </p:tgtEl>
                                      </p:cBhvr>
                                      <p:from x="10000" y="10000"/>
                                      <p:to x="200000" y="450000"/>
                                    </p:animScale>
                                    <p:animScale>
                                      <p:cBhvr>
                                        <p:cTn id="50" dur="1230" accel="100000" fill="hold">
                                          <p:stCondLst>
                                            <p:cond delay="770"/>
                                          </p:stCondLst>
                                        </p:cTn>
                                        <p:tgtEl>
                                          <p:spTgt spid="17412"/>
                                        </p:tgtEl>
                                      </p:cBhvr>
                                      <p:from x="200000" y="450000"/>
                                      <p:to x="100000" y="100000"/>
                                    </p:animScale>
                                    <p:set>
                                      <p:cBhvr>
                                        <p:cTn id="51" dur="770" fill="hold"/>
                                        <p:tgtEl>
                                          <p:spTgt spid="17412"/>
                                        </p:tgtEl>
                                        <p:attrNameLst>
                                          <p:attrName>ppt_x</p:attrName>
                                        </p:attrNameLst>
                                      </p:cBhvr>
                                      <p:to>
                                        <p:strVal val="(0.5)"/>
                                      </p:to>
                                    </p:set>
                                    <p:anim from="(0.5)" to="(#ppt_x)" calcmode="lin" valueType="num">
                                      <p:cBhvr>
                                        <p:cTn id="52" dur="1230" accel="100000" fill="hold">
                                          <p:stCondLst>
                                            <p:cond delay="770"/>
                                          </p:stCondLst>
                                        </p:cTn>
                                        <p:tgtEl>
                                          <p:spTgt spid="17412"/>
                                        </p:tgtEl>
                                        <p:attrNameLst>
                                          <p:attrName>ppt_x</p:attrName>
                                        </p:attrNameLst>
                                      </p:cBhvr>
                                    </p:anim>
                                    <p:set>
                                      <p:cBhvr>
                                        <p:cTn id="53" dur="770" fill="hold"/>
                                        <p:tgtEl>
                                          <p:spTgt spid="17412"/>
                                        </p:tgtEl>
                                        <p:attrNameLst>
                                          <p:attrName>ppt_y</p:attrName>
                                        </p:attrNameLst>
                                      </p:cBhvr>
                                      <p:to>
                                        <p:strVal val="(#ppt_y+0.4)"/>
                                      </p:to>
                                    </p:set>
                                    <p:anim from="(#ppt_y+0.4)" to="(#ppt_y)" calcmode="lin" valueType="num">
                                      <p:cBhvr>
                                        <p:cTn id="54" dur="1230" accel="100000" fill="hold">
                                          <p:stCondLst>
                                            <p:cond delay="770"/>
                                          </p:stCondLst>
                                        </p:cTn>
                                        <p:tgtEl>
                                          <p:spTgt spid="174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409" grpId="0"/>
      <p:bldP spid="17409" grpId="1"/>
      <p:bldP spid="17409"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43174" y="428604"/>
            <a:ext cx="6286544" cy="2000263"/>
          </a:xfrm>
        </p:spPr>
        <p:txBody>
          <a:bodyPr>
            <a:normAutofit fontScale="92500" lnSpcReduction="20000"/>
          </a:bodyPr>
          <a:lstStyle/>
          <a:p>
            <a:pPr>
              <a:buNone/>
            </a:pPr>
            <a:r>
              <a:rPr lang="de-DE" sz="1600" i="1" dirty="0" smtClean="0"/>
              <a:t>Große Boot schwimmt auf den Wellen des Dnjepr, in ihm sind drei Brüder - Kyi, </a:t>
            </a:r>
            <a:r>
              <a:rPr lang="de-DE" sz="1600" i="1" dirty="0" err="1" smtClean="0"/>
              <a:t>Schek</a:t>
            </a:r>
            <a:r>
              <a:rPr lang="de-DE" sz="1600" i="1" dirty="0" smtClean="0"/>
              <a:t>, Chor und ihre Schwester </a:t>
            </a:r>
            <a:r>
              <a:rPr lang="de-DE" sz="1600" i="1" dirty="0" err="1" smtClean="0"/>
              <a:t>Lybyd</a:t>
            </a:r>
            <a:r>
              <a:rPr lang="de-DE" sz="1600" i="1" dirty="0" smtClean="0"/>
              <a:t>. Dieser - der legendäre Gründer von Kiew.</a:t>
            </a:r>
          </a:p>
          <a:p>
            <a:pPr>
              <a:buNone/>
            </a:pPr>
            <a:r>
              <a:rPr lang="de-DE" sz="1600" i="1" dirty="0" smtClean="0"/>
              <a:t>Denkmal für die Gründer von Kiew wurde 1982 in einem Park am Ufer des Dnjepr eröffnet.</a:t>
            </a:r>
          </a:p>
          <a:p>
            <a:pPr>
              <a:buNone/>
            </a:pPr>
            <a:r>
              <a:rPr lang="de-DE" sz="1600" i="1" dirty="0" smtClean="0"/>
              <a:t>Skulpturale Komposition vorgestellt, wie ein Boot, auf denen Figuren sind legendär Brüder Kyi, </a:t>
            </a:r>
            <a:r>
              <a:rPr lang="de-DE" sz="1600" i="1" dirty="0" err="1" smtClean="0"/>
              <a:t>Schek</a:t>
            </a:r>
            <a:r>
              <a:rPr lang="de-DE" sz="1600" i="1" dirty="0" smtClean="0"/>
              <a:t> und </a:t>
            </a:r>
            <a:r>
              <a:rPr lang="de-DE" sz="1600" i="1" dirty="0" err="1" smtClean="0"/>
              <a:t>Horeb</a:t>
            </a:r>
            <a:r>
              <a:rPr lang="de-DE" sz="1600" i="1" dirty="0" smtClean="0"/>
              <a:t> und ihre Schwester </a:t>
            </a:r>
            <a:r>
              <a:rPr lang="de-DE" sz="1600" i="1" dirty="0" err="1" smtClean="0"/>
              <a:t>Lybydi</a:t>
            </a:r>
            <a:r>
              <a:rPr lang="de-DE" sz="1600" i="1" dirty="0" smtClean="0"/>
              <a:t>. Die Zusammensetzung ist aus Messing gefertigt. Am Fuße Granitsockel gemacht Pool.</a:t>
            </a:r>
          </a:p>
          <a:p>
            <a:pPr>
              <a:buNone/>
            </a:pPr>
            <a:endParaRPr lang="ru-RU" dirty="0"/>
          </a:p>
        </p:txBody>
      </p:sp>
      <p:pic>
        <p:nvPicPr>
          <p:cNvPr id="18434" name="Picture 2" descr="C:\Documents and Settings\Ирина\Рабочий стол\АЛЛА\Німецька мова\Київ\62572140.jpg"/>
          <p:cNvPicPr>
            <a:picLocks noChangeAspect="1" noChangeArrowheads="1"/>
          </p:cNvPicPr>
          <p:nvPr/>
        </p:nvPicPr>
        <p:blipFill>
          <a:blip r:embed="rId3" cstate="print"/>
          <a:srcRect/>
          <a:stretch>
            <a:fillRect/>
          </a:stretch>
        </p:blipFill>
        <p:spPr bwMode="auto">
          <a:xfrm>
            <a:off x="142844" y="500042"/>
            <a:ext cx="2714644" cy="36807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435" name="Picture 3" descr="C:\Documents and Settings\Ирина\Рабочий стол\АЛЛА\Німецька мова\Київ\big_photo.jpg"/>
          <p:cNvPicPr>
            <a:picLocks noChangeAspect="1" noChangeArrowheads="1"/>
          </p:cNvPicPr>
          <p:nvPr/>
        </p:nvPicPr>
        <p:blipFill>
          <a:blip r:embed="rId4" cstate="print"/>
          <a:srcRect/>
          <a:stretch>
            <a:fillRect/>
          </a:stretch>
        </p:blipFill>
        <p:spPr bwMode="auto">
          <a:xfrm>
            <a:off x="3643306" y="2357430"/>
            <a:ext cx="4286280"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642910" y="4357694"/>
            <a:ext cx="184731" cy="816121"/>
          </a:xfrm>
          <a:prstGeom prst="rect">
            <a:avLst/>
          </a:prstGeom>
        </p:spPr>
        <p:txBody>
          <a:bodyPr wrap="none">
            <a:spAutoFit/>
          </a:bodyPr>
          <a:lstStyle/>
          <a:p>
            <a:pPr>
              <a:lnSpc>
                <a:spcPct val="115000"/>
              </a:lnSpc>
              <a:spcAft>
                <a:spcPts val="1000"/>
              </a:spcAft>
            </a:pPr>
            <a:endParaRPr lang="uk-UA" dirty="0" smtClean="0">
              <a:latin typeface="Calibri"/>
              <a:ea typeface="Calibri"/>
              <a:cs typeface="Times New Roman"/>
            </a:endParaRPr>
          </a:p>
          <a:p>
            <a:endParaRPr lang="ru-RU" dirty="0"/>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84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8438" name="WordArt 6"/>
          <p:cNvSpPr>
            <a:spLocks noChangeArrowheads="1" noChangeShapeType="1" noTextEdit="1"/>
          </p:cNvSpPr>
          <p:nvPr/>
        </p:nvSpPr>
        <p:spPr bwMode="auto">
          <a:xfrm>
            <a:off x="571472" y="5643578"/>
            <a:ext cx="7715304" cy="965204"/>
          </a:xfrm>
          <a:prstGeom prst="rect">
            <a:avLst/>
          </a:prstGeom>
        </p:spPr>
        <p:txBody>
          <a:bodyPr wrap="none" fromWordArt="1">
            <a:prstTxWarp prst="textPlain">
              <a:avLst>
                <a:gd name="adj" fmla="val 50000"/>
              </a:avLst>
            </a:prstTxWarp>
          </a:bodyPr>
          <a:lstStyle/>
          <a:p>
            <a:pPr algn="ctr" rtl="0"/>
            <a:r>
              <a:rPr lang="de-DE" sz="3600" i="1" kern="10" spc="0" dirty="0" smtClean="0">
                <a:ln w="19050">
                  <a:solidFill>
                    <a:srgbClr val="99CCFF"/>
                  </a:solidFill>
                  <a:round/>
                  <a:headEnd/>
                  <a:tailEnd/>
                </a:ln>
                <a:solidFill>
                  <a:srgbClr val="0066CC"/>
                </a:solidFill>
                <a:effectLst>
                  <a:outerShdw dist="35921" dir="2700000" algn="ctr" rotWithShape="0">
                    <a:srgbClr val="990000"/>
                  </a:outerShdw>
                </a:effectLst>
                <a:latin typeface="Consolas"/>
              </a:rPr>
              <a:t>DIE GRΫNDER VON MEINE STADT</a:t>
            </a:r>
            <a:endParaRPr lang="ru-RU" sz="3600" i="1" kern="10" spc="0" dirty="0">
              <a:ln w="19050">
                <a:solidFill>
                  <a:srgbClr val="99CCFF"/>
                </a:solidFill>
                <a:round/>
                <a:headEnd/>
                <a:tailEnd/>
              </a:ln>
              <a:solidFill>
                <a:srgbClr val="0066CC"/>
              </a:solidFill>
              <a:effectLst>
                <a:outerShdw dist="35921" dir="2700000" algn="ctr" rotWithShape="0">
                  <a:srgbClr val="990000"/>
                </a:outerShdw>
              </a:effectLst>
              <a:latin typeface="Consolas"/>
            </a:endParaRPr>
          </a:p>
        </p:txBody>
      </p:sp>
      <p:sp>
        <p:nvSpPr>
          <p:cNvPr id="18440" name="Rectangle 8"/>
          <p:cNvSpPr>
            <a:spLocks noChangeArrowheads="1"/>
          </p:cNvSpPr>
          <p:nvPr/>
        </p:nvSpPr>
        <p:spPr bwMode="auto">
          <a:xfrm>
            <a:off x="0" y="9223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ustDataLst>
      <p:tags r:id="rId1"/>
    </p:custDataLst>
  </p:cSld>
  <p:clrMapOvr>
    <a:masterClrMapping/>
  </p:clrMapOvr>
  <p:transition spd="med" advClick="0" advTm="14607">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Effect transition="in" filter="fade">
                                      <p:cBhvr>
                                        <p:cTn id="9" dur="5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435"/>
                                        </p:tgtEl>
                                        <p:attrNameLst>
                                          <p:attrName>style.visibility</p:attrName>
                                        </p:attrNameLst>
                                      </p:cBhvr>
                                      <p:to>
                                        <p:strVal val="visible"/>
                                      </p:to>
                                    </p:set>
                                    <p:anim calcmode="lin" valueType="num">
                                      <p:cBhvr>
                                        <p:cTn id="14" dur="1000" fill="hold"/>
                                        <p:tgtEl>
                                          <p:spTgt spid="18435"/>
                                        </p:tgtEl>
                                        <p:attrNameLst>
                                          <p:attrName>ppt_w</p:attrName>
                                        </p:attrNameLst>
                                      </p:cBhvr>
                                      <p:tavLst>
                                        <p:tav tm="0">
                                          <p:val>
                                            <p:strVal val="#ppt_w*0.70"/>
                                          </p:val>
                                        </p:tav>
                                        <p:tav tm="100000">
                                          <p:val>
                                            <p:strVal val="#ppt_w"/>
                                          </p:val>
                                        </p:tav>
                                      </p:tavLst>
                                    </p:anim>
                                    <p:anim calcmode="lin" valueType="num">
                                      <p:cBhvr>
                                        <p:cTn id="15" dur="1000" fill="hold"/>
                                        <p:tgtEl>
                                          <p:spTgt spid="18435"/>
                                        </p:tgtEl>
                                        <p:attrNameLst>
                                          <p:attrName>ppt_h</p:attrName>
                                        </p:attrNameLst>
                                      </p:cBhvr>
                                      <p:tavLst>
                                        <p:tav tm="0">
                                          <p:val>
                                            <p:strVal val="#ppt_h"/>
                                          </p:val>
                                        </p:tav>
                                        <p:tav tm="100000">
                                          <p:val>
                                            <p:strVal val="#ppt_h"/>
                                          </p:val>
                                        </p:tav>
                                      </p:tavLst>
                                    </p:anim>
                                    <p:animEffect transition="in" filter="fade">
                                      <p:cBhvr>
                                        <p:cTn id="16" dur="1000"/>
                                        <p:tgtEl>
                                          <p:spTgt spid="1843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Scale>
                                      <p:cBhvr>
                                        <p:cTn id="2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1" end="1"/>
                                            </p:txEl>
                                          </p:spTgt>
                                        </p:tgtEl>
                                        <p:attrNameLst>
                                          <p:attrName>ppt_x</p:attrName>
                                          <p:attrName>ppt_y</p:attrName>
                                        </p:attrNameLst>
                                      </p:cBhvr>
                                    </p:animMotion>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Scale>
                                      <p:cBhvr>
                                        <p:cTn id="3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2" end="2"/>
                                            </p:txEl>
                                          </p:spTgt>
                                        </p:tgtEl>
                                        <p:attrNameLst>
                                          <p:attrName>ppt_x</p:attrName>
                                          <p:attrName>ppt_y</p:attrName>
                                        </p:attrNameLst>
                                      </p:cBhvr>
                                    </p:animMotion>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18438"/>
                                        </p:tgtEl>
                                        <p:attrNameLst>
                                          <p:attrName>style.visibility</p:attrName>
                                        </p:attrNameLst>
                                      </p:cBhvr>
                                      <p:to>
                                        <p:strVal val="visible"/>
                                      </p:to>
                                    </p:set>
                                    <p:animEffect transition="in" filter="fade">
                                      <p:cBhvr>
                                        <p:cTn id="42" dur="2000"/>
                                        <p:tgtEl>
                                          <p:spTgt spid="18438"/>
                                        </p:tgtEl>
                                      </p:cBhvr>
                                    </p:animEffect>
                                    <p:anim calcmode="lin" valueType="num">
                                      <p:cBhvr>
                                        <p:cTn id="43" dur="2000" fill="hold"/>
                                        <p:tgtEl>
                                          <p:spTgt spid="18438"/>
                                        </p:tgtEl>
                                        <p:attrNameLst>
                                          <p:attrName>style.rotation</p:attrName>
                                        </p:attrNameLst>
                                      </p:cBhvr>
                                      <p:tavLst>
                                        <p:tav tm="0">
                                          <p:val>
                                            <p:fltVal val="720"/>
                                          </p:val>
                                        </p:tav>
                                        <p:tav tm="100000">
                                          <p:val>
                                            <p:fltVal val="0"/>
                                          </p:val>
                                        </p:tav>
                                      </p:tavLst>
                                    </p:anim>
                                    <p:anim calcmode="lin" valueType="num">
                                      <p:cBhvr>
                                        <p:cTn id="44" dur="2000" fill="hold"/>
                                        <p:tgtEl>
                                          <p:spTgt spid="18438"/>
                                        </p:tgtEl>
                                        <p:attrNameLst>
                                          <p:attrName>ppt_h</p:attrName>
                                        </p:attrNameLst>
                                      </p:cBhvr>
                                      <p:tavLst>
                                        <p:tav tm="0">
                                          <p:val>
                                            <p:fltVal val="0"/>
                                          </p:val>
                                        </p:tav>
                                        <p:tav tm="100000">
                                          <p:val>
                                            <p:strVal val="#ppt_h"/>
                                          </p:val>
                                        </p:tav>
                                      </p:tavLst>
                                    </p:anim>
                                    <p:anim calcmode="lin" valueType="num">
                                      <p:cBhvr>
                                        <p:cTn id="45" dur="2000" fill="hold"/>
                                        <p:tgtEl>
                                          <p:spTgt spid="18438"/>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xit" presetSubtype="0" fill="hold" grpId="1" nodeType="clickEffect">
                                  <p:stCondLst>
                                    <p:cond delay="0"/>
                                  </p:stCondLst>
                                  <p:childTnLst>
                                    <p:animEffect transition="out" filter="fade">
                                      <p:cBhvr>
                                        <p:cTn id="49" dur="800" accel="100000">
                                          <p:stCondLst>
                                            <p:cond delay="200"/>
                                          </p:stCondLst>
                                        </p:cTn>
                                        <p:tgtEl>
                                          <p:spTgt spid="18438"/>
                                        </p:tgtEl>
                                      </p:cBhvr>
                                    </p:animEffect>
                                    <p:anim calcmode="lin" valueType="num">
                                      <p:cBhvr>
                                        <p:cTn id="50" dur="800" accel="100000">
                                          <p:stCondLst>
                                            <p:cond delay="200"/>
                                          </p:stCondLst>
                                        </p:cTn>
                                        <p:tgtEl>
                                          <p:spTgt spid="18438"/>
                                        </p:tgtEl>
                                        <p:attrNameLst>
                                          <p:attrName>style.rotation</p:attrName>
                                        </p:attrNameLst>
                                      </p:cBhvr>
                                      <p:tavLst>
                                        <p:tav tm="0">
                                          <p:val>
                                            <p:fltVal val="0"/>
                                          </p:val>
                                        </p:tav>
                                        <p:tav tm="100000">
                                          <p:val>
                                            <p:fltVal val="-90"/>
                                          </p:val>
                                        </p:tav>
                                      </p:tavLst>
                                    </p:anim>
                                    <p:anim calcmode="lin" valueType="num">
                                      <p:cBhvr>
                                        <p:cTn id="51" dur="200" decel="100000"/>
                                        <p:tgtEl>
                                          <p:spTgt spid="18438"/>
                                        </p:tgtEl>
                                        <p:attrNameLst>
                                          <p:attrName>ppt_x</p:attrName>
                                        </p:attrNameLst>
                                      </p:cBhvr>
                                      <p:tavLst>
                                        <p:tav tm="0">
                                          <p:val>
                                            <p:strVal val="ppt_x"/>
                                          </p:val>
                                        </p:tav>
                                        <p:tav tm="100000">
                                          <p:val>
                                            <p:strVal val="ppt_x-0.05"/>
                                          </p:val>
                                        </p:tav>
                                      </p:tavLst>
                                    </p:anim>
                                    <p:anim calcmode="lin" valueType="num">
                                      <p:cBhvr>
                                        <p:cTn id="52" dur="200" decel="100000"/>
                                        <p:tgtEl>
                                          <p:spTgt spid="18438"/>
                                        </p:tgtEl>
                                        <p:attrNameLst>
                                          <p:attrName>ppt_y</p:attrName>
                                        </p:attrNameLst>
                                      </p:cBhvr>
                                      <p:tavLst>
                                        <p:tav tm="0">
                                          <p:val>
                                            <p:strVal val="ppt_y"/>
                                          </p:val>
                                        </p:tav>
                                        <p:tav tm="100000">
                                          <p:val>
                                            <p:strVal val="ppt_y+0.1"/>
                                          </p:val>
                                        </p:tav>
                                      </p:tavLst>
                                    </p:anim>
                                    <p:anim calcmode="lin" valueType="num">
                                      <p:cBhvr>
                                        <p:cTn id="53" dur="800" accel="100000">
                                          <p:stCondLst>
                                            <p:cond delay="200"/>
                                          </p:stCondLst>
                                        </p:cTn>
                                        <p:tgtEl>
                                          <p:spTgt spid="18438"/>
                                        </p:tgtEl>
                                        <p:attrNameLst>
                                          <p:attrName>ppt_x</p:attrName>
                                        </p:attrNameLst>
                                      </p:cBhvr>
                                      <p:tavLst>
                                        <p:tav tm="0">
                                          <p:val>
                                            <p:strVal val="ppt_x"/>
                                          </p:val>
                                        </p:tav>
                                        <p:tav tm="100000">
                                          <p:val>
                                            <p:strVal val="ppt_x+0.4+0.05"/>
                                          </p:val>
                                        </p:tav>
                                      </p:tavLst>
                                    </p:anim>
                                    <p:anim calcmode="lin" valueType="num">
                                      <p:cBhvr>
                                        <p:cTn id="54" dur="800" accel="100000">
                                          <p:stCondLst>
                                            <p:cond delay="200"/>
                                          </p:stCondLst>
                                        </p:cTn>
                                        <p:tgtEl>
                                          <p:spTgt spid="18438"/>
                                        </p:tgtEl>
                                        <p:attrNameLst>
                                          <p:attrName>ppt_y</p:attrName>
                                        </p:attrNameLst>
                                      </p:cBhvr>
                                      <p:tavLst>
                                        <p:tav tm="0">
                                          <p:val>
                                            <p:strVal val="ppt_y"/>
                                          </p:val>
                                        </p:tav>
                                        <p:tav tm="100000">
                                          <p:val>
                                            <p:strVal val="ppt_y-0.4-0.1"/>
                                          </p:val>
                                        </p:tav>
                                      </p:tavLst>
                                    </p:anim>
                                    <p:set>
                                      <p:cBhvr>
                                        <p:cTn id="55" dur="1" fill="hold">
                                          <p:stCondLst>
                                            <p:cond delay="999"/>
                                          </p:stCondLst>
                                        </p:cTn>
                                        <p:tgtEl>
                                          <p:spTgt spid="18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438" grpId="0"/>
      <p:bldP spid="1843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de-DE"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Nationalen Philharmonie der Ukraine in Kiew</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Содержимое 3" descr="6.jpg"/>
          <p:cNvPicPr>
            <a:picLocks noGrp="1" noChangeAspect="1"/>
          </p:cNvPicPr>
          <p:nvPr>
            <p:ph idx="1"/>
          </p:nvPr>
        </p:nvPicPr>
        <p:blipFill>
          <a:blip r:embed="rId3" cstate="print"/>
          <a:stretch>
            <a:fillRect/>
          </a:stretch>
        </p:blipFill>
        <p:spPr>
          <a:xfrm>
            <a:off x="428596" y="1714488"/>
            <a:ext cx="3929090" cy="2858413"/>
          </a:xfrm>
          <a:prstGeom prst="rect">
            <a:avLst/>
          </a:prstGeom>
          <a:ln>
            <a:noFill/>
          </a:ln>
          <a:effectLst>
            <a:softEdge rad="112500"/>
          </a:effectLst>
        </p:spPr>
      </p:pic>
      <p:pic>
        <p:nvPicPr>
          <p:cNvPr id="19458" name="Picture 2" descr="C:\Documents and Settings\Ирина\Рабочий стол\АЛЛА\Німецька мова\Київ\DSCF0962.jpg"/>
          <p:cNvPicPr>
            <a:picLocks noChangeAspect="1" noChangeArrowheads="1"/>
          </p:cNvPicPr>
          <p:nvPr/>
        </p:nvPicPr>
        <p:blipFill>
          <a:blip r:embed="rId4" cstate="print"/>
          <a:srcRect/>
          <a:stretch>
            <a:fillRect/>
          </a:stretch>
        </p:blipFill>
        <p:spPr bwMode="auto">
          <a:xfrm>
            <a:off x="3500430" y="3571876"/>
            <a:ext cx="4095779" cy="30718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9459" name="Picture 3" descr="C:\Documents and Settings\Ирина\Рабочий стол\АЛЛА\Німецька мова\Київ\24143.jpg"/>
          <p:cNvPicPr>
            <a:picLocks noChangeAspect="1" noChangeArrowheads="1"/>
          </p:cNvPicPr>
          <p:nvPr/>
        </p:nvPicPr>
        <p:blipFill>
          <a:blip r:embed="rId5" cstate="print"/>
          <a:srcRect/>
          <a:stretch>
            <a:fillRect/>
          </a:stretch>
        </p:blipFill>
        <p:spPr bwMode="auto">
          <a:xfrm>
            <a:off x="4643438" y="1000108"/>
            <a:ext cx="3011695" cy="2259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ransition spd="med" advClick="0" advTm="13828">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strips(downLeft)">
                                      <p:cBhvr>
                                        <p:cTn id="15" dur="500"/>
                                        <p:tgtEl>
                                          <p:spTgt spid="19459"/>
                                        </p:tgtEl>
                                      </p:cBhvr>
                                    </p:animEffect>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nodeType="clickEffect">
                                  <p:stCondLst>
                                    <p:cond delay="0"/>
                                  </p:stCondLst>
                                  <p:childTnLst>
                                    <p:set>
                                      <p:cBhvr>
                                        <p:cTn id="19" dur="1" fill="hold">
                                          <p:stCondLst>
                                            <p:cond delay="0"/>
                                          </p:stCondLst>
                                        </p:cTn>
                                        <p:tgtEl>
                                          <p:spTgt spid="19458"/>
                                        </p:tgtEl>
                                        <p:attrNameLst>
                                          <p:attrName>style.visibility</p:attrName>
                                        </p:attrNameLst>
                                      </p:cBhvr>
                                      <p:to>
                                        <p:strVal val="visible"/>
                                      </p:to>
                                    </p:set>
                                    <p:anim calcmode="lin" valueType="num">
                                      <p:cBhvr>
                                        <p:cTn id="20" dur="5000" fill="hold"/>
                                        <p:tgtEl>
                                          <p:spTgt spid="19458"/>
                                        </p:tgtEl>
                                        <p:attrNameLst>
                                          <p:attrName>ppt_w</p:attrName>
                                        </p:attrNameLst>
                                      </p:cBhvr>
                                      <p:tavLst>
                                        <p:tav tm="0" fmla="#ppt_w*sin(2.5*pi*$)">
                                          <p:val>
                                            <p:fltVal val="0"/>
                                          </p:val>
                                        </p:tav>
                                        <p:tav tm="100000">
                                          <p:val>
                                            <p:fltVal val="1"/>
                                          </p:val>
                                        </p:tav>
                                      </p:tavLst>
                                    </p:anim>
                                    <p:anim calcmode="lin" valueType="num">
                                      <p:cBhvr>
                                        <p:cTn id="21" dur="5000" fill="hold"/>
                                        <p:tgtEl>
                                          <p:spTgt spid="1945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xit" presetSubtype="0" fill="hold" grpId="0" nodeType="clickEffect">
                                  <p:stCondLst>
                                    <p:cond delay="0"/>
                                  </p:stCondLst>
                                  <p:iterate type="lt">
                                    <p:tmPct val="10000"/>
                                  </p:iterate>
                                  <p:childTnLst>
                                    <p:anim from="(ppt_w)" to="(-ppt_w*2)" calcmode="lin" valueType="num">
                                      <p:cBhvr rctx="PPT">
                                        <p:cTn id="25" dur="500" autoRev="1">
                                          <p:stCondLst>
                                            <p:cond delay="0"/>
                                          </p:stCondLst>
                                        </p:cTn>
                                        <p:tgtEl>
                                          <p:spTgt spid="2"/>
                                        </p:tgtEl>
                                        <p:attrNameLst>
                                          <p:attrName>ppt_w</p:attrName>
                                        </p:attrNameLst>
                                      </p:cBhvr>
                                    </p:anim>
                                    <p:anim by="(ppt_w*0.50)" calcmode="lin" valueType="num">
                                      <p:cBhvr>
                                        <p:cTn id="26" dur="500" decel="50000" autoRev="1">
                                          <p:stCondLst>
                                            <p:cond delay="0"/>
                                          </p:stCondLst>
                                        </p:cTn>
                                        <p:tgtEl>
                                          <p:spTgt spid="2"/>
                                        </p:tgtEl>
                                        <p:attrNameLst>
                                          <p:attrName>ppt_x</p:attrName>
                                        </p:attrNameLst>
                                      </p:cBhvr>
                                    </p:anim>
                                    <p:anim from="(ppt_y)" to="(1+ppt_h/2)" calcmode="lin" valueType="num">
                                      <p:cBhvr>
                                        <p:cTn id="27" dur="1000">
                                          <p:stCondLst>
                                            <p:cond delay="0"/>
                                          </p:stCondLst>
                                        </p:cTn>
                                        <p:tgtEl>
                                          <p:spTgt spid="2"/>
                                        </p:tgtEl>
                                        <p:attrNameLst>
                                          <p:attrName>ppt_y</p:attrName>
                                        </p:attrNameLst>
                                      </p:cBhvr>
                                    </p:anim>
                                    <p:animRot by="21600000">
                                      <p:cBhvr>
                                        <p:cTn id="28" dur="1000">
                                          <p:stCondLst>
                                            <p:cond delay="0"/>
                                          </p:stCondLst>
                                        </p:cTn>
                                        <p:tgtEl>
                                          <p:spTgt spid="2"/>
                                        </p:tgtEl>
                                        <p:attrNameLst>
                                          <p:attrName>r</p:attrName>
                                        </p:attrNameLst>
                                      </p:cBhvr>
                                    </p:animRot>
                                    <p:set>
                                      <p:cBhvr>
                                        <p:cTn id="2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84" y="4571984"/>
            <a:ext cx="9429784" cy="2286016"/>
          </a:xfrm>
        </p:spPr>
        <p:txBody>
          <a:bodyPr>
            <a:normAutofit fontScale="62500" lnSpcReduction="20000"/>
          </a:bodyPr>
          <a:lstStyle/>
          <a:p>
            <a:pPr>
              <a:buNone/>
            </a:pPr>
            <a:r>
              <a:rPr lang="de-DE" dirty="0" smtClean="0">
                <a:solidFill>
                  <a:schemeClr val="accent2">
                    <a:lumMod val="40000"/>
                    <a:lumOff val="60000"/>
                  </a:schemeClr>
                </a:solidFill>
              </a:rPr>
              <a:t>     Heilige Gottesmutter Kiew-Höhlenkloster - eine der größten orthodoxen Heiligtümer der Ukraine, Ukrainisch-Orthodoxe Kloster Kirche (Moskauer Patriarchat) mit dem Status des </a:t>
            </a:r>
            <a:r>
              <a:rPr lang="de-DE" dirty="0" err="1" smtClean="0">
                <a:solidFill>
                  <a:schemeClr val="accent2">
                    <a:lumMod val="40000"/>
                    <a:lumOff val="60000"/>
                  </a:schemeClr>
                </a:solidFill>
              </a:rPr>
              <a:t>Lavra</a:t>
            </a:r>
            <a:r>
              <a:rPr lang="de-DE" dirty="0" smtClean="0">
                <a:solidFill>
                  <a:schemeClr val="accent2">
                    <a:lumMod val="40000"/>
                    <a:lumOff val="60000"/>
                  </a:schemeClr>
                </a:solidFill>
              </a:rPr>
              <a:t>.</a:t>
            </a:r>
          </a:p>
          <a:p>
            <a:pPr>
              <a:buNone/>
            </a:pPr>
            <a:r>
              <a:rPr lang="de-DE" dirty="0" smtClean="0">
                <a:solidFill>
                  <a:schemeClr val="accent2">
                    <a:lumMod val="40000"/>
                    <a:lumOff val="60000"/>
                  </a:schemeClr>
                </a:solidFill>
              </a:rPr>
              <a:t>     Gegründet im Jahre 1051 von Fürst Jaroslaw </a:t>
            </a:r>
            <a:r>
              <a:rPr lang="de-DE" dirty="0" err="1" smtClean="0">
                <a:solidFill>
                  <a:schemeClr val="accent2">
                    <a:lumMod val="40000"/>
                    <a:lumOff val="60000"/>
                  </a:schemeClr>
                </a:solidFill>
              </a:rPr>
              <a:t>Wladimirowitsch</a:t>
            </a:r>
            <a:r>
              <a:rPr lang="de-DE" dirty="0" smtClean="0">
                <a:solidFill>
                  <a:schemeClr val="accent2">
                    <a:lumMod val="40000"/>
                    <a:lumOff val="60000"/>
                  </a:schemeClr>
                </a:solidFill>
              </a:rPr>
              <a:t> Anthony Kloster als Mönch. Es ist eines der ersten Klöster in Russland, die die ruthenische Mönchtum eingeleitet betrachtet. </a:t>
            </a:r>
            <a:r>
              <a:rPr lang="de-DE" dirty="0" err="1" smtClean="0">
                <a:solidFill>
                  <a:schemeClr val="accent2">
                    <a:lumMod val="40000"/>
                    <a:lumOff val="60000"/>
                  </a:schemeClr>
                </a:solidFill>
              </a:rPr>
              <a:t>Theodosius</a:t>
            </a:r>
            <a:r>
              <a:rPr lang="de-DE" dirty="0" smtClean="0">
                <a:solidFill>
                  <a:schemeClr val="accent2">
                    <a:lumMod val="40000"/>
                    <a:lumOff val="60000"/>
                  </a:schemeClr>
                </a:solidFill>
              </a:rPr>
              <a:t>, von denen viele Hegumenos errichtet Gebäude und Grundstücke Hauptkirche - Co-Gründer des Klosters ist einer der ersten Schüler Anthony betrachtet. Im Laufe der Jahrhunderte wurde das Kloster ein Zentrum der missionarischen Arbeit und Bildung.</a:t>
            </a:r>
            <a:endParaRPr lang="ru-RU" dirty="0">
              <a:solidFill>
                <a:schemeClr val="accent2">
                  <a:lumMod val="40000"/>
                  <a:lumOff val="60000"/>
                </a:schemeClr>
              </a:solidFill>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481" name="WordArt 1"/>
          <p:cNvSpPr>
            <a:spLocks noChangeArrowheads="1" noChangeShapeType="1" noTextEdit="1"/>
          </p:cNvSpPr>
          <p:nvPr/>
        </p:nvSpPr>
        <p:spPr bwMode="auto">
          <a:xfrm>
            <a:off x="500034" y="285728"/>
            <a:ext cx="3368675" cy="1287463"/>
          </a:xfrm>
          <a:prstGeom prst="rect">
            <a:avLst/>
          </a:prstGeom>
        </p:spPr>
        <p:txBody>
          <a:bodyPr wrap="none" fromWordArt="1">
            <a:prstTxWarp prst="textWave1">
              <a:avLst>
                <a:gd name="adj1" fmla="val 13005"/>
                <a:gd name="adj2" fmla="val 0"/>
              </a:avLst>
            </a:prstTxWarp>
          </a:bodyPr>
          <a:lstStyle/>
          <a:p>
            <a:pPr algn="ctr" rtl="0"/>
            <a:r>
              <a:rPr lang="en-US" sz="3600" b="1" i="1" kern="10" spc="0" dirty="0" err="1"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Comic Sans MS"/>
              </a:rPr>
              <a:t>Lavra</a:t>
            </a:r>
            <a:endParaRPr lang="ru-RU" sz="3600" b="1" i="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Comic Sans MS"/>
            </a:endParaRPr>
          </a:p>
        </p:txBody>
      </p:sp>
      <p:sp>
        <p:nvSpPr>
          <p:cNvPr id="20483" name="Rectangle 3"/>
          <p:cNvSpPr>
            <a:spLocks noChangeArrowheads="1"/>
          </p:cNvSpPr>
          <p:nvPr/>
        </p:nvSpPr>
        <p:spPr bwMode="auto">
          <a:xfrm>
            <a:off x="0" y="174466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20484" name="Picture 4" descr="C:\Documents and Settings\Ирина\Рабочий стол\АЛЛА\Німецька мова\Київ\lavra.jpg"/>
          <p:cNvPicPr>
            <a:picLocks noChangeAspect="1" noChangeArrowheads="1"/>
          </p:cNvPicPr>
          <p:nvPr/>
        </p:nvPicPr>
        <p:blipFill>
          <a:blip r:embed="rId3" cstate="print"/>
          <a:srcRect/>
          <a:stretch>
            <a:fillRect/>
          </a:stretch>
        </p:blipFill>
        <p:spPr bwMode="auto">
          <a:xfrm>
            <a:off x="4572000" y="285728"/>
            <a:ext cx="3810000" cy="2857500"/>
          </a:xfrm>
          <a:prstGeom prst="rect">
            <a:avLst/>
          </a:prstGeom>
          <a:ln w="88900" cap="sq" cmpd="thickThin">
            <a:solidFill>
              <a:srgbClr val="000000"/>
            </a:solidFill>
            <a:prstDash val="solid"/>
            <a:miter lim="800000"/>
          </a:ln>
          <a:effectLst>
            <a:innerShdw blurRad="76200">
              <a:srgbClr val="000000"/>
            </a:innerShdw>
          </a:effectLst>
        </p:spPr>
      </p:pic>
      <p:pic>
        <p:nvPicPr>
          <p:cNvPr id="20485" name="Picture 5" descr="C:\Documents and Settings\Ирина\Рабочий стол\АЛЛА\Німецька мова\Київ\200905080849270.jpg"/>
          <p:cNvPicPr>
            <a:picLocks noChangeAspect="1" noChangeArrowheads="1"/>
          </p:cNvPicPr>
          <p:nvPr/>
        </p:nvPicPr>
        <p:blipFill>
          <a:blip r:embed="rId4" cstate="print"/>
          <a:srcRect/>
          <a:stretch>
            <a:fillRect/>
          </a:stretch>
        </p:blipFill>
        <p:spPr bwMode="auto">
          <a:xfrm>
            <a:off x="428596" y="1714488"/>
            <a:ext cx="3500462" cy="26253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ustDataLst>
      <p:tags r:id="rId1"/>
    </p:custDataLst>
  </p:cSld>
  <p:clrMapOvr>
    <a:masterClrMapping/>
  </p:clrMapOvr>
  <p:transition spd="med" advClick="0" advTm="3858">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1"/>
                                        </p:tgtEl>
                                        <p:attrNameLst>
                                          <p:attrName>style.visibility</p:attrName>
                                        </p:attrNameLst>
                                      </p:cBhvr>
                                      <p:to>
                                        <p:strVal val="visible"/>
                                      </p:to>
                                    </p:set>
                                    <p:anim calcmode="discrete" valueType="clr">
                                      <p:cBhvr override="childStyle">
                                        <p:cTn id="7" dur="80"/>
                                        <p:tgtEl>
                                          <p:spTgt spid="204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1"/>
                                        </p:tgtEl>
                                        <p:attrNameLst>
                                          <p:attrName>fillcolor</p:attrName>
                                        </p:attrNameLst>
                                      </p:cBhvr>
                                      <p:tavLst>
                                        <p:tav tm="0">
                                          <p:val>
                                            <p:clrVal>
                                              <a:schemeClr val="accent2"/>
                                            </p:clrVal>
                                          </p:val>
                                        </p:tav>
                                        <p:tav tm="50000">
                                          <p:val>
                                            <p:clrVal>
                                              <a:schemeClr val="hlink"/>
                                            </p:clrVal>
                                          </p:val>
                                        </p:tav>
                                      </p:tavLst>
                                    </p:anim>
                                    <p:set>
                                      <p:cBhvr>
                                        <p:cTn id="9" dur="80"/>
                                        <p:tgtEl>
                                          <p:spTgt spid="2048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xit" presetSubtype="0" fill="hold" grpId="1" nodeType="clickEffect">
                                  <p:stCondLst>
                                    <p:cond delay="0"/>
                                  </p:stCondLst>
                                  <p:iterate type="lt">
                                    <p:tmPct val="0"/>
                                  </p:iterate>
                                  <p:childTnLst>
                                    <p:anim from="(ppt_x)" to="(ppt_x+1)" calcmode="lin" valueType="num">
                                      <p:cBhvr>
                                        <p:cTn id="13" dur="1000">
                                          <p:stCondLst>
                                            <p:cond delay="0"/>
                                          </p:stCondLst>
                                        </p:cTn>
                                        <p:tgtEl>
                                          <p:spTgt spid="20481"/>
                                        </p:tgtEl>
                                        <p:attrNameLst>
                                          <p:attrName>ppt_x</p:attrName>
                                        </p:attrNameLst>
                                      </p:cBhvr>
                                    </p:anim>
                                    <p:anim from="0" to="-1.0" calcmode="lin" valueType="num">
                                      <p:cBhvr>
                                        <p:cTn id="14" dur="200" accel="50000">
                                          <p:stCondLst>
                                            <p:cond delay="0"/>
                                          </p:stCondLst>
                                        </p:cTn>
                                        <p:tgtEl>
                                          <p:spTgt spid="20481"/>
                                        </p:tgtEl>
                                        <p:attrNameLst>
                                          <p:attrName>xshear</p:attrName>
                                        </p:attrNameLst>
                                      </p:cBhvr>
                                    </p:anim>
                                    <p:set>
                                      <p:cBhvr>
                                        <p:cTn id="15" dur="800">
                                          <p:stCondLst>
                                            <p:cond delay="200"/>
                                          </p:stCondLst>
                                        </p:cTn>
                                        <p:tgtEl>
                                          <p:spTgt spid="20481"/>
                                        </p:tgtEl>
                                        <p:attrNameLst>
                                          <p:attrName>xshear</p:attrName>
                                        </p:attrNameLst>
                                      </p:cBhvr>
                                      <p:to>
                                        <p:strVal val="-1.0"/>
                                      </p:to>
                                    </p:set>
                                    <p:set>
                                      <p:cBhvr>
                                        <p:cTn id="16" dur="1" fill="hold">
                                          <p:stCondLst>
                                            <p:cond delay="999"/>
                                          </p:stCondLst>
                                        </p:cTn>
                                        <p:tgtEl>
                                          <p:spTgt spid="204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48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57564" y="571480"/>
            <a:ext cx="5686436" cy="3500462"/>
          </a:xfrm>
        </p:spPr>
        <p:txBody>
          <a:bodyPr>
            <a:normAutofit/>
          </a:bodyPr>
          <a:lstStyle/>
          <a:p>
            <a:pPr>
              <a:buNone/>
            </a:pPr>
            <a:r>
              <a:rPr lang="de-DE" sz="1800" dirty="0" smtClean="0"/>
              <a:t>    </a:t>
            </a:r>
            <a:r>
              <a:rPr lang="de-DE" sz="1800" dirty="0" smtClean="0">
                <a:solidFill>
                  <a:schemeClr val="accent6">
                    <a:lumMod val="20000"/>
                    <a:lumOff val="80000"/>
                  </a:schemeClr>
                </a:solidFill>
              </a:rPr>
              <a:t>Nationalbibliothek der Ukraine V. Vernadsky (Vernadsky) - das größte Volumen Bereich der Finanzierung und Ausstattung der Bibliotheken der Ukraine, Leiter Forschungs-und Informationszentrum des Staates, dem Forschungsinstitut Institut für Geschichtswissenschaften, Philosophie und Recht Wissenschaften der Ukraine. Inbegriffen zu den zehn größten nationalen Bibliotheken weltweit, ist ein grundlegendes Element der europäischen Bibliothek.</a:t>
            </a:r>
          </a:p>
          <a:p>
            <a:pPr>
              <a:buNone/>
            </a:pPr>
            <a:endParaRPr lang="ru-RU"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5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1507" name="WordArt 3"/>
          <p:cNvSpPr>
            <a:spLocks noChangeArrowheads="1" noChangeShapeType="1" noTextEdit="1"/>
          </p:cNvSpPr>
          <p:nvPr/>
        </p:nvSpPr>
        <p:spPr bwMode="auto">
          <a:xfrm>
            <a:off x="357158" y="5072074"/>
            <a:ext cx="8358246" cy="1533532"/>
          </a:xfrm>
          <a:prstGeom prst="rect">
            <a:avLst/>
          </a:prstGeom>
        </p:spPr>
        <p:txBody>
          <a:bodyPr wrap="none" fromWordArt="1">
            <a:prstTxWarp prst="textTriangle">
              <a:avLst>
                <a:gd name="adj" fmla="val 49404"/>
              </a:avLst>
            </a:prstTxWarp>
            <a:scene3d>
              <a:camera prst="legacyObliqueTopLeft"/>
              <a:lightRig rig="legacyNormal3" dir="r"/>
            </a:scene3d>
            <a:sp3d extrusionH="201600" prstMaterial="legacyMatte">
              <a:extrusionClr>
                <a:srgbClr val="0066CC"/>
              </a:extrusionClr>
            </a:sp3d>
          </a:bodyPr>
          <a:lstStyle/>
          <a:p>
            <a:pPr algn="ctr" rtl="0"/>
            <a:r>
              <a:rPr lang="nn-NO" sz="3600" i="1" kern="10" spc="0" dirty="0" smtClean="0">
                <a:ln w="9525">
                  <a:round/>
                  <a:headEnd/>
                  <a:tailEnd/>
                </a:ln>
                <a:gradFill rotWithShape="0">
                  <a:gsLst>
                    <a:gs pos="0">
                      <a:srgbClr val="FFFFCC"/>
                    </a:gs>
                    <a:gs pos="100000">
                      <a:srgbClr val="FF9999"/>
                    </a:gs>
                  </a:gsLst>
                  <a:lin ang="5400000" scaled="1"/>
                </a:gradFill>
                <a:effectLst/>
                <a:latin typeface="Comic Sans MS"/>
              </a:rPr>
              <a:t>Nationalbibliothek der Ukraine V. Vernadsky</a:t>
            </a:r>
            <a:endParaRPr lang="ru-RU" sz="3600" i="1" kern="10" spc="0" dirty="0">
              <a:ln w="9525">
                <a:round/>
                <a:headEnd/>
                <a:tailEnd/>
              </a:ln>
              <a:gradFill rotWithShape="0">
                <a:gsLst>
                  <a:gs pos="0">
                    <a:srgbClr val="FFFFCC"/>
                  </a:gs>
                  <a:gs pos="100000">
                    <a:srgbClr val="FF9999"/>
                  </a:gs>
                </a:gsLst>
                <a:lin ang="5400000" scaled="1"/>
              </a:gradFill>
              <a:effectLst/>
              <a:latin typeface="Comic Sans MS"/>
            </a:endParaRPr>
          </a:p>
        </p:txBody>
      </p:sp>
      <p:sp>
        <p:nvSpPr>
          <p:cNvPr id="21509" name="Rectangle 5"/>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21510" name="Picture 6" descr="C:\Documents and Settings\Ирина\Рабочий стол\АЛЛА\Німецька мова\Київ\5347584.jpg"/>
          <p:cNvPicPr>
            <a:picLocks noChangeAspect="1" noChangeArrowheads="1"/>
          </p:cNvPicPr>
          <p:nvPr/>
        </p:nvPicPr>
        <p:blipFill>
          <a:blip r:embed="rId3" cstate="print"/>
          <a:srcRect/>
          <a:stretch>
            <a:fillRect/>
          </a:stretch>
        </p:blipFill>
        <p:spPr bwMode="auto">
          <a:xfrm>
            <a:off x="357158" y="357166"/>
            <a:ext cx="3135013" cy="2169429"/>
          </a:xfrm>
          <a:prstGeom prst="rect">
            <a:avLst/>
          </a:prstGeom>
          <a:ln>
            <a:noFill/>
          </a:ln>
          <a:effectLst>
            <a:outerShdw blurRad="190500" algn="tl" rotWithShape="0">
              <a:srgbClr val="000000">
                <a:alpha val="70000"/>
              </a:srgbClr>
            </a:outerShdw>
          </a:effectLst>
        </p:spPr>
      </p:pic>
      <p:pic>
        <p:nvPicPr>
          <p:cNvPr id="21511" name="Picture 7" descr="C:\Documents and Settings\Ирина\Рабочий стол\АЛЛА\Німецька мова\Київ\4.jpg"/>
          <p:cNvPicPr>
            <a:picLocks noChangeAspect="1" noChangeArrowheads="1"/>
          </p:cNvPicPr>
          <p:nvPr/>
        </p:nvPicPr>
        <p:blipFill>
          <a:blip r:embed="rId4" cstate="print"/>
          <a:srcRect/>
          <a:stretch>
            <a:fillRect/>
          </a:stretch>
        </p:blipFill>
        <p:spPr bwMode="auto">
          <a:xfrm>
            <a:off x="642910" y="3000372"/>
            <a:ext cx="3017775" cy="2268534"/>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p:transition spd="med" advClick="0" advTm="3593">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50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50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xit" presetSubtype="0" fill="hold" grpId="1" nodeType="clickEffect">
                                  <p:stCondLst>
                                    <p:cond delay="0"/>
                                  </p:stCondLst>
                                  <p:childTnLst>
                                    <p:animScale>
                                      <p:cBhvr>
                                        <p:cTn id="14" dur="1000" accel="50000">
                                          <p:stCondLst>
                                            <p:cond delay="0"/>
                                          </p:stCondLst>
                                        </p:cTn>
                                        <p:tgtEl>
                                          <p:spTgt spid="2150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5" dur="1000" accel="50000">
                                          <p:stCondLst>
                                            <p:cond delay="0"/>
                                          </p:stCondLst>
                                        </p:cTn>
                                        <p:tgtEl>
                                          <p:spTgt spid="21507"/>
                                        </p:tgtEl>
                                        <p:attrNameLst>
                                          <p:attrName>ppt_x</p:attrName>
                                          <p:attrName>ppt_y</p:attrName>
                                        </p:attrNameLst>
                                      </p:cBhvr>
                                    </p:animMotion>
                                    <p:animEffect transition="out" filter="fade">
                                      <p:cBhvr>
                                        <p:cTn id="16" dur="1000"/>
                                        <p:tgtEl>
                                          <p:spTgt spid="21507"/>
                                        </p:tgtEl>
                                      </p:cBhvr>
                                    </p:animEffect>
                                    <p:set>
                                      <p:cBhvr>
                                        <p:cTn id="17" dur="1" fill="hold">
                                          <p:stCondLst>
                                            <p:cond delay="999"/>
                                          </p:stCondLst>
                                        </p:cTn>
                                        <p:tgtEl>
                                          <p:spTgt spid="21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7"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7|2.8"/>
</p:tagLst>
</file>

<file path=ppt/tags/tag12.xml><?xml version="1.0" encoding="utf-8"?>
<p:tagLst xmlns:a="http://schemas.openxmlformats.org/drawingml/2006/main" xmlns:r="http://schemas.openxmlformats.org/officeDocument/2006/relationships" xmlns:p="http://schemas.openxmlformats.org/presentationml/2006/main">
  <p:tag name="TIMING" val="|0.3|8.5"/>
</p:tagLst>
</file>

<file path=ppt/tags/tag13.xml><?xml version="1.0" encoding="utf-8"?>
<p:tagLst xmlns:a="http://schemas.openxmlformats.org/drawingml/2006/main" xmlns:r="http://schemas.openxmlformats.org/officeDocument/2006/relationships" xmlns:p="http://schemas.openxmlformats.org/presentationml/2006/main">
  <p:tag name="TIMING" val="|0|1.9"/>
</p:tagLst>
</file>

<file path=ppt/tags/tag14.xml><?xml version="1.0" encoding="utf-8"?>
<p:tagLst xmlns:a="http://schemas.openxmlformats.org/drawingml/2006/main" xmlns:r="http://schemas.openxmlformats.org/officeDocument/2006/relationships" xmlns:p="http://schemas.openxmlformats.org/presentationml/2006/main">
  <p:tag name="TIMING" val="|0.5|7.2|2.6|5.7"/>
</p:tagLst>
</file>

<file path=ppt/tags/tag2.xml><?xml version="1.0" encoding="utf-8"?>
<p:tagLst xmlns:a="http://schemas.openxmlformats.org/drawingml/2006/main" xmlns:r="http://schemas.openxmlformats.org/officeDocument/2006/relationships" xmlns:p="http://schemas.openxmlformats.org/presentationml/2006/main">
  <p:tag name="TIMING" val="|1.5|1.5|1.6|1.5|1.5|1.3|1.6|1.2|1.3|2.3|0.9|1.4|0.5|1.7"/>
</p:tagLst>
</file>

<file path=ppt/tags/tag3.xml><?xml version="1.0" encoding="utf-8"?>
<p:tagLst xmlns:a="http://schemas.openxmlformats.org/drawingml/2006/main" xmlns:r="http://schemas.openxmlformats.org/officeDocument/2006/relationships" xmlns:p="http://schemas.openxmlformats.org/presentationml/2006/main">
  <p:tag name="TIMING" val="|0.3|1.8|1.7|2.7|0.8|1.4|0.2|0.2|1.4|0.3|1.6|0.3|0.1|0.7|1|0.4|0.4|0.1|0.1|0.2|0.2|0.4|0.4|0.1|0.1|0.1"/>
</p:tagLst>
</file>

<file path=ppt/tags/tag4.xml><?xml version="1.0" encoding="utf-8"?>
<p:tagLst xmlns:a="http://schemas.openxmlformats.org/drawingml/2006/main" xmlns:r="http://schemas.openxmlformats.org/officeDocument/2006/relationships" xmlns:p="http://schemas.openxmlformats.org/presentationml/2006/main">
  <p:tag name="TIMING" val="|1.1|1.5|2.5|2.5"/>
</p:tagLst>
</file>

<file path=ppt/tags/tag5.xml><?xml version="1.0" encoding="utf-8"?>
<p:tagLst xmlns:a="http://schemas.openxmlformats.org/drawingml/2006/main" xmlns:r="http://schemas.openxmlformats.org/officeDocument/2006/relationships" xmlns:p="http://schemas.openxmlformats.org/presentationml/2006/main">
  <p:tag name="TIMING" val="|0.8|1.5|1.5|1.7|2|2"/>
</p:tagLst>
</file>

<file path=ppt/tags/tag6.xml><?xml version="1.0" encoding="utf-8"?>
<p:tagLst xmlns:a="http://schemas.openxmlformats.org/drawingml/2006/main" xmlns:r="http://schemas.openxmlformats.org/officeDocument/2006/relationships" xmlns:p="http://schemas.openxmlformats.org/presentationml/2006/main">
  <p:tag name="TIMING" val="|0.3|1.1|2.3|1.7|1.8|1.4|3.2"/>
</p:tagLst>
</file>

<file path=ppt/tags/tag7.xml><?xml version="1.0" encoding="utf-8"?>
<p:tagLst xmlns:a="http://schemas.openxmlformats.org/drawingml/2006/main" xmlns:r="http://schemas.openxmlformats.org/officeDocument/2006/relationships" xmlns:p="http://schemas.openxmlformats.org/presentationml/2006/main">
  <p:tag name="TIMING" val="|0|1.1|1.8|2.4|4.3"/>
</p:tagLst>
</file>

<file path=ppt/tags/tag8.xml><?xml version="1.0" encoding="utf-8"?>
<p:tagLst xmlns:a="http://schemas.openxmlformats.org/drawingml/2006/main" xmlns:r="http://schemas.openxmlformats.org/officeDocument/2006/relationships" xmlns:p="http://schemas.openxmlformats.org/presentationml/2006/main">
  <p:tag name="TIMING" val="|0.4|1.1"/>
</p:tagLst>
</file>

<file path=ppt/tags/tag9.xml><?xml version="1.0" encoding="utf-8"?>
<p:tagLst xmlns:a="http://schemas.openxmlformats.org/drawingml/2006/main" xmlns:r="http://schemas.openxmlformats.org/officeDocument/2006/relationships" xmlns:p="http://schemas.openxmlformats.org/presentationml/2006/main">
  <p:tag name="TIMING" val="|0|1.6"/>
</p:tagLst>
</file>

<file path=ppt/theme/theme1.xml><?xml version="1.0" encoding="utf-8"?>
<a:theme xmlns:a="http://schemas.openxmlformats.org/drawingml/2006/main" name="Техническ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258</TotalTime>
  <Words>884</Words>
  <Application>Microsoft Office PowerPoint</Application>
  <PresentationFormat>Экран (4:3)</PresentationFormat>
  <Paragraphs>40</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Meine Lieblingsstadt IST Kiew</vt:lpstr>
      <vt:lpstr>Слайд 2</vt:lpstr>
      <vt:lpstr>Die Fläche der Stadt ist in 10 Landkreise unterteilt:</vt:lpstr>
      <vt:lpstr>Khreshchatyk</vt:lpstr>
      <vt:lpstr>  </vt:lpstr>
      <vt:lpstr>Слайд 6</vt:lpstr>
      <vt:lpstr>Nationalen Philharmonie der Ukraine in Kiew</vt:lpstr>
      <vt:lpstr>Слайд 8</vt:lpstr>
      <vt:lpstr>Слайд 9</vt:lpstr>
      <vt:lpstr>Слайд 10</vt:lpstr>
      <vt:lpstr>Слайд 11</vt:lpstr>
      <vt:lpstr>Слайд 12</vt:lpstr>
      <vt:lpstr>Слайд 13</vt:lpstr>
      <vt:lpstr>♥Von Alla Penkova♥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Meine Lieblingsstadt IST Kyiw</dc:title>
  <dc:creator>Irina</dc:creator>
  <cp:lastModifiedBy>Irina</cp:lastModifiedBy>
  <cp:revision>25</cp:revision>
  <dcterms:created xsi:type="dcterms:W3CDTF">2011-05-17T15:53:55Z</dcterms:created>
  <dcterms:modified xsi:type="dcterms:W3CDTF">2011-05-18T15:43:54Z</dcterms:modified>
</cp:coreProperties>
</file>