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66"/>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9" autoAdjust="0"/>
    <p:restoredTop sz="94660"/>
  </p:normalViewPr>
  <p:slideViewPr>
    <p:cSldViewPr>
      <p:cViewPr varScale="1">
        <p:scale>
          <a:sx n="102" d="100"/>
          <a:sy n="102" d="100"/>
        </p:scale>
        <p:origin x="-6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D:\&#1087;&#1088;&#1077;&#1079;&#1077;&#1085;&#1090;&#1072;&#1094;&#1110;&#1111;\&#1053;&#1094;&#1084;&#1077;&#1094;&#1100;&#1082;&#1072;\Mocart_-_Simfoniya_40_Remiks_-_Simfoniya_40_Remiks_muzofon.com.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hyperlink" Target="http://de.wikipedia.org/wiki/Yombe_(Volk)" TargetMode="Externa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video" Target="file:///C:\Users\&#1052;&#1072;&#1088;'&#1103;&#1085;&#1072;\Downloads\&#1052;&#1091;&#1079;&#1077;&#1081;%20&#1051;&#1091;&#1074;&#1088;%20&#1074;%20&#1055;&#1072;&#1088;&#1080;&#1078;&#1077;..mp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34076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8000" b="1" i="1" dirty="0" err="1" smtClean="0">
                <a:ln w="11430"/>
                <a:solidFill>
                  <a:srgbClr val="FF0066"/>
                </a:solidFill>
                <a:effectLst>
                  <a:outerShdw blurRad="80000" dist="40000" dir="5040000" algn="tl">
                    <a:srgbClr val="000000">
                      <a:alpha val="30000"/>
                    </a:srgbClr>
                  </a:outerShdw>
                </a:effectLst>
                <a:latin typeface="Kunstler Script" pitchFamily="66" charset="0"/>
              </a:rPr>
              <a:t>Der</a:t>
            </a:r>
            <a:r>
              <a:rPr lang="en-US" sz="8000" b="1" i="1" dirty="0" smtClean="0">
                <a:ln w="11430"/>
                <a:solidFill>
                  <a:srgbClr val="FF0066"/>
                </a:solidFill>
                <a:effectLst>
                  <a:outerShdw blurRad="80000" dist="40000" dir="5040000" algn="tl">
                    <a:srgbClr val="000000">
                      <a:alpha val="30000"/>
                    </a:srgbClr>
                  </a:outerShdw>
                </a:effectLst>
                <a:latin typeface="Kunstler Script" pitchFamily="66" charset="0"/>
              </a:rPr>
              <a:t> Louvre in Paris </a:t>
            </a:r>
            <a:endParaRPr lang="uk-UA" sz="8000" b="1" i="1" dirty="0">
              <a:ln w="11430"/>
              <a:solidFill>
                <a:srgbClr val="FF0066"/>
              </a:solidFill>
              <a:effectLst>
                <a:outerShdw blurRad="80000" dist="40000" dir="5040000" algn="tl">
                  <a:srgbClr val="000000">
                    <a:alpha val="30000"/>
                  </a:srgbClr>
                </a:outerShdw>
              </a:effectLst>
            </a:endParaRPr>
          </a:p>
        </p:txBody>
      </p:sp>
      <p:pic>
        <p:nvPicPr>
          <p:cNvPr id="8" name="Содержимое 7" descr="louvre_6713_600x450.jpg"/>
          <p:cNvPicPr>
            <a:picLocks noGrp="1" noChangeAspect="1"/>
          </p:cNvPicPr>
          <p:nvPr>
            <p:ph idx="1"/>
          </p:nvPr>
        </p:nvPicPr>
        <p:blipFill>
          <a:blip r:embed="rId3" cstate="print"/>
          <a:stretch>
            <a:fillRect/>
          </a:stretch>
        </p:blipFill>
        <p:spPr>
          <a:xfrm>
            <a:off x="1115616" y="1268760"/>
            <a:ext cx="7056784" cy="5292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Mocart_-_Simfoniya_40_Remiks_-_Simfoniya_40_Remiks_muzofon.com.mp3">
            <a:hlinkClick r:id="" action="ppaction://media"/>
          </p:cNvPr>
          <p:cNvPicPr>
            <a:picLocks noRot="1" noChangeAspect="1"/>
          </p:cNvPicPr>
          <p:nvPr>
            <a:audioFile r:link="rId1"/>
          </p:nvPr>
        </p:nvPicPr>
        <p:blipFill>
          <a:blip r:embed="rId4" cstate="print"/>
          <a:stretch>
            <a:fillRect/>
          </a:stretch>
        </p:blipFill>
        <p:spPr>
          <a:xfrm>
            <a:off x="8676456" y="6381328"/>
            <a:ext cx="144016" cy="14401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 presetClass="mediacall" presetSubtype="0" fill="hold" nodeType="afterEffect">
                                  <p:stCondLst>
                                    <p:cond delay="0"/>
                                  </p:stCondLst>
                                  <p:childTnLst>
                                    <p:cmd type="call" cmd="playFrom(0.0)">
                                      <p:cBhvr>
                                        <p:cTn id="2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4"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2483768" y="0"/>
            <a:ext cx="4176464" cy="861774"/>
          </a:xfrm>
          <a:prstGeom prst="rect">
            <a:avLst/>
          </a:prstGeom>
          <a:noFill/>
        </p:spPr>
        <p:txBody>
          <a:bodyPr wrap="square" rtlCol="0">
            <a:spAutoFit/>
          </a:bodyPr>
          <a:lstStyle/>
          <a:p>
            <a:pPr algn="ct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Skulpturen</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uk-UA" dirty="0"/>
          </a:p>
        </p:txBody>
      </p:sp>
      <p:pic>
        <p:nvPicPr>
          <p:cNvPr id="3" name="Рисунок 2" descr="438px-Egypte_louvre_285_scribe.jpg"/>
          <p:cNvPicPr>
            <a:picLocks noChangeAspect="1"/>
          </p:cNvPicPr>
          <p:nvPr/>
        </p:nvPicPr>
        <p:blipFill>
          <a:blip r:embed="rId3" cstate="print"/>
          <a:stretch>
            <a:fillRect/>
          </a:stretch>
        </p:blipFill>
        <p:spPr>
          <a:xfrm>
            <a:off x="179512" y="620688"/>
            <a:ext cx="4176464" cy="571164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79512" y="6381329"/>
            <a:ext cx="4176464" cy="461665"/>
          </a:xfrm>
          <a:prstGeom prst="rect">
            <a:avLst/>
          </a:prstGeom>
          <a:noFill/>
        </p:spPr>
        <p:txBody>
          <a:bodyPr wrap="square" rtlCol="0">
            <a:spAutoFit/>
          </a:bodyPr>
          <a:lstStyle/>
          <a:p>
            <a:pPr algn="ctr"/>
            <a:r>
              <a:rPr lang="de-DE" sz="1200" dirty="0" smtClean="0"/>
              <a:t>Ägyptische </a:t>
            </a:r>
            <a:r>
              <a:rPr lang="de-DE" sz="1200" dirty="0" err="1" smtClean="0"/>
              <a:t>Abteilung:</a:t>
            </a:r>
            <a:r>
              <a:rPr lang="de-DE" sz="1200" i="1" dirty="0" err="1" smtClean="0"/>
              <a:t>Sitzender</a:t>
            </a:r>
            <a:r>
              <a:rPr lang="de-DE" sz="1200" i="1" dirty="0" smtClean="0"/>
              <a:t> Schreiber</a:t>
            </a:r>
            <a:r>
              <a:rPr lang="de-DE" sz="1200" dirty="0" smtClean="0"/>
              <a:t>,</a:t>
            </a:r>
            <a:br>
              <a:rPr lang="de-DE" sz="1200" dirty="0" smtClean="0"/>
            </a:br>
            <a:r>
              <a:rPr lang="de-DE" sz="1200" dirty="0" smtClean="0"/>
              <a:t>etwa 2600/2350 v. Chr.</a:t>
            </a:r>
            <a:endParaRPr lang="uk-UA" sz="1200" dirty="0"/>
          </a:p>
        </p:txBody>
      </p:sp>
      <p:pic>
        <p:nvPicPr>
          <p:cNvPr id="6" name="Рисунок 5" descr="449px-Nike_Louvre.JPG"/>
          <p:cNvPicPr>
            <a:picLocks noChangeAspect="1"/>
          </p:cNvPicPr>
          <p:nvPr/>
        </p:nvPicPr>
        <p:blipFill>
          <a:blip r:embed="rId4" cstate="print"/>
          <a:stretch>
            <a:fillRect/>
          </a:stretch>
        </p:blipFill>
        <p:spPr>
          <a:xfrm>
            <a:off x="4788024" y="620688"/>
            <a:ext cx="4176464" cy="558102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860032" y="6237313"/>
            <a:ext cx="4104456" cy="1200329"/>
          </a:xfrm>
          <a:prstGeom prst="rect">
            <a:avLst/>
          </a:prstGeom>
          <a:noFill/>
        </p:spPr>
        <p:txBody>
          <a:bodyPr wrap="square" rtlCol="0">
            <a:spAutoFit/>
          </a:bodyPr>
          <a:lstStyle/>
          <a:p>
            <a:pPr algn="ctr" fontAlgn="t"/>
            <a:r>
              <a:rPr lang="de-DE" sz="1200" dirty="0" smtClean="0"/>
              <a:t>Griechische Antike:</a:t>
            </a:r>
            <a:br>
              <a:rPr lang="de-DE" sz="1200" dirty="0" smtClean="0"/>
            </a:br>
            <a:r>
              <a:rPr lang="de-DE" sz="1200" i="1" dirty="0" smtClean="0"/>
              <a:t>Nike von </a:t>
            </a:r>
            <a:r>
              <a:rPr lang="de-DE" sz="1200" i="1" dirty="0" err="1" smtClean="0"/>
              <a:t>Samothrake</a:t>
            </a:r>
            <a:r>
              <a:rPr lang="de-DE" sz="1200" dirty="0" smtClean="0"/>
              <a:t>,</a:t>
            </a:r>
            <a:br>
              <a:rPr lang="de-DE" sz="1200" dirty="0" smtClean="0"/>
            </a:br>
            <a:r>
              <a:rPr lang="de-DE" sz="1200" dirty="0" smtClean="0"/>
              <a:t>um 190 v. Chr.</a:t>
            </a:r>
          </a:p>
          <a:p>
            <a:r>
              <a:rPr lang="de-DE" dirty="0" smtClean="0"/>
              <a:t/>
            </a:r>
            <a:br>
              <a:rPr lang="de-DE" dirty="0" smtClean="0"/>
            </a:br>
            <a:endParaRPr lang="uk-UA"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strVal val="#ppt_w*0.05"/>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anim calcmode="lin" valueType="num">
                                      <p:cBhvr>
                                        <p:cTn id="30" dur="500" fill="hold"/>
                                        <p:tgtEl>
                                          <p:spTgt spid="6"/>
                                        </p:tgtEl>
                                        <p:attrNameLst>
                                          <p:attrName>ppt_x</p:attrName>
                                        </p:attrNameLst>
                                      </p:cBhvr>
                                      <p:tavLst>
                                        <p:tav tm="0">
                                          <p:val>
                                            <p:strVal val="#ppt_x-.2"/>
                                          </p:val>
                                        </p:tav>
                                        <p:tav tm="100000">
                                          <p:val>
                                            <p:strVal val="#ppt_x"/>
                                          </p:val>
                                        </p:tav>
                                      </p:tavLst>
                                    </p:anim>
                                    <p:anim calcmode="lin" valueType="num">
                                      <p:cBhvr>
                                        <p:cTn id="31" dur="500" fill="hold"/>
                                        <p:tgtEl>
                                          <p:spTgt spid="6"/>
                                        </p:tgtEl>
                                        <p:attrNameLst>
                                          <p:attrName>ppt_y</p:attrName>
                                        </p:attrNameLst>
                                      </p:cBhvr>
                                      <p:tavLst>
                                        <p:tav tm="0">
                                          <p:val>
                                            <p:strVal val="#ppt_y"/>
                                          </p:val>
                                        </p:tav>
                                        <p:tav tm="100000">
                                          <p:val>
                                            <p:strVal val="#ppt_y"/>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8" presetClass="entr" presetSubtype="0" accel="10000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ppt_w*2.5"/>
                                          </p:val>
                                        </p:tav>
                                        <p:tav tm="100000">
                                          <p:val>
                                            <p:strVal val="#ppt_w"/>
                                          </p:val>
                                        </p:tav>
                                      </p:tavLst>
                                    </p:anim>
                                    <p:anim calcmode="lin" valueType="num">
                                      <p:cBhvr>
                                        <p:cTn id="38" dur="500" fill="hold"/>
                                        <p:tgtEl>
                                          <p:spTgt spid="7"/>
                                        </p:tgtEl>
                                        <p:attrNameLst>
                                          <p:attrName>ppt_h</p:attrName>
                                        </p:attrNameLst>
                                      </p:cBhvr>
                                      <p:tavLst>
                                        <p:tav tm="0">
                                          <p:val>
                                            <p:strVal val="#ppt_h*0.01"/>
                                          </p:val>
                                        </p:tav>
                                        <p:tav tm="100000">
                                          <p:val>
                                            <p:strVal val="#ppt_h"/>
                                          </p:val>
                                        </p:tav>
                                      </p:tavLst>
                                    </p:anim>
                                    <p:anim calcmode="lin" valueType="num">
                                      <p:cBhvr>
                                        <p:cTn id="39" dur="500" fill="hold"/>
                                        <p:tgtEl>
                                          <p:spTgt spid="7"/>
                                        </p:tgtEl>
                                        <p:attrNameLst>
                                          <p:attrName>ppt_x</p:attrName>
                                        </p:attrNameLst>
                                      </p:cBhvr>
                                      <p:tavLst>
                                        <p:tav tm="0">
                                          <p:val>
                                            <p:strVal val="#ppt_x"/>
                                          </p:val>
                                        </p:tav>
                                        <p:tav tm="100000">
                                          <p:val>
                                            <p:strVal val="#ppt_x"/>
                                          </p:val>
                                        </p:tav>
                                      </p:tavLst>
                                    </p:anim>
                                    <p:anim calcmode="lin" valueType="num">
                                      <p:cBhvr>
                                        <p:cTn id="40" dur="500" fill="hold"/>
                                        <p:tgtEl>
                                          <p:spTgt spid="7"/>
                                        </p:tgtEl>
                                        <p:attrNameLst>
                                          <p:attrName>ppt_y</p:attrName>
                                        </p:attrNameLst>
                                      </p:cBhvr>
                                      <p:tavLst>
                                        <p:tav tm="0">
                                          <p:val>
                                            <p:strVal val="#ppt_h+1"/>
                                          </p:val>
                                        </p:tav>
                                        <p:tav tm="100000">
                                          <p:val>
                                            <p:strVal val="#ppt_y"/>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26000" r="-26000"/>
          </a:stretch>
        </a:blipFill>
        <a:effectLst/>
      </p:bgPr>
    </p:bg>
    <p:spTree>
      <p:nvGrpSpPr>
        <p:cNvPr id="1" name=""/>
        <p:cNvGrpSpPr/>
        <p:nvPr/>
      </p:nvGrpSpPr>
      <p:grpSpPr>
        <a:xfrm>
          <a:off x="0" y="0"/>
          <a:ext cx="0" cy="0"/>
          <a:chOff x="0" y="0"/>
          <a:chExt cx="0" cy="0"/>
        </a:xfrm>
      </p:grpSpPr>
      <p:pic>
        <p:nvPicPr>
          <p:cNvPr id="2" name="Рисунок 1" descr="633px-Khorsabad2.jpg"/>
          <p:cNvPicPr>
            <a:picLocks noChangeAspect="1"/>
          </p:cNvPicPr>
          <p:nvPr/>
        </p:nvPicPr>
        <p:blipFill>
          <a:blip r:embed="rId3" cstate="print"/>
          <a:stretch>
            <a:fillRect/>
          </a:stretch>
        </p:blipFill>
        <p:spPr>
          <a:xfrm>
            <a:off x="1403648" y="116632"/>
            <a:ext cx="6696744" cy="6337045"/>
          </a:xfrm>
          <a:prstGeom prst="rect">
            <a:avLst/>
          </a:prstGeom>
          <a:ln>
            <a:noFill/>
          </a:ln>
          <a:effectLst>
            <a:softEdge rad="112500"/>
          </a:effectLst>
        </p:spPr>
      </p:pic>
      <p:sp>
        <p:nvSpPr>
          <p:cNvPr id="3" name="TextBox 2"/>
          <p:cNvSpPr txBox="1"/>
          <p:nvPr/>
        </p:nvSpPr>
        <p:spPr>
          <a:xfrm>
            <a:off x="2267744" y="6396335"/>
            <a:ext cx="4823808" cy="461665"/>
          </a:xfrm>
          <a:prstGeom prst="rect">
            <a:avLst/>
          </a:prstGeom>
          <a:noFill/>
        </p:spPr>
        <p:txBody>
          <a:bodyPr wrap="square" rtlCol="0">
            <a:spAutoFit/>
          </a:bodyPr>
          <a:lstStyle/>
          <a:p>
            <a:pPr algn="ctr"/>
            <a:r>
              <a:rPr lang="de-DE" sz="1200" dirty="0" smtClean="0"/>
              <a:t>Geflügelter Stier aus </a:t>
            </a:r>
            <a:r>
              <a:rPr lang="de-DE" sz="1200" dirty="0" err="1" smtClean="0"/>
              <a:t>Khorsabad</a:t>
            </a:r>
            <a:r>
              <a:rPr lang="de-DE" sz="1200" dirty="0" smtClean="0"/>
              <a:t>,</a:t>
            </a:r>
            <a:br>
              <a:rPr lang="de-DE" sz="1200" dirty="0" smtClean="0"/>
            </a:br>
            <a:r>
              <a:rPr lang="de-DE" sz="1200" dirty="0" smtClean="0"/>
              <a:t>um 721/705 v. Chr.</a:t>
            </a:r>
            <a:endParaRPr lang="uk-UA" sz="12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a:stretch>
        </a:blipFill>
        <a:effectLst/>
      </p:bgPr>
    </p:bg>
    <p:spTree>
      <p:nvGrpSpPr>
        <p:cNvPr id="1" name=""/>
        <p:cNvGrpSpPr/>
        <p:nvPr/>
      </p:nvGrpSpPr>
      <p:grpSpPr>
        <a:xfrm>
          <a:off x="0" y="0"/>
          <a:ext cx="0" cy="0"/>
          <a:chOff x="0" y="0"/>
          <a:chExt cx="0" cy="0"/>
        </a:xfrm>
      </p:grpSpPr>
      <p:pic>
        <p:nvPicPr>
          <p:cNvPr id="2" name="Рисунок 1" descr="Wenuszmf.jpg"/>
          <p:cNvPicPr>
            <a:picLocks noChangeAspect="1"/>
          </p:cNvPicPr>
          <p:nvPr/>
        </p:nvPicPr>
        <p:blipFill>
          <a:blip r:embed="rId3" cstate="print"/>
          <a:stretch>
            <a:fillRect/>
          </a:stretch>
        </p:blipFill>
        <p:spPr>
          <a:xfrm>
            <a:off x="179512" y="116632"/>
            <a:ext cx="2324100" cy="6120680"/>
          </a:xfrm>
          <a:prstGeom prst="rect">
            <a:avLst/>
          </a:prstGeom>
          <a:ln>
            <a:noFill/>
          </a:ln>
          <a:effectLst>
            <a:outerShdw blurRad="190500" algn="tl" rotWithShape="0">
              <a:srgbClr val="000000">
                <a:alpha val="70000"/>
              </a:srgbClr>
            </a:outerShdw>
          </a:effectLst>
        </p:spPr>
      </p:pic>
      <p:sp>
        <p:nvSpPr>
          <p:cNvPr id="3" name="TextBox 2"/>
          <p:cNvSpPr txBox="1"/>
          <p:nvPr/>
        </p:nvSpPr>
        <p:spPr>
          <a:xfrm>
            <a:off x="107504" y="6237313"/>
            <a:ext cx="2448272" cy="646331"/>
          </a:xfrm>
          <a:prstGeom prst="rect">
            <a:avLst/>
          </a:prstGeom>
          <a:noFill/>
        </p:spPr>
        <p:txBody>
          <a:bodyPr wrap="square" rtlCol="0">
            <a:spAutoFit/>
          </a:bodyPr>
          <a:lstStyle/>
          <a:p>
            <a:pPr algn="ctr"/>
            <a:r>
              <a:rPr lang="de-DE" sz="1200" dirty="0" smtClean="0"/>
              <a:t>Griechische Antike:</a:t>
            </a:r>
            <a:br>
              <a:rPr lang="de-DE" sz="1200" dirty="0" smtClean="0"/>
            </a:br>
            <a:r>
              <a:rPr lang="de-DE" sz="1200" i="1" u="sng" dirty="0" smtClean="0"/>
              <a:t>Venus von Milo</a:t>
            </a:r>
            <a:r>
              <a:rPr lang="de-DE" sz="1200" dirty="0" smtClean="0"/>
              <a:t>,</a:t>
            </a:r>
            <a:br>
              <a:rPr lang="de-DE" sz="1200" dirty="0" smtClean="0"/>
            </a:br>
            <a:r>
              <a:rPr lang="de-DE" sz="1200" dirty="0" smtClean="0"/>
              <a:t>um 100 v. Chr.</a:t>
            </a:r>
            <a:endParaRPr lang="uk-UA" sz="1200" dirty="0"/>
          </a:p>
        </p:txBody>
      </p:sp>
      <p:pic>
        <p:nvPicPr>
          <p:cNvPr id="4" name="Рисунок 3" descr="Canova_Le_Baiser.jpg"/>
          <p:cNvPicPr>
            <a:picLocks noChangeAspect="1"/>
          </p:cNvPicPr>
          <p:nvPr/>
        </p:nvPicPr>
        <p:blipFill>
          <a:blip r:embed="rId4" cstate="print"/>
          <a:stretch>
            <a:fillRect/>
          </a:stretch>
        </p:blipFill>
        <p:spPr>
          <a:xfrm>
            <a:off x="2736510" y="116632"/>
            <a:ext cx="6245592" cy="6120680"/>
          </a:xfrm>
          <a:prstGeom prst="rect">
            <a:avLst/>
          </a:prstGeom>
          <a:ln>
            <a:noFill/>
          </a:ln>
          <a:effectLst>
            <a:outerShdw blurRad="190500" algn="tl" rotWithShape="0">
              <a:srgbClr val="000000">
                <a:alpha val="70000"/>
              </a:srgbClr>
            </a:outerShdw>
          </a:effectLst>
        </p:spPr>
      </p:pic>
      <p:sp>
        <p:nvSpPr>
          <p:cNvPr id="5" name="TextBox 4"/>
          <p:cNvSpPr txBox="1"/>
          <p:nvPr/>
        </p:nvSpPr>
        <p:spPr>
          <a:xfrm>
            <a:off x="4355976" y="6237312"/>
            <a:ext cx="3505408" cy="646331"/>
          </a:xfrm>
          <a:prstGeom prst="rect">
            <a:avLst/>
          </a:prstGeom>
          <a:noFill/>
        </p:spPr>
        <p:txBody>
          <a:bodyPr wrap="square" rtlCol="0">
            <a:spAutoFit/>
          </a:bodyPr>
          <a:lstStyle/>
          <a:p>
            <a:pPr algn="ctr"/>
            <a:r>
              <a:rPr lang="it-IT" sz="1200" dirty="0" smtClean="0"/>
              <a:t>Antonio Canova:</a:t>
            </a:r>
            <a:br>
              <a:rPr lang="it-IT" sz="1200" dirty="0" smtClean="0"/>
            </a:br>
            <a:r>
              <a:rPr lang="it-IT" sz="1200" i="1" dirty="0" smtClean="0"/>
              <a:t>Amor und Psyche</a:t>
            </a:r>
            <a:r>
              <a:rPr lang="it-IT" sz="1200" dirty="0" smtClean="0"/>
              <a:t>,</a:t>
            </a:r>
            <a:br>
              <a:rPr lang="it-IT" sz="1200" dirty="0" smtClean="0"/>
            </a:br>
            <a:r>
              <a:rPr lang="it-IT" sz="1200" dirty="0" smtClean="0"/>
              <a:t>1793</a:t>
            </a:r>
            <a:endParaRPr lang="uk-UA" sz="1200"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05"/>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 calcmode="lin" valueType="num">
                                      <p:cBhvr>
                                        <p:cTn id="14" dur="500" fill="hold"/>
                                        <p:tgtEl>
                                          <p:spTgt spid="3"/>
                                        </p:tgtEl>
                                        <p:attrNameLst>
                                          <p:attrName>ppt_x</p:attrName>
                                        </p:attrNameLst>
                                      </p:cBhvr>
                                      <p:tavLst>
                                        <p:tav tm="0">
                                          <p:val>
                                            <p:strVal val="#ppt_x-.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ppt_w*0.05"/>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anim calcmode="lin" valueType="num">
                                      <p:cBhvr>
                                        <p:cTn id="30" dur="500" fill="hold"/>
                                        <p:tgtEl>
                                          <p:spTgt spid="5"/>
                                        </p:tgtEl>
                                        <p:attrNameLst>
                                          <p:attrName>ppt_x</p:attrName>
                                        </p:attrNameLst>
                                      </p:cBhvr>
                                      <p:tavLst>
                                        <p:tav tm="0">
                                          <p:val>
                                            <p:strVal val="#ppt_x-.2"/>
                                          </p:val>
                                        </p:tav>
                                        <p:tav tm="100000">
                                          <p:val>
                                            <p:strVal val="#ppt_x"/>
                                          </p:val>
                                        </p:tav>
                                      </p:tavLst>
                                    </p:anim>
                                    <p:anim calcmode="lin" valueType="num">
                                      <p:cBhvr>
                                        <p:cTn id="31" dur="500" fill="hold"/>
                                        <p:tgtEl>
                                          <p:spTgt spid="5"/>
                                        </p:tgtEl>
                                        <p:attrNameLst>
                                          <p:attrName>ppt_y</p:attrName>
                                        </p:attrNameLst>
                                      </p:cBhvr>
                                      <p:tavLst>
                                        <p:tav tm="0">
                                          <p:val>
                                            <p:strVal val="#ppt_y"/>
                                          </p:val>
                                        </p:tav>
                                        <p:tav tm="100000">
                                          <p:val>
                                            <p:strVal val="#ppt_y"/>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a:stretch>
        </a:blipFill>
        <a:effectLst/>
      </p:bgPr>
    </p:bg>
    <p:spTree>
      <p:nvGrpSpPr>
        <p:cNvPr id="1" name=""/>
        <p:cNvGrpSpPr/>
        <p:nvPr/>
      </p:nvGrpSpPr>
      <p:grpSpPr>
        <a:xfrm>
          <a:off x="0" y="0"/>
          <a:ext cx="0" cy="0"/>
          <a:chOff x="0" y="0"/>
          <a:chExt cx="0" cy="0"/>
        </a:xfrm>
      </p:grpSpPr>
      <p:pic>
        <p:nvPicPr>
          <p:cNvPr id="2" name="Рисунок 1" descr="800px-Hercule_Bosio_Louvre_LL325-3.jpg"/>
          <p:cNvPicPr>
            <a:picLocks noChangeAspect="1"/>
          </p:cNvPicPr>
          <p:nvPr/>
        </p:nvPicPr>
        <p:blipFill>
          <a:blip r:embed="rId3" cstate="print"/>
          <a:stretch>
            <a:fillRect/>
          </a:stretch>
        </p:blipFill>
        <p:spPr>
          <a:xfrm>
            <a:off x="179512" y="1124744"/>
            <a:ext cx="5040560" cy="4320480"/>
          </a:xfrm>
          <a:prstGeom prst="rect">
            <a:avLst/>
          </a:prstGeom>
          <a:ln>
            <a:noFill/>
          </a:ln>
          <a:effectLst>
            <a:outerShdw blurRad="190500" algn="tl" rotWithShape="0">
              <a:srgbClr val="000000">
                <a:alpha val="70000"/>
              </a:srgbClr>
            </a:outerShdw>
          </a:effectLst>
        </p:spPr>
      </p:pic>
      <p:sp>
        <p:nvSpPr>
          <p:cNvPr id="3" name="TextBox 2"/>
          <p:cNvSpPr txBox="1"/>
          <p:nvPr/>
        </p:nvSpPr>
        <p:spPr>
          <a:xfrm>
            <a:off x="323528" y="5517232"/>
            <a:ext cx="4536504" cy="461665"/>
          </a:xfrm>
          <a:prstGeom prst="rect">
            <a:avLst/>
          </a:prstGeom>
          <a:noFill/>
        </p:spPr>
        <p:txBody>
          <a:bodyPr wrap="square" rtlCol="0">
            <a:spAutoFit/>
          </a:bodyPr>
          <a:lstStyle/>
          <a:p>
            <a:pPr algn="ctr"/>
            <a:r>
              <a:rPr lang="en-US" sz="1200" dirty="0" smtClean="0"/>
              <a:t>François Joseph </a:t>
            </a:r>
            <a:r>
              <a:rPr lang="en-US" sz="1200" dirty="0" err="1" smtClean="0"/>
              <a:t>Bosio</a:t>
            </a:r>
            <a:r>
              <a:rPr lang="en-US" sz="1200" dirty="0" smtClean="0"/>
              <a:t>:</a:t>
            </a:r>
            <a:br>
              <a:rPr lang="en-US" sz="1200" dirty="0" smtClean="0"/>
            </a:br>
            <a:r>
              <a:rPr lang="en-US" sz="1200" i="1" dirty="0" err="1" smtClean="0"/>
              <a:t>Herkules</a:t>
            </a:r>
            <a:r>
              <a:rPr lang="en-US" sz="1200" i="1" dirty="0" smtClean="0"/>
              <a:t> </a:t>
            </a:r>
            <a:r>
              <a:rPr lang="en-US" sz="1200" i="1" dirty="0" err="1" smtClean="0"/>
              <a:t>kämpft</a:t>
            </a:r>
            <a:r>
              <a:rPr lang="en-US" sz="1200" i="1" dirty="0" smtClean="0"/>
              <a:t> </a:t>
            </a:r>
            <a:r>
              <a:rPr lang="en-US" sz="1200" i="1" dirty="0" err="1" smtClean="0"/>
              <a:t>mit</a:t>
            </a:r>
            <a:r>
              <a:rPr lang="en-US" sz="1200" i="1" dirty="0" smtClean="0"/>
              <a:t> </a:t>
            </a:r>
            <a:r>
              <a:rPr lang="en-US" sz="1200" i="1" dirty="0" err="1" smtClean="0"/>
              <a:t>Acheloos</a:t>
            </a:r>
            <a:r>
              <a:rPr lang="en-US" sz="1200" dirty="0" smtClean="0"/>
              <a:t>, 1824</a:t>
            </a:r>
            <a:endParaRPr lang="uk-UA" sz="1200" dirty="0"/>
          </a:p>
        </p:txBody>
      </p:sp>
      <p:pic>
        <p:nvPicPr>
          <p:cNvPr id="4" name="Рисунок 3" descr="428px-African_Art,_Yombe_sculpture,_Louvre.jpg"/>
          <p:cNvPicPr>
            <a:picLocks noChangeAspect="1"/>
          </p:cNvPicPr>
          <p:nvPr/>
        </p:nvPicPr>
        <p:blipFill>
          <a:blip r:embed="rId4" cstate="print"/>
          <a:stretch>
            <a:fillRect/>
          </a:stretch>
        </p:blipFill>
        <p:spPr>
          <a:xfrm>
            <a:off x="5364088" y="404664"/>
            <a:ext cx="3622160" cy="5616624"/>
          </a:xfrm>
          <a:prstGeom prst="rect">
            <a:avLst/>
          </a:prstGeom>
          <a:ln>
            <a:noFill/>
          </a:ln>
          <a:effectLst>
            <a:outerShdw blurRad="190500" algn="tl" rotWithShape="0">
              <a:srgbClr val="000000">
                <a:alpha val="70000"/>
              </a:srgbClr>
            </a:outerShdw>
          </a:effectLst>
        </p:spPr>
      </p:pic>
      <p:sp>
        <p:nvSpPr>
          <p:cNvPr id="5" name="TextBox 4"/>
          <p:cNvSpPr txBox="1"/>
          <p:nvPr/>
        </p:nvSpPr>
        <p:spPr>
          <a:xfrm>
            <a:off x="6372200" y="6093296"/>
            <a:ext cx="1375313" cy="646331"/>
          </a:xfrm>
          <a:prstGeom prst="rect">
            <a:avLst/>
          </a:prstGeom>
          <a:noFill/>
        </p:spPr>
        <p:txBody>
          <a:bodyPr wrap="none" rtlCol="0">
            <a:spAutoFit/>
          </a:bodyPr>
          <a:lstStyle/>
          <a:p>
            <a:pPr algn="ctr"/>
            <a:r>
              <a:rPr lang="de-DE" sz="1200" dirty="0" smtClean="0"/>
              <a:t>Afrikanische Kunst:</a:t>
            </a:r>
            <a:br>
              <a:rPr lang="de-DE" sz="1200" dirty="0" smtClean="0"/>
            </a:br>
            <a:r>
              <a:rPr lang="de-DE" sz="1200" dirty="0" err="1" smtClean="0">
                <a:hlinkClick r:id="rId5" tooltip="Yombe (Volk)"/>
              </a:rPr>
              <a:t>Yombe</a:t>
            </a:r>
            <a:r>
              <a:rPr lang="de-DE" sz="1200" dirty="0" smtClean="0"/>
              <a:t>-Skulptur,</a:t>
            </a:r>
            <a:br>
              <a:rPr lang="de-DE" sz="1200" dirty="0" smtClean="0"/>
            </a:br>
            <a:r>
              <a:rPr lang="de-DE" sz="1200" dirty="0" smtClean="0"/>
              <a:t>19. Jahrhundert</a:t>
            </a:r>
            <a:endParaRPr lang="uk-UA" sz="12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250" autoRev="1" fill="hold">
                                          <p:stCondLst>
                                            <p:cond delay="0"/>
                                          </p:stCondLst>
                                        </p:cTn>
                                        <p:tgtEl>
                                          <p:spTgt spid="3"/>
                                        </p:tgtEl>
                                        <p:attrNameLst>
                                          <p:attrName>ppt_w</p:attrName>
                                        </p:attrNameLst>
                                      </p:cBhvr>
                                    </p:anim>
                                    <p:anim by="(#ppt_w*0.50)" calcmode="lin" valueType="num">
                                      <p:cBhvr>
                                        <p:cTn id="15" dur="250" decel="50000" autoRev="1" fill="hold">
                                          <p:stCondLst>
                                            <p:cond delay="0"/>
                                          </p:stCondLst>
                                        </p:cTn>
                                        <p:tgtEl>
                                          <p:spTgt spid="3"/>
                                        </p:tgtEl>
                                        <p:attrNameLst>
                                          <p:attrName>ppt_x</p:attrName>
                                        </p:attrNameLst>
                                      </p:cBhvr>
                                    </p:anim>
                                    <p:anim from="(-#ppt_h/2)" to="(#ppt_y)" calcmode="lin" valueType="num">
                                      <p:cBhvr>
                                        <p:cTn id="16" dur="500" fill="hold">
                                          <p:stCondLst>
                                            <p:cond delay="0"/>
                                          </p:stCondLst>
                                        </p:cTn>
                                        <p:tgtEl>
                                          <p:spTgt spid="3"/>
                                        </p:tgtEl>
                                        <p:attrNameLst>
                                          <p:attrName>ppt_y</p:attrName>
                                        </p:attrNameLst>
                                      </p:cBhvr>
                                    </p:anim>
                                    <p:animRot by="21600000">
                                      <p:cBhvr>
                                        <p:cTn id="17" dur="500" fill="hold">
                                          <p:stCondLst>
                                            <p:cond delay="0"/>
                                          </p:stCondLst>
                                        </p:cTn>
                                        <p:tgtEl>
                                          <p:spTgt spid="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3"/>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71800" y="116633"/>
            <a:ext cx="3349657" cy="1200329"/>
          </a:xfrm>
          <a:prstGeom prst="rect">
            <a:avLst/>
          </a:prstGeom>
          <a:noFill/>
        </p:spPr>
        <p:txBody>
          <a:bodyPr wrap="square" rtlCol="0">
            <a:spAutoFit/>
          </a:bodyPr>
          <a:lstStyle/>
          <a:p>
            <a:pPr algn="ctr"/>
            <a:r>
              <a:rPr lang="en-US" sz="3600" i="1" u="sng" dirty="0" err="1" smtClean="0">
                <a:solidFill>
                  <a:srgbClr val="FF0066"/>
                </a:solidFill>
                <a:effectLst>
                  <a:outerShdw blurRad="38100" dist="38100" dir="2700000" algn="tl">
                    <a:srgbClr val="000000">
                      <a:alpha val="43137"/>
                    </a:srgbClr>
                  </a:outerShdw>
                </a:effectLst>
              </a:rPr>
              <a:t>Gemälde</a:t>
            </a:r>
            <a:endParaRPr lang="en-US" sz="3600" i="1" u="sng" dirty="0" smtClean="0">
              <a:solidFill>
                <a:srgbClr val="FF0066"/>
              </a:solidFill>
              <a:effectLst>
                <a:outerShdw blurRad="38100" dist="38100" dir="2700000" algn="tl">
                  <a:srgbClr val="000000">
                    <a:alpha val="43137"/>
                  </a:srgbClr>
                </a:outerShdw>
              </a:effectLst>
            </a:endParaRPr>
          </a:p>
          <a:p>
            <a:pPr algn="ctr"/>
            <a:endParaRPr lang="uk-UA" sz="3600" i="1" u="sng" dirty="0">
              <a:solidFill>
                <a:srgbClr val="FF0066"/>
              </a:solidFill>
              <a:effectLst>
                <a:outerShdw blurRad="38100" dist="38100" dir="2700000" algn="tl">
                  <a:srgbClr val="000000">
                    <a:alpha val="43137"/>
                  </a:srgbClr>
                </a:outerShdw>
              </a:effectLst>
            </a:endParaRPr>
          </a:p>
        </p:txBody>
      </p:sp>
      <p:pic>
        <p:nvPicPr>
          <p:cNvPr id="3" name="Рисунок 2" descr="Das_Narrenschiff.jpg"/>
          <p:cNvPicPr>
            <a:picLocks noChangeAspect="1"/>
          </p:cNvPicPr>
          <p:nvPr/>
        </p:nvPicPr>
        <p:blipFill>
          <a:blip r:embed="rId3" cstate="print"/>
          <a:stretch>
            <a:fillRect/>
          </a:stretch>
        </p:blipFill>
        <p:spPr>
          <a:xfrm>
            <a:off x="611560" y="764704"/>
            <a:ext cx="2850914"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95536" y="6237312"/>
            <a:ext cx="2880320" cy="461665"/>
          </a:xfrm>
          <a:prstGeom prst="rect">
            <a:avLst/>
          </a:prstGeom>
          <a:noFill/>
        </p:spPr>
        <p:txBody>
          <a:bodyPr wrap="square" rtlCol="0">
            <a:spAutoFit/>
          </a:bodyPr>
          <a:lstStyle/>
          <a:p>
            <a:pPr algn="ctr"/>
            <a:r>
              <a:rPr lang="de-DE" sz="1200" dirty="0" smtClean="0"/>
              <a:t>Hieronymus Bosch:</a:t>
            </a:r>
            <a:br>
              <a:rPr lang="de-DE" sz="1200" dirty="0" smtClean="0"/>
            </a:br>
            <a:r>
              <a:rPr lang="de-DE" sz="1200" i="1" u="sng" dirty="0" smtClean="0"/>
              <a:t>Das Narrenschiff</a:t>
            </a:r>
            <a:r>
              <a:rPr lang="de-DE" sz="1200" dirty="0" smtClean="0"/>
              <a:t>, 1480/1516</a:t>
            </a:r>
            <a:endParaRPr lang="uk-UA" sz="1200" dirty="0"/>
          </a:p>
        </p:txBody>
      </p:sp>
      <p:pic>
        <p:nvPicPr>
          <p:cNvPr id="5" name="Рисунок 4" descr="447px-Albrecht_Dürer_102.jpg"/>
          <p:cNvPicPr>
            <a:picLocks noChangeAspect="1"/>
          </p:cNvPicPr>
          <p:nvPr/>
        </p:nvPicPr>
        <p:blipFill>
          <a:blip r:embed="rId4" cstate="print"/>
          <a:stretch>
            <a:fillRect/>
          </a:stretch>
        </p:blipFill>
        <p:spPr>
          <a:xfrm>
            <a:off x="4499992" y="764704"/>
            <a:ext cx="4097846" cy="5491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499992" y="6237312"/>
            <a:ext cx="4104456" cy="646331"/>
          </a:xfrm>
          <a:prstGeom prst="rect">
            <a:avLst/>
          </a:prstGeom>
          <a:noFill/>
        </p:spPr>
        <p:txBody>
          <a:bodyPr wrap="square" rtlCol="0">
            <a:spAutoFit/>
          </a:bodyPr>
          <a:lstStyle/>
          <a:p>
            <a:pPr algn="ctr"/>
            <a:r>
              <a:rPr lang="de-DE" sz="1200" dirty="0" smtClean="0"/>
              <a:t>Albrecht Dürer:</a:t>
            </a:r>
            <a:br>
              <a:rPr lang="de-DE" sz="1200" dirty="0" smtClean="0"/>
            </a:br>
            <a:r>
              <a:rPr lang="de-DE" sz="1200" u="sng" dirty="0" smtClean="0"/>
              <a:t>Selbstbildnis mit </a:t>
            </a:r>
            <a:r>
              <a:rPr lang="de-DE" sz="1200" u="sng" dirty="0" err="1" smtClean="0"/>
              <a:t>Eryngium</a:t>
            </a:r>
            <a:r>
              <a:rPr lang="de-DE" sz="1200" i="1" dirty="0" smtClean="0"/>
              <a:t>,</a:t>
            </a:r>
            <a:br>
              <a:rPr lang="de-DE" sz="1200" i="1" dirty="0" smtClean="0"/>
            </a:br>
            <a:r>
              <a:rPr lang="de-DE" sz="1200" i="1" dirty="0" smtClean="0"/>
              <a:t>1493</a:t>
            </a:r>
            <a:endParaRPr lang="uk-UA" sz="12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0" fill="hold"/>
                                        <p:tgtEl>
                                          <p:spTgt spid="3"/>
                                        </p:tgtEl>
                                        <p:attrNameLst>
                                          <p:attrName>ppt_w</p:attrName>
                                        </p:attrNameLst>
                                      </p:cBhvr>
                                      <p:tavLst>
                                        <p:tav tm="0" fmla="#ppt_w*sin(2.5*pi*$)">
                                          <p:val>
                                            <p:fltVal val="0"/>
                                          </p:val>
                                        </p:tav>
                                        <p:tav tm="100000">
                                          <p:val>
                                            <p:fltVal val="1"/>
                                          </p:val>
                                        </p:tav>
                                      </p:tavLst>
                                    </p:anim>
                                    <p:anim calcmode="lin" valueType="num">
                                      <p:cBhvr>
                                        <p:cTn id="13"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8" presetClass="entr" presetSubtype="0" accel="50000" fill="hold" grpId="0" nodeType="clickEffect">
                                  <p:stCondLst>
                                    <p:cond delay="0"/>
                                  </p:stCondLst>
                                  <p:iterate type="lt">
                                    <p:tmPct val="50000"/>
                                  </p:iterate>
                                  <p:childTnLst>
                                    <p:set>
                                      <p:cBhvr>
                                        <p:cTn id="17" dur="1" fill="hold">
                                          <p:stCondLst>
                                            <p:cond delay="0"/>
                                          </p:stCondLst>
                                        </p:cTn>
                                        <p:tgtEl>
                                          <p:spTgt spid="4"/>
                                        </p:tgtEl>
                                        <p:attrNameLst>
                                          <p:attrName>style.visibility</p:attrName>
                                        </p:attrNameLst>
                                      </p:cBhvr>
                                      <p:to>
                                        <p:strVal val="visible"/>
                                      </p:to>
                                    </p:set>
                                    <p:set>
                                      <p:cBhvr>
                                        <p:cTn id="18" dur="228" fill="hold">
                                          <p:stCondLst>
                                            <p:cond delay="0"/>
                                          </p:stCondLst>
                                        </p:cTn>
                                        <p:tgtEl>
                                          <p:spTgt spid="4"/>
                                        </p:tgtEl>
                                        <p:attrNameLst>
                                          <p:attrName>style.rotation</p:attrName>
                                        </p:attrNameLst>
                                      </p:cBhvr>
                                      <p:to>
                                        <p:strVal val="-45.0"/>
                                      </p:to>
                                    </p:set>
                                    <p:anim calcmode="lin" valueType="num">
                                      <p:cBhvr>
                                        <p:cTn id="19"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0"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1"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2"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8" presetClass="entr" presetSubtype="0" accel="10000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ppt_w*2.5"/>
                                          </p:val>
                                        </p:tav>
                                        <p:tav tm="100000">
                                          <p:val>
                                            <p:strVal val="#ppt_w"/>
                                          </p:val>
                                        </p:tav>
                                      </p:tavLst>
                                    </p:anim>
                                    <p:anim calcmode="lin" valueType="num">
                                      <p:cBhvr>
                                        <p:cTn id="28" dur="500" fill="hold"/>
                                        <p:tgtEl>
                                          <p:spTgt spid="5"/>
                                        </p:tgtEl>
                                        <p:attrNameLst>
                                          <p:attrName>ppt_h</p:attrName>
                                        </p:attrNameLst>
                                      </p:cBhvr>
                                      <p:tavLst>
                                        <p:tav tm="0">
                                          <p:val>
                                            <p:strVal val="#ppt_h*0.01"/>
                                          </p:val>
                                        </p:tav>
                                        <p:tav tm="100000">
                                          <p:val>
                                            <p:strVal val="#ppt_h"/>
                                          </p:val>
                                        </p:tav>
                                      </p:tavLst>
                                    </p:anim>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h+1"/>
                                          </p:val>
                                        </p:tav>
                                        <p:tav tm="100000">
                                          <p:val>
                                            <p:strVal val="#ppt_y"/>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strVal val="#ppt_w*0.70"/>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l="-7000" r="-7000"/>
          </a:stretch>
        </a:blipFill>
        <a:effectLst/>
      </p:bgPr>
    </p:bg>
    <p:spTree>
      <p:nvGrpSpPr>
        <p:cNvPr id="1" name=""/>
        <p:cNvGrpSpPr/>
        <p:nvPr/>
      </p:nvGrpSpPr>
      <p:grpSpPr>
        <a:xfrm>
          <a:off x="0" y="0"/>
          <a:ext cx="0" cy="0"/>
          <a:chOff x="0" y="0"/>
          <a:chExt cx="0" cy="0"/>
        </a:xfrm>
      </p:grpSpPr>
      <p:pic>
        <p:nvPicPr>
          <p:cNvPr id="2" name="Рисунок 1" descr="Mona_Lisa,_by_Leonardo_da_Vinci,_from_C2RMF_retouched.jpg"/>
          <p:cNvPicPr>
            <a:picLocks noChangeAspect="1"/>
          </p:cNvPicPr>
          <p:nvPr/>
        </p:nvPicPr>
        <p:blipFill>
          <a:blip r:embed="rId3" cstate="print"/>
          <a:stretch>
            <a:fillRect/>
          </a:stretch>
        </p:blipFill>
        <p:spPr>
          <a:xfrm>
            <a:off x="323528" y="116632"/>
            <a:ext cx="4101466" cy="6111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95536" y="6237312"/>
            <a:ext cx="4032448" cy="646331"/>
          </a:xfrm>
          <a:prstGeom prst="rect">
            <a:avLst/>
          </a:prstGeom>
          <a:noFill/>
        </p:spPr>
        <p:txBody>
          <a:bodyPr wrap="square" rtlCol="0">
            <a:spAutoFit/>
          </a:bodyPr>
          <a:lstStyle/>
          <a:p>
            <a:pPr algn="ctr"/>
            <a:r>
              <a:rPr lang="pt-BR" sz="1200" dirty="0" smtClean="0"/>
              <a:t>Leonardo da Vinci:</a:t>
            </a:r>
            <a:br>
              <a:rPr lang="pt-BR" sz="1200" dirty="0" smtClean="0"/>
            </a:br>
            <a:r>
              <a:rPr lang="pt-BR" sz="1200" i="1" u="sng" dirty="0" smtClean="0"/>
              <a:t>Mona Lisa</a:t>
            </a:r>
            <a:r>
              <a:rPr lang="pt-BR" sz="1200" dirty="0" smtClean="0"/>
              <a:t>,</a:t>
            </a:r>
            <a:br>
              <a:rPr lang="pt-BR" sz="1200" dirty="0" smtClean="0"/>
            </a:br>
            <a:r>
              <a:rPr lang="pt-BR" sz="1200" dirty="0" smtClean="0"/>
              <a:t>um 1503/1505</a:t>
            </a:r>
            <a:endParaRPr lang="uk-UA" sz="1200" dirty="0"/>
          </a:p>
        </p:txBody>
      </p:sp>
      <p:pic>
        <p:nvPicPr>
          <p:cNvPr id="4" name="Рисунок 3" descr="FrancoisIFrance.jpg"/>
          <p:cNvPicPr>
            <a:picLocks noChangeAspect="1"/>
          </p:cNvPicPr>
          <p:nvPr/>
        </p:nvPicPr>
        <p:blipFill>
          <a:blip r:embed="rId4" cstate="print"/>
          <a:stretch>
            <a:fillRect/>
          </a:stretch>
        </p:blipFill>
        <p:spPr>
          <a:xfrm>
            <a:off x="4716016" y="116632"/>
            <a:ext cx="4163752" cy="6093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716016" y="6237312"/>
            <a:ext cx="4145073" cy="646331"/>
          </a:xfrm>
          <a:prstGeom prst="rect">
            <a:avLst/>
          </a:prstGeom>
          <a:noFill/>
        </p:spPr>
        <p:txBody>
          <a:bodyPr wrap="square" rtlCol="0">
            <a:spAutoFit/>
          </a:bodyPr>
          <a:lstStyle/>
          <a:p>
            <a:pPr algn="ctr"/>
            <a:r>
              <a:rPr lang="de-DE" sz="1200" dirty="0" err="1" smtClean="0"/>
              <a:t>Clouet</a:t>
            </a:r>
            <a:r>
              <a:rPr lang="de-DE" sz="1200" dirty="0" smtClean="0"/>
              <a:t>:</a:t>
            </a:r>
            <a:br>
              <a:rPr lang="de-DE" sz="1200" dirty="0" smtClean="0"/>
            </a:br>
            <a:r>
              <a:rPr lang="de-DE" sz="1200" i="1" u="sng" dirty="0" smtClean="0"/>
              <a:t>Franz I. von Frankreich</a:t>
            </a:r>
            <a:r>
              <a:rPr lang="de-DE" sz="1200" dirty="0" smtClean="0"/>
              <a:t>,</a:t>
            </a:r>
            <a:br>
              <a:rPr lang="de-DE" sz="1200" dirty="0" smtClean="0"/>
            </a:br>
            <a:r>
              <a:rPr lang="de-DE" sz="1200" dirty="0" smtClean="0"/>
              <a:t>um 1535</a:t>
            </a:r>
            <a:endParaRPr lang="uk-UA" sz="12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2.5"/>
                                          </p:val>
                                        </p:tav>
                                        <p:tav tm="100000">
                                          <p:val>
                                            <p:strVal val="#ppt_w"/>
                                          </p:val>
                                        </p:tav>
                                      </p:tavLst>
                                    </p:anim>
                                    <p:anim calcmode="lin" valueType="num">
                                      <p:cBhvr>
                                        <p:cTn id="27" dur="500" fill="hold"/>
                                        <p:tgtEl>
                                          <p:spTgt spid="5"/>
                                        </p:tgtEl>
                                        <p:attrNameLst>
                                          <p:attrName>ppt_h</p:attrName>
                                        </p:attrNameLst>
                                      </p:cBhvr>
                                      <p:tavLst>
                                        <p:tav tm="0">
                                          <p:val>
                                            <p:strVal val="#ppt_h*0.01"/>
                                          </p:val>
                                        </p:tav>
                                        <p:tav tm="100000">
                                          <p:val>
                                            <p:strVal val="#ppt_h"/>
                                          </p:val>
                                        </p:tav>
                                      </p:tavLst>
                                    </p:anim>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h+1"/>
                                          </p:val>
                                        </p:tav>
                                        <p:tav tm="100000">
                                          <p:val>
                                            <p:strVal val="#ppt_y"/>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a:stretch>
        </a:blipFill>
        <a:effectLst/>
      </p:bgPr>
    </p:bg>
    <p:spTree>
      <p:nvGrpSpPr>
        <p:cNvPr id="1" name=""/>
        <p:cNvGrpSpPr/>
        <p:nvPr/>
      </p:nvGrpSpPr>
      <p:grpSpPr>
        <a:xfrm>
          <a:off x="0" y="0"/>
          <a:ext cx="0" cy="0"/>
          <a:chOff x="0" y="0"/>
          <a:chExt cx="0" cy="0"/>
        </a:xfrm>
      </p:grpSpPr>
      <p:pic>
        <p:nvPicPr>
          <p:cNvPr id="3" name="Рисунок 2" descr="Gabrielle_d_Estree_-_Louvre.jpg"/>
          <p:cNvPicPr>
            <a:picLocks noChangeAspect="1"/>
          </p:cNvPicPr>
          <p:nvPr/>
        </p:nvPicPr>
        <p:blipFill>
          <a:blip r:embed="rId3" cstate="print"/>
          <a:stretch>
            <a:fillRect/>
          </a:stretch>
        </p:blipFill>
        <p:spPr>
          <a:xfrm>
            <a:off x="4546473" y="3374440"/>
            <a:ext cx="4597527" cy="3483560"/>
          </a:xfrm>
          <a:prstGeom prst="rect">
            <a:avLst/>
          </a:prstGeom>
          <a:ln>
            <a:noFill/>
          </a:ln>
          <a:effectLst>
            <a:softEdge rad="112500"/>
          </a:effectLst>
        </p:spPr>
      </p:pic>
      <p:pic>
        <p:nvPicPr>
          <p:cNvPr id="2" name="Рисунок 1" descr="Veronese_Hochzeit_zu_Kana.jpg"/>
          <p:cNvPicPr>
            <a:picLocks noChangeAspect="1"/>
          </p:cNvPicPr>
          <p:nvPr/>
        </p:nvPicPr>
        <p:blipFill>
          <a:blip r:embed="rId4" cstate="print"/>
          <a:stretch>
            <a:fillRect/>
          </a:stretch>
        </p:blipFill>
        <p:spPr>
          <a:xfrm>
            <a:off x="107504" y="116632"/>
            <a:ext cx="4824536" cy="3636585"/>
          </a:xfrm>
          <a:prstGeom prst="rect">
            <a:avLst/>
          </a:prstGeom>
          <a:ln>
            <a:noFill/>
          </a:ln>
          <a:effectLst>
            <a:outerShdw blurRad="190500" algn="tl" rotWithShape="0">
              <a:srgbClr val="000000">
                <a:alpha val="70000"/>
              </a:srgbClr>
            </a:outerShdw>
          </a:effectLst>
        </p:spPr>
      </p:pic>
      <p:sp>
        <p:nvSpPr>
          <p:cNvPr id="4" name="TextBox 3"/>
          <p:cNvSpPr txBox="1"/>
          <p:nvPr/>
        </p:nvSpPr>
        <p:spPr>
          <a:xfrm>
            <a:off x="5220072" y="1196752"/>
            <a:ext cx="3672408" cy="738664"/>
          </a:xfrm>
          <a:prstGeom prst="rect">
            <a:avLst/>
          </a:prstGeom>
          <a:noFill/>
        </p:spPr>
        <p:txBody>
          <a:bodyPr wrap="square" rtlCol="0">
            <a:spAutoFit/>
          </a:bodyPr>
          <a:lstStyle/>
          <a:p>
            <a:r>
              <a:rPr lang="de-DE" sz="1400" i="1" dirty="0" smtClean="0"/>
              <a:t>Paolo Veronese:</a:t>
            </a:r>
            <a:br>
              <a:rPr lang="de-DE" sz="1400" i="1" dirty="0" smtClean="0"/>
            </a:br>
            <a:r>
              <a:rPr lang="de-DE" sz="1400" i="1" u="sng" dirty="0" smtClean="0"/>
              <a:t>Die Hochzeit zu Kana</a:t>
            </a:r>
            <a:r>
              <a:rPr lang="de-DE" sz="1400" i="1" dirty="0" smtClean="0"/>
              <a:t>,</a:t>
            </a:r>
            <a:br>
              <a:rPr lang="de-DE" sz="1400" i="1" dirty="0" smtClean="0"/>
            </a:br>
            <a:r>
              <a:rPr lang="de-DE" sz="1400" i="1" dirty="0" smtClean="0"/>
              <a:t>1563</a:t>
            </a:r>
            <a:endParaRPr lang="uk-UA" sz="1400" i="1" dirty="0"/>
          </a:p>
        </p:txBody>
      </p:sp>
      <p:sp>
        <p:nvSpPr>
          <p:cNvPr id="5" name="Прямоугольник 4"/>
          <p:cNvSpPr/>
          <p:nvPr/>
        </p:nvSpPr>
        <p:spPr>
          <a:xfrm>
            <a:off x="1403648" y="4581128"/>
            <a:ext cx="2808312" cy="954107"/>
          </a:xfrm>
          <a:prstGeom prst="rect">
            <a:avLst/>
          </a:prstGeom>
        </p:spPr>
        <p:txBody>
          <a:bodyPr wrap="square">
            <a:spAutoFit/>
          </a:bodyPr>
          <a:lstStyle/>
          <a:p>
            <a:pPr algn="r"/>
            <a:r>
              <a:rPr lang="de-DE" sz="1400" dirty="0" smtClean="0"/>
              <a:t>Schule von </a:t>
            </a:r>
            <a:r>
              <a:rPr lang="de-DE" sz="1400" dirty="0" err="1" smtClean="0"/>
              <a:t>Fontainebleau</a:t>
            </a:r>
            <a:r>
              <a:rPr lang="de-DE" sz="1400" dirty="0" smtClean="0"/>
              <a:t>:</a:t>
            </a:r>
            <a:br>
              <a:rPr lang="de-DE" sz="1400" dirty="0" smtClean="0"/>
            </a:br>
            <a:r>
              <a:rPr lang="de-DE" sz="1400" i="1" u="sng" dirty="0" smtClean="0"/>
              <a:t>Gabrielle </a:t>
            </a:r>
            <a:r>
              <a:rPr lang="de-DE" sz="1400" i="1" u="sng" dirty="0" err="1" smtClean="0"/>
              <a:t>d’Estrées</a:t>
            </a:r>
            <a:r>
              <a:rPr lang="de-DE" sz="1400" i="1" u="sng" dirty="0" smtClean="0"/>
              <a:t> und eine ihrer Schwestern</a:t>
            </a:r>
            <a:r>
              <a:rPr lang="de-DE" sz="1400" dirty="0" smtClean="0"/>
              <a:t>,</a:t>
            </a:r>
            <a:br>
              <a:rPr lang="de-DE" sz="1400" dirty="0" smtClean="0"/>
            </a:br>
            <a:r>
              <a:rPr lang="de-DE" sz="1400" dirty="0" smtClean="0"/>
              <a:t>~1600</a:t>
            </a:r>
            <a:endParaRPr lang="uk-UA" sz="1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3"/>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8" presetClass="entr" presetSubtype="0" accel="10000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ppt_w*2.5"/>
                                          </p:val>
                                        </p:tav>
                                        <p:tav tm="100000">
                                          <p:val>
                                            <p:strVal val="#ppt_w"/>
                                          </p:val>
                                        </p:tav>
                                      </p:tavLst>
                                    </p:anim>
                                    <p:anim calcmode="lin" valueType="num">
                                      <p:cBhvr>
                                        <p:cTn id="28" dur="500" fill="hold"/>
                                        <p:tgtEl>
                                          <p:spTgt spid="5"/>
                                        </p:tgtEl>
                                        <p:attrNameLst>
                                          <p:attrName>ppt_h</p:attrName>
                                        </p:attrNameLst>
                                      </p:cBhvr>
                                      <p:tavLst>
                                        <p:tav tm="0">
                                          <p:val>
                                            <p:strVal val="#ppt_h*0.01"/>
                                          </p:val>
                                        </p:tav>
                                        <p:tav tm="100000">
                                          <p:val>
                                            <p:strVal val="#ppt_h"/>
                                          </p:val>
                                        </p:tav>
                                      </p:tavLst>
                                    </p:anim>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h+1"/>
                                          </p:val>
                                        </p:tav>
                                        <p:tav tm="100000">
                                          <p:val>
                                            <p:strVal val="#ppt_y"/>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9000" r="-19000"/>
          </a:stretch>
        </a:blipFill>
        <a:effectLst/>
      </p:bgPr>
    </p:bg>
    <p:spTree>
      <p:nvGrpSpPr>
        <p:cNvPr id="1" name=""/>
        <p:cNvGrpSpPr/>
        <p:nvPr/>
      </p:nvGrpSpPr>
      <p:grpSpPr>
        <a:xfrm>
          <a:off x="0" y="0"/>
          <a:ext cx="0" cy="0"/>
          <a:chOff x="0" y="0"/>
          <a:chExt cx="0" cy="0"/>
        </a:xfrm>
      </p:grpSpPr>
      <p:pic>
        <p:nvPicPr>
          <p:cNvPr id="2" name="Рисунок 1" descr="La_Tour_Le_Tricheur_Louvre_RF1972-8.jpg"/>
          <p:cNvPicPr>
            <a:picLocks noChangeAspect="1"/>
          </p:cNvPicPr>
          <p:nvPr/>
        </p:nvPicPr>
        <p:blipFill>
          <a:blip r:embed="rId3" cstate="print"/>
          <a:stretch>
            <a:fillRect/>
          </a:stretch>
        </p:blipFill>
        <p:spPr>
          <a:xfrm>
            <a:off x="251520" y="260648"/>
            <a:ext cx="8640960" cy="5908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763688" y="6165304"/>
            <a:ext cx="5561723" cy="646331"/>
          </a:xfrm>
          <a:prstGeom prst="rect">
            <a:avLst/>
          </a:prstGeom>
          <a:noFill/>
        </p:spPr>
        <p:txBody>
          <a:bodyPr wrap="square" rtlCol="0">
            <a:spAutoFit/>
          </a:bodyPr>
          <a:lstStyle/>
          <a:p>
            <a:pPr algn="ctr"/>
            <a:r>
              <a:rPr lang="de-DE" sz="1200" dirty="0" smtClean="0"/>
              <a:t>Georges de La Tour:</a:t>
            </a:r>
            <a:br>
              <a:rPr lang="de-DE" sz="1200" dirty="0" smtClean="0"/>
            </a:br>
            <a:r>
              <a:rPr lang="de-DE" sz="1200" i="1" dirty="0" smtClean="0"/>
              <a:t>Der Falschspieler mit dem Karo-Ass</a:t>
            </a:r>
            <a:r>
              <a:rPr lang="de-DE" sz="1200" dirty="0" smtClean="0"/>
              <a:t>,</a:t>
            </a:r>
            <a:br>
              <a:rPr lang="de-DE" sz="1200" dirty="0" smtClean="0"/>
            </a:br>
            <a:r>
              <a:rPr lang="de-DE" sz="1200" dirty="0" smtClean="0"/>
              <a:t>~1620/1630</a:t>
            </a:r>
            <a:endParaRPr lang="uk-UA" sz="12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05"/>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 calcmode="lin" valueType="num">
                                      <p:cBhvr>
                                        <p:cTn id="18" dur="500" fill="hold"/>
                                        <p:tgtEl>
                                          <p:spTgt spid="3"/>
                                        </p:tgtEl>
                                        <p:attrNameLst>
                                          <p:attrName>ppt_x</p:attrName>
                                        </p:attrNameLst>
                                      </p:cBhvr>
                                      <p:tavLst>
                                        <p:tav tm="0">
                                          <p:val>
                                            <p:strVal val="#ppt_x-.2"/>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a:stretch>
        </a:blipFill>
        <a:effectLst/>
      </p:bgPr>
    </p:bg>
    <p:spTree>
      <p:nvGrpSpPr>
        <p:cNvPr id="1" name=""/>
        <p:cNvGrpSpPr/>
        <p:nvPr/>
      </p:nvGrpSpPr>
      <p:grpSpPr>
        <a:xfrm>
          <a:off x="0" y="0"/>
          <a:ext cx="0" cy="0"/>
          <a:chOff x="0" y="0"/>
          <a:chExt cx="0" cy="0"/>
        </a:xfrm>
      </p:grpSpPr>
      <p:pic>
        <p:nvPicPr>
          <p:cNvPr id="2" name="Рисунок 1" descr="533px-Jan_Vermeer_-_The_Astronomer.JPG"/>
          <p:cNvPicPr>
            <a:picLocks noChangeAspect="1"/>
          </p:cNvPicPr>
          <p:nvPr/>
        </p:nvPicPr>
        <p:blipFill>
          <a:blip r:embed="rId3" cstate="print"/>
          <a:stretch>
            <a:fillRect/>
          </a:stretch>
        </p:blipFill>
        <p:spPr>
          <a:xfrm>
            <a:off x="107504" y="476672"/>
            <a:ext cx="4485172" cy="5472608"/>
          </a:xfrm>
          <a:prstGeom prst="rect">
            <a:avLst/>
          </a:prstGeom>
          <a:ln>
            <a:noFill/>
          </a:ln>
          <a:effectLst>
            <a:outerShdw blurRad="190500" algn="tl" rotWithShape="0">
              <a:srgbClr val="000000">
                <a:alpha val="70000"/>
              </a:srgbClr>
            </a:outerShdw>
          </a:effectLst>
        </p:spPr>
      </p:pic>
      <p:sp>
        <p:nvSpPr>
          <p:cNvPr id="3" name="TextBox 2"/>
          <p:cNvSpPr txBox="1"/>
          <p:nvPr/>
        </p:nvSpPr>
        <p:spPr>
          <a:xfrm>
            <a:off x="395536" y="6165304"/>
            <a:ext cx="4032448" cy="646331"/>
          </a:xfrm>
          <a:prstGeom prst="rect">
            <a:avLst/>
          </a:prstGeom>
          <a:noFill/>
        </p:spPr>
        <p:txBody>
          <a:bodyPr wrap="square" rtlCol="0">
            <a:spAutoFit/>
          </a:bodyPr>
          <a:lstStyle/>
          <a:p>
            <a:pPr algn="ctr"/>
            <a:r>
              <a:rPr lang="nl-NL" sz="1200" u="sng" dirty="0" smtClean="0"/>
              <a:t>Jan Vermeer</a:t>
            </a:r>
            <a:r>
              <a:rPr lang="nl-NL" sz="1200" dirty="0" smtClean="0"/>
              <a:t>:</a:t>
            </a:r>
            <a:br>
              <a:rPr lang="nl-NL" sz="1200" dirty="0" smtClean="0"/>
            </a:br>
            <a:r>
              <a:rPr lang="nl-NL" sz="1200" i="1" dirty="0" smtClean="0"/>
              <a:t>Der Astronom</a:t>
            </a:r>
            <a:r>
              <a:rPr lang="nl-NL" sz="1200" dirty="0" smtClean="0"/>
              <a:t>,</a:t>
            </a:r>
            <a:br>
              <a:rPr lang="nl-NL" sz="1200" dirty="0" smtClean="0"/>
            </a:br>
            <a:r>
              <a:rPr lang="nl-NL" sz="1200" dirty="0" smtClean="0"/>
              <a:t>1668</a:t>
            </a:r>
            <a:endParaRPr lang="uk-UA" sz="1200" dirty="0"/>
          </a:p>
        </p:txBody>
      </p:sp>
      <p:pic>
        <p:nvPicPr>
          <p:cNvPr id="4" name="Рисунок 3" descr="458px-Jean-Baptiste_Regnault_-_The_Three_Graces_-_WGA19037.jpg"/>
          <p:cNvPicPr>
            <a:picLocks noChangeAspect="1"/>
          </p:cNvPicPr>
          <p:nvPr/>
        </p:nvPicPr>
        <p:blipFill>
          <a:blip r:embed="rId4" cstate="print"/>
          <a:stretch>
            <a:fillRect/>
          </a:stretch>
        </p:blipFill>
        <p:spPr>
          <a:xfrm>
            <a:off x="4716016" y="476672"/>
            <a:ext cx="4239455" cy="5544616"/>
          </a:xfrm>
          <a:prstGeom prst="rect">
            <a:avLst/>
          </a:prstGeom>
          <a:ln>
            <a:noFill/>
          </a:ln>
          <a:effectLst>
            <a:softEdge rad="112500"/>
          </a:effectLst>
        </p:spPr>
      </p:pic>
      <p:sp>
        <p:nvSpPr>
          <p:cNvPr id="6" name="TextBox 5"/>
          <p:cNvSpPr txBox="1"/>
          <p:nvPr/>
        </p:nvSpPr>
        <p:spPr>
          <a:xfrm>
            <a:off x="4860033" y="6093296"/>
            <a:ext cx="4283968" cy="646331"/>
          </a:xfrm>
          <a:prstGeom prst="rect">
            <a:avLst/>
          </a:prstGeom>
          <a:noFill/>
        </p:spPr>
        <p:txBody>
          <a:bodyPr wrap="square" rtlCol="0">
            <a:spAutoFit/>
          </a:bodyPr>
          <a:lstStyle/>
          <a:p>
            <a:pPr algn="ctr"/>
            <a:r>
              <a:rPr lang="fr-FR" sz="1200" dirty="0" smtClean="0"/>
              <a:t>Jean-Baptiste Regnault:</a:t>
            </a:r>
            <a:br>
              <a:rPr lang="fr-FR" sz="1200" dirty="0" smtClean="0"/>
            </a:br>
            <a:r>
              <a:rPr lang="fr-FR" sz="1200" i="1" dirty="0" smtClean="0"/>
              <a:t>Les trois grâces</a:t>
            </a:r>
            <a:r>
              <a:rPr lang="fr-FR" sz="1200" dirty="0" smtClean="0"/>
              <a:t>,</a:t>
            </a:r>
            <a:br>
              <a:rPr lang="fr-FR" sz="1200" dirty="0" smtClean="0"/>
            </a:br>
            <a:r>
              <a:rPr lang="fr-FR" sz="1200" dirty="0" smtClean="0"/>
              <a:t>1797/98</a:t>
            </a:r>
            <a:endParaRPr lang="uk-UA"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ppt_w*0.05"/>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anim calcmode="lin" valueType="num">
                                      <p:cBhvr>
                                        <p:cTn id="23" dur="500" fill="hold"/>
                                        <p:tgtEl>
                                          <p:spTgt spid="4"/>
                                        </p:tgtEl>
                                        <p:attrNameLst>
                                          <p:attrName>ppt_x</p:attrName>
                                        </p:attrNameLst>
                                      </p:cBhvr>
                                      <p:tavLst>
                                        <p:tav tm="0">
                                          <p:val>
                                            <p:strVal val="#ppt_x-.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3"/>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a:stretch>
        </a:blipFill>
        <a:effectLst/>
      </p:bgPr>
    </p:bg>
    <p:spTree>
      <p:nvGrpSpPr>
        <p:cNvPr id="1" name=""/>
        <p:cNvGrpSpPr/>
        <p:nvPr/>
      </p:nvGrpSpPr>
      <p:grpSpPr>
        <a:xfrm>
          <a:off x="0" y="0"/>
          <a:ext cx="0" cy="0"/>
          <a:chOff x="0" y="0"/>
          <a:chExt cx="0" cy="0"/>
        </a:xfrm>
      </p:grpSpPr>
      <p:pic>
        <p:nvPicPr>
          <p:cNvPr id="2" name="Рисунок 1" descr="Jean-Baptiste_Siméon_Chardin_006.jpg"/>
          <p:cNvPicPr>
            <a:picLocks noChangeAspect="1"/>
          </p:cNvPicPr>
          <p:nvPr/>
        </p:nvPicPr>
        <p:blipFill>
          <a:blip r:embed="rId3" cstate="print"/>
          <a:stretch>
            <a:fillRect/>
          </a:stretch>
        </p:blipFill>
        <p:spPr>
          <a:xfrm>
            <a:off x="1043608" y="0"/>
            <a:ext cx="7046550" cy="6348243"/>
          </a:xfrm>
          <a:prstGeom prst="rect">
            <a:avLst/>
          </a:prstGeom>
          <a:ln>
            <a:noFill/>
          </a:ln>
          <a:effectLst>
            <a:softEdge rad="112500"/>
          </a:effectLst>
        </p:spPr>
      </p:pic>
      <p:sp>
        <p:nvSpPr>
          <p:cNvPr id="3" name="TextBox 2"/>
          <p:cNvSpPr txBox="1"/>
          <p:nvPr/>
        </p:nvSpPr>
        <p:spPr>
          <a:xfrm>
            <a:off x="1187624" y="6309320"/>
            <a:ext cx="6729523" cy="461665"/>
          </a:xfrm>
          <a:prstGeom prst="rect">
            <a:avLst/>
          </a:prstGeom>
          <a:noFill/>
        </p:spPr>
        <p:txBody>
          <a:bodyPr wrap="square" rtlCol="0">
            <a:spAutoFit/>
          </a:bodyPr>
          <a:lstStyle/>
          <a:p>
            <a:pPr algn="ctr"/>
            <a:r>
              <a:rPr lang="de-DE" sz="1200" dirty="0" smtClean="0"/>
              <a:t>Jean-Baptiste-Siméon </a:t>
            </a:r>
            <a:r>
              <a:rPr lang="de-DE" sz="1200" dirty="0" err="1" smtClean="0"/>
              <a:t>Chardin</a:t>
            </a:r>
            <a:r>
              <a:rPr lang="de-DE" sz="1200" dirty="0" smtClean="0"/>
              <a:t>:</a:t>
            </a:r>
            <a:br>
              <a:rPr lang="de-DE" sz="1200" dirty="0" smtClean="0"/>
            </a:br>
            <a:r>
              <a:rPr lang="de-DE" sz="1200" i="1" dirty="0" smtClean="0"/>
              <a:t>Der Knabe mit dem Kreisel</a:t>
            </a:r>
            <a:r>
              <a:rPr lang="de-DE" sz="1200" dirty="0" smtClean="0"/>
              <a:t>, ~1735</a:t>
            </a:r>
            <a:endParaRPr lang="uk-UA" sz="1200"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05"/>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 calcmode="lin" valueType="num">
                                      <p:cBhvr>
                                        <p:cTn id="14" dur="500" fill="hold"/>
                                        <p:tgtEl>
                                          <p:spTgt spid="3"/>
                                        </p:tgtEl>
                                        <p:attrNameLst>
                                          <p:attrName>ppt_x</p:attrName>
                                        </p:attrNameLst>
                                      </p:cBhvr>
                                      <p:tavLst>
                                        <p:tav tm="0">
                                          <p:val>
                                            <p:strVal val="#ppt_x-.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26000" r="-26000"/>
          </a:stretch>
        </a:blipFill>
        <a:effectLst/>
      </p:bgPr>
    </p:bg>
    <p:spTree>
      <p:nvGrpSpPr>
        <p:cNvPr id="1" name=""/>
        <p:cNvGrpSpPr/>
        <p:nvPr/>
      </p:nvGrpSpPr>
      <p:grpSpPr>
        <a:xfrm>
          <a:off x="0" y="0"/>
          <a:ext cx="0" cy="0"/>
          <a:chOff x="0" y="0"/>
          <a:chExt cx="0" cy="0"/>
        </a:xfrm>
      </p:grpSpPr>
      <p:pic>
        <p:nvPicPr>
          <p:cNvPr id="6" name="Рисунок 5" descr="4.jpg"/>
          <p:cNvPicPr>
            <a:picLocks noChangeAspect="1"/>
          </p:cNvPicPr>
          <p:nvPr/>
        </p:nvPicPr>
        <p:blipFill>
          <a:blip r:embed="rId3" cstate="print"/>
          <a:stretch>
            <a:fillRect/>
          </a:stretch>
        </p:blipFill>
        <p:spPr>
          <a:xfrm>
            <a:off x="467544" y="3501008"/>
            <a:ext cx="4644008" cy="3096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descr="Лувр1.jpg"/>
          <p:cNvPicPr>
            <a:picLocks noChangeAspect="1"/>
          </p:cNvPicPr>
          <p:nvPr/>
        </p:nvPicPr>
        <p:blipFill>
          <a:blip r:embed="rId4" cstate="print"/>
          <a:stretch>
            <a:fillRect/>
          </a:stretch>
        </p:blipFill>
        <p:spPr>
          <a:xfrm>
            <a:off x="1043608" y="116632"/>
            <a:ext cx="4098032" cy="3073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descr="images.jpg"/>
          <p:cNvPicPr>
            <a:picLocks noChangeAspect="1"/>
          </p:cNvPicPr>
          <p:nvPr/>
        </p:nvPicPr>
        <p:blipFill>
          <a:blip r:embed="rId5" cstate="print"/>
          <a:stretch>
            <a:fillRect/>
          </a:stretch>
        </p:blipFill>
        <p:spPr>
          <a:xfrm>
            <a:off x="5652120" y="1412776"/>
            <a:ext cx="3020444" cy="403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0.05"/>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anim calcmode="lin" valueType="num">
                                      <p:cBhvr>
                                        <p:cTn id="23" dur="500" fill="hold"/>
                                        <p:tgtEl>
                                          <p:spTgt spid="6"/>
                                        </p:tgtEl>
                                        <p:attrNameLst>
                                          <p:attrName>ppt_x</p:attrName>
                                        </p:attrNameLst>
                                      </p:cBhvr>
                                      <p:tavLst>
                                        <p:tav tm="0">
                                          <p:val>
                                            <p:strVal val="#ppt_x-.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11000" r="-11000"/>
          </a:stretch>
        </a:blipFill>
        <a:effectLst/>
      </p:bgPr>
    </p:bg>
    <p:spTree>
      <p:nvGrpSpPr>
        <p:cNvPr id="1" name=""/>
        <p:cNvGrpSpPr/>
        <p:nvPr/>
      </p:nvGrpSpPr>
      <p:grpSpPr>
        <a:xfrm>
          <a:off x="0" y="0"/>
          <a:ext cx="0" cy="0"/>
          <a:chOff x="0" y="0"/>
          <a:chExt cx="0" cy="0"/>
        </a:xfrm>
      </p:grpSpPr>
      <p:pic>
        <p:nvPicPr>
          <p:cNvPr id="2" name="Рисунок 1" descr="Floss_der_medusa.jpg"/>
          <p:cNvPicPr>
            <a:picLocks noChangeAspect="1"/>
          </p:cNvPicPr>
          <p:nvPr/>
        </p:nvPicPr>
        <p:blipFill>
          <a:blip r:embed="rId3" cstate="print"/>
          <a:stretch>
            <a:fillRect/>
          </a:stretch>
        </p:blipFill>
        <p:spPr>
          <a:xfrm>
            <a:off x="323528" y="116632"/>
            <a:ext cx="8455985" cy="5760640"/>
          </a:xfrm>
          <a:prstGeom prst="rect">
            <a:avLst/>
          </a:prstGeom>
          <a:ln>
            <a:noFill/>
          </a:ln>
          <a:effectLst>
            <a:outerShdw blurRad="190500" algn="tl" rotWithShape="0">
              <a:srgbClr val="000000">
                <a:alpha val="70000"/>
              </a:srgbClr>
            </a:outerShdw>
          </a:effectLst>
        </p:spPr>
      </p:pic>
      <p:sp>
        <p:nvSpPr>
          <p:cNvPr id="3" name="TextBox 2"/>
          <p:cNvSpPr txBox="1"/>
          <p:nvPr/>
        </p:nvSpPr>
        <p:spPr>
          <a:xfrm>
            <a:off x="3419872" y="5949280"/>
            <a:ext cx="2314294" cy="738664"/>
          </a:xfrm>
          <a:prstGeom prst="rect">
            <a:avLst/>
          </a:prstGeom>
          <a:noFill/>
        </p:spPr>
        <p:txBody>
          <a:bodyPr wrap="square" rtlCol="0">
            <a:spAutoFit/>
          </a:bodyPr>
          <a:lstStyle/>
          <a:p>
            <a:pPr algn="ctr"/>
            <a:r>
              <a:rPr lang="de-DE" sz="1200" dirty="0" smtClean="0"/>
              <a:t>Théodore Gericault:</a:t>
            </a:r>
            <a:br>
              <a:rPr lang="de-DE" sz="1200" dirty="0" smtClean="0"/>
            </a:br>
            <a:r>
              <a:rPr lang="de-DE" sz="1200" i="1" u="sng" dirty="0" smtClean="0"/>
              <a:t>Das Floß der Medusa</a:t>
            </a:r>
            <a:r>
              <a:rPr lang="de-DE" dirty="0" smtClean="0"/>
              <a:t>,</a:t>
            </a:r>
            <a:br>
              <a:rPr lang="de-DE" dirty="0" smtClean="0"/>
            </a:br>
            <a:r>
              <a:rPr lang="de-DE" sz="1200" dirty="0" smtClean="0"/>
              <a:t>1818/1819</a:t>
            </a:r>
            <a:endParaRPr lang="uk-UA" sz="12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6000" r="-26000"/>
          </a:stretch>
        </a:blipFill>
        <a:effectLst/>
      </p:bgPr>
    </p:bg>
    <p:spTree>
      <p:nvGrpSpPr>
        <p:cNvPr id="1" name=""/>
        <p:cNvGrpSpPr/>
        <p:nvPr/>
      </p:nvGrpSpPr>
      <p:grpSpPr>
        <a:xfrm>
          <a:off x="0" y="0"/>
          <a:ext cx="0" cy="0"/>
          <a:chOff x="0" y="0"/>
          <a:chExt cx="0" cy="0"/>
        </a:xfrm>
      </p:grpSpPr>
      <p:pic>
        <p:nvPicPr>
          <p:cNvPr id="2" name="Рисунок 1" descr="Eugène_Delacroix_-_La_Mort_de_Sardanapale.jpg"/>
          <p:cNvPicPr>
            <a:picLocks noChangeAspect="1"/>
          </p:cNvPicPr>
          <p:nvPr/>
        </p:nvPicPr>
        <p:blipFill>
          <a:blip r:embed="rId3" cstate="print"/>
          <a:stretch>
            <a:fillRect/>
          </a:stretch>
        </p:blipFill>
        <p:spPr>
          <a:xfrm>
            <a:off x="827584" y="116633"/>
            <a:ext cx="7796503" cy="604867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635896" y="6165304"/>
            <a:ext cx="2232248" cy="646331"/>
          </a:xfrm>
          <a:prstGeom prst="rect">
            <a:avLst/>
          </a:prstGeom>
          <a:noFill/>
        </p:spPr>
        <p:txBody>
          <a:bodyPr wrap="square" rtlCol="0">
            <a:spAutoFit/>
          </a:bodyPr>
          <a:lstStyle/>
          <a:p>
            <a:pPr algn="ctr"/>
            <a:r>
              <a:rPr lang="fr-FR" sz="1200" dirty="0" smtClean="0"/>
              <a:t>Eugène Delacroix:</a:t>
            </a:r>
            <a:br>
              <a:rPr lang="fr-FR" sz="1200" dirty="0" smtClean="0"/>
            </a:br>
            <a:r>
              <a:rPr lang="fr-FR" sz="1200" i="1" dirty="0" smtClean="0"/>
              <a:t>Der Tod des Sardanapal</a:t>
            </a:r>
            <a:r>
              <a:rPr lang="fr-FR" sz="1200" dirty="0" smtClean="0"/>
              <a:t>,</a:t>
            </a:r>
            <a:br>
              <a:rPr lang="fr-FR" sz="1200" dirty="0" smtClean="0"/>
            </a:br>
            <a:r>
              <a:rPr lang="fr-FR" sz="1200" dirty="0" smtClean="0"/>
              <a:t>1827/1828</a:t>
            </a:r>
            <a:endParaRPr lang="uk-UA" sz="1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a:stretch>
        </a:blipFill>
        <a:effectLst/>
      </p:bgPr>
    </p:bg>
    <p:spTree>
      <p:nvGrpSpPr>
        <p:cNvPr id="1" name=""/>
        <p:cNvGrpSpPr/>
        <p:nvPr/>
      </p:nvGrpSpPr>
      <p:grpSpPr>
        <a:xfrm>
          <a:off x="0" y="0"/>
          <a:ext cx="0" cy="0"/>
          <a:chOff x="0" y="0"/>
          <a:chExt cx="0" cy="0"/>
        </a:xfrm>
      </p:grpSpPr>
      <p:pic>
        <p:nvPicPr>
          <p:cNvPr id="2" name="Рисунок 1" descr="757px-Eugène_Delacroix_-_La_liberté_guidant_le_peuple.jpg"/>
          <p:cNvPicPr>
            <a:picLocks noChangeAspect="1"/>
          </p:cNvPicPr>
          <p:nvPr/>
        </p:nvPicPr>
        <p:blipFill>
          <a:blip r:embed="rId3" cstate="print"/>
          <a:stretch>
            <a:fillRect/>
          </a:stretch>
        </p:blipFill>
        <p:spPr>
          <a:xfrm>
            <a:off x="755576" y="116632"/>
            <a:ext cx="7735150" cy="6120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995936" y="6237312"/>
            <a:ext cx="1825564" cy="646331"/>
          </a:xfrm>
          <a:prstGeom prst="rect">
            <a:avLst/>
          </a:prstGeom>
          <a:noFill/>
        </p:spPr>
        <p:txBody>
          <a:bodyPr wrap="square" rtlCol="0">
            <a:spAutoFit/>
          </a:bodyPr>
          <a:lstStyle/>
          <a:p>
            <a:pPr algn="ctr"/>
            <a:r>
              <a:rPr lang="de-DE" sz="1200" dirty="0" smtClean="0"/>
              <a:t>Eugène Delacroix:</a:t>
            </a:r>
            <a:br>
              <a:rPr lang="de-DE" sz="1200" dirty="0" smtClean="0"/>
            </a:br>
            <a:r>
              <a:rPr lang="de-DE" sz="1200" i="1" dirty="0" smtClean="0"/>
              <a:t>Die Freiheit führt das Volk</a:t>
            </a:r>
            <a:r>
              <a:rPr lang="de-DE" sz="1200" dirty="0" smtClean="0"/>
              <a:t>,</a:t>
            </a:r>
            <a:br>
              <a:rPr lang="de-DE" sz="1200" dirty="0" smtClean="0"/>
            </a:br>
            <a:r>
              <a:rPr lang="de-DE" sz="1200" dirty="0" smtClean="0"/>
              <a:t>1830</a:t>
            </a:r>
            <a:endParaRPr lang="uk-UA" sz="1200"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05"/>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 calcmode="lin" valueType="num">
                                      <p:cBhvr>
                                        <p:cTn id="14" dur="500" fill="hold"/>
                                        <p:tgtEl>
                                          <p:spTgt spid="3"/>
                                        </p:tgtEl>
                                        <p:attrNameLst>
                                          <p:attrName>ppt_x</p:attrName>
                                        </p:attrNameLst>
                                      </p:cBhvr>
                                      <p:tavLst>
                                        <p:tav tm="0">
                                          <p:val>
                                            <p:strVal val="#ppt_x-.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200">
                <a:alpha val="0"/>
              </a:srgbClr>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907704" y="2708920"/>
            <a:ext cx="4572000" cy="646331"/>
          </a:xfrm>
          <a:prstGeom prst="rect">
            <a:avLst/>
          </a:prstGeom>
        </p:spPr>
        <p:txBody>
          <a:bodyPr>
            <a:spAutoFit/>
          </a:bodyPr>
          <a:lstStyle/>
          <a:p>
            <a:r>
              <a:rPr lang="ru-RU" dirty="0" smtClean="0"/>
              <a:t/>
            </a:r>
            <a:br>
              <a:rPr lang="ru-RU" dirty="0" smtClean="0"/>
            </a:br>
            <a:endParaRPr lang="uk-UA" dirty="0"/>
          </a:p>
        </p:txBody>
      </p:sp>
      <p:pic>
        <p:nvPicPr>
          <p:cNvPr id="3" name="Музей Лувр в Париже..mp4">
            <a:hlinkClick r:id="" action="ppaction://media"/>
          </p:cNvPr>
          <p:cNvPicPr>
            <a:picLocks noRot="1" noChangeAspect="1"/>
          </p:cNvPicPr>
          <p:nvPr>
            <a:videoFile r:link="rId1"/>
          </p:nvPr>
        </p:nvPicPr>
        <p:blipFill>
          <a:blip r:embed="rId3" cstate="print"/>
          <a:stretch>
            <a:fillRect/>
          </a:stretch>
        </p:blipFill>
        <p:spPr>
          <a:xfrm>
            <a:off x="107504" y="836712"/>
            <a:ext cx="8928992" cy="518457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l="-11000" r="-11000"/>
          </a:stretch>
        </a:blipFill>
        <a:effectLst/>
      </p:bgPr>
    </p:bg>
    <p:spTree>
      <p:nvGrpSpPr>
        <p:cNvPr id="1" name=""/>
        <p:cNvGrpSpPr/>
        <p:nvPr/>
      </p:nvGrpSpPr>
      <p:grpSpPr>
        <a:xfrm>
          <a:off x="0" y="0"/>
          <a:ext cx="0" cy="0"/>
          <a:chOff x="0" y="0"/>
          <a:chExt cx="0" cy="0"/>
        </a:xfrm>
      </p:grpSpPr>
      <p:sp>
        <p:nvSpPr>
          <p:cNvPr id="2" name="Горизонтальный свиток 1"/>
          <p:cNvSpPr/>
          <p:nvPr/>
        </p:nvSpPr>
        <p:spPr>
          <a:xfrm>
            <a:off x="3059832" y="1844824"/>
            <a:ext cx="3024336" cy="2448272"/>
          </a:xfrm>
          <a:prstGeom prst="horizontalScroll">
            <a:avLst/>
          </a:prstGeom>
          <a:solidFill>
            <a:schemeClr val="accent6">
              <a:lumMod val="75000"/>
              <a:alpha val="5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u="sng" dirty="0" err="1" smtClean="0">
                <a:solidFill>
                  <a:srgbClr val="FFFF99"/>
                </a:solidFill>
              </a:rPr>
              <a:t>Durchgeführt</a:t>
            </a:r>
            <a:r>
              <a:rPr lang="uk-UA" i="1" u="sng" dirty="0" smtClean="0">
                <a:solidFill>
                  <a:srgbClr val="FFFF99"/>
                </a:solidFill>
              </a:rPr>
              <a:t>:</a:t>
            </a:r>
          </a:p>
          <a:p>
            <a:pPr algn="ctr"/>
            <a:r>
              <a:rPr lang="en-US" i="1" u="sng" dirty="0" err="1" smtClean="0">
                <a:solidFill>
                  <a:srgbClr val="FFFF99"/>
                </a:solidFill>
              </a:rPr>
              <a:t>Chrystyna</a:t>
            </a:r>
            <a:r>
              <a:rPr lang="en-US" i="1" u="sng" dirty="0" smtClean="0">
                <a:solidFill>
                  <a:srgbClr val="FFFF99"/>
                </a:solidFill>
              </a:rPr>
              <a:t> </a:t>
            </a:r>
            <a:r>
              <a:rPr lang="en-US" i="1" u="sng" dirty="0" err="1" smtClean="0">
                <a:solidFill>
                  <a:srgbClr val="FFFF99"/>
                </a:solidFill>
              </a:rPr>
              <a:t>Tscherepanyn</a:t>
            </a:r>
            <a:r>
              <a:rPr lang="en-US" i="1" u="sng" dirty="0" smtClean="0">
                <a:solidFill>
                  <a:srgbClr val="FFFF99"/>
                </a:solidFill>
              </a:rPr>
              <a:t/>
            </a:r>
            <a:br>
              <a:rPr lang="en-US" i="1" u="sng" dirty="0" smtClean="0">
                <a:solidFill>
                  <a:srgbClr val="FFFF99"/>
                </a:solidFill>
              </a:rPr>
            </a:br>
            <a:r>
              <a:rPr lang="en-US" i="1" u="sng" dirty="0" err="1" smtClean="0">
                <a:solidFill>
                  <a:srgbClr val="FFFF99"/>
                </a:solidFill>
              </a:rPr>
              <a:t>Vasul</a:t>
            </a:r>
            <a:r>
              <a:rPr lang="en-US" i="1" u="sng" dirty="0" smtClean="0">
                <a:solidFill>
                  <a:srgbClr val="FFFF99"/>
                </a:solidFill>
              </a:rPr>
              <a:t> </a:t>
            </a:r>
            <a:r>
              <a:rPr lang="en-US" i="1" u="sng" dirty="0" err="1" smtClean="0">
                <a:solidFill>
                  <a:srgbClr val="FFFF99"/>
                </a:solidFill>
              </a:rPr>
              <a:t>Sylachwili</a:t>
            </a:r>
            <a:endParaRPr lang="uk-UA" i="1" u="sng" dirty="0">
              <a:solidFill>
                <a:srgbClr val="FFFF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pic>
        <p:nvPicPr>
          <p:cNvPr id="4" name="Рисунок 3" descr="6a00d8341c86d053ef0147e1d1c468970b-500wi.jpg"/>
          <p:cNvPicPr>
            <a:picLocks noChangeAspect="1"/>
          </p:cNvPicPr>
          <p:nvPr/>
        </p:nvPicPr>
        <p:blipFill>
          <a:blip r:embed="rId3" cstate="print"/>
          <a:stretch>
            <a:fillRect/>
          </a:stretch>
        </p:blipFill>
        <p:spPr>
          <a:xfrm>
            <a:off x="539552" y="3356992"/>
            <a:ext cx="3832185" cy="24985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images.jpg"/>
          <p:cNvPicPr>
            <a:picLocks noChangeAspect="1"/>
          </p:cNvPicPr>
          <p:nvPr/>
        </p:nvPicPr>
        <p:blipFill>
          <a:blip r:embed="rId4" cstate="print"/>
          <a:stretch>
            <a:fillRect/>
          </a:stretch>
        </p:blipFill>
        <p:spPr>
          <a:xfrm>
            <a:off x="5004048" y="3429000"/>
            <a:ext cx="3894809" cy="22863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TextBox 5"/>
          <p:cNvSpPr txBox="1"/>
          <p:nvPr/>
        </p:nvSpPr>
        <p:spPr>
          <a:xfrm>
            <a:off x="179513" y="620688"/>
            <a:ext cx="8712968"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de-DE" sz="2400" b="1" dirty="0" smtClean="0">
                <a:ln w="11430"/>
                <a:solidFill>
                  <a:srgbClr val="FFFF00"/>
                </a:solidFill>
                <a:effectLst>
                  <a:outerShdw blurRad="80000" dist="40000" dir="5040000" algn="tl">
                    <a:srgbClr val="000000">
                      <a:alpha val="30000"/>
                    </a:srgbClr>
                  </a:outerShdw>
                </a:effectLst>
              </a:rPr>
              <a:t>Louvre-Palast (Palais du Louvre) ist d</a:t>
            </a:r>
            <a:r>
              <a:rPr lang="en-US" sz="2400" b="1" dirty="0" smtClean="0">
                <a:ln w="11430"/>
                <a:solidFill>
                  <a:srgbClr val="FFFF00"/>
                </a:solidFill>
                <a:effectLst>
                  <a:outerShdw blurRad="80000" dist="40000" dir="5040000" algn="tl">
                    <a:srgbClr val="000000">
                      <a:alpha val="30000"/>
                    </a:srgbClr>
                  </a:outerShdw>
                </a:effectLst>
              </a:rPr>
              <a:t>as</a:t>
            </a:r>
            <a:r>
              <a:rPr lang="de-DE" sz="2400" b="1" dirty="0" smtClean="0">
                <a:ln w="11430"/>
                <a:solidFill>
                  <a:srgbClr val="FFFF00"/>
                </a:solidFill>
                <a:effectLst>
                  <a:outerShdw blurRad="80000" dist="40000" dir="5040000" algn="tl">
                    <a:srgbClr val="000000">
                      <a:alpha val="30000"/>
                    </a:srgbClr>
                  </a:outerShdw>
                </a:effectLst>
              </a:rPr>
              <a:t> alte Königsschloss in Paris, das wurde auf dem rechten Ufer der Seine zwischen </a:t>
            </a:r>
            <a:r>
              <a:rPr lang="de-DE" sz="2400" b="1" dirty="0" err="1" smtClean="0">
                <a:ln w="11430"/>
                <a:solidFill>
                  <a:srgbClr val="FFFF00"/>
                </a:solidFill>
                <a:effectLst>
                  <a:outerShdw blurRad="80000" dist="40000" dir="5040000" algn="tl">
                    <a:srgbClr val="000000">
                      <a:alpha val="30000"/>
                    </a:srgbClr>
                  </a:outerShdw>
                </a:effectLst>
              </a:rPr>
              <a:t>Tyuilri</a:t>
            </a:r>
            <a:r>
              <a:rPr lang="de-DE" sz="2400" b="1" dirty="0" smtClean="0">
                <a:ln w="11430"/>
                <a:solidFill>
                  <a:srgbClr val="FFFF00"/>
                </a:solidFill>
                <a:effectLst>
                  <a:outerShdw blurRad="80000" dist="40000" dir="5040000" algn="tl">
                    <a:srgbClr val="000000">
                      <a:alpha val="30000"/>
                    </a:srgbClr>
                  </a:outerShdw>
                </a:effectLst>
              </a:rPr>
              <a:t> Garten und die Kirche Saint-Germain-</a:t>
            </a:r>
            <a:r>
              <a:rPr lang="de-DE" sz="2400" b="1" dirty="0" err="1" smtClean="0">
                <a:ln w="11430"/>
                <a:solidFill>
                  <a:srgbClr val="FFFF00"/>
                </a:solidFill>
                <a:effectLst>
                  <a:outerShdw blurRad="80000" dist="40000" dir="5040000" algn="tl">
                    <a:srgbClr val="000000">
                      <a:alpha val="30000"/>
                    </a:srgbClr>
                  </a:outerShdw>
                </a:effectLst>
              </a:rPr>
              <a:t>L'oserrua</a:t>
            </a:r>
            <a:r>
              <a:rPr lang="de-DE" sz="2400" b="1" dirty="0" smtClean="0">
                <a:ln w="11430"/>
                <a:solidFill>
                  <a:srgbClr val="FFFF00"/>
                </a:solidFill>
                <a:effectLst>
                  <a:outerShdw blurRad="80000" dist="40000" dir="5040000" algn="tl">
                    <a:srgbClr val="000000">
                      <a:alpha val="30000"/>
                    </a:srgbClr>
                  </a:outerShdw>
                </a:effectLst>
              </a:rPr>
              <a:t> </a:t>
            </a:r>
            <a:r>
              <a:rPr lang="de-DE" sz="2400" b="1" dirty="0" err="1" smtClean="0">
                <a:ln w="11430"/>
                <a:solidFill>
                  <a:srgbClr val="FFFF00"/>
                </a:solidFill>
                <a:effectLst>
                  <a:outerShdw blurRad="80000" dist="40000" dir="5040000" algn="tl">
                    <a:srgbClr val="000000">
                      <a:alpha val="30000"/>
                    </a:srgbClr>
                  </a:outerShdw>
                </a:effectLst>
              </a:rPr>
              <a:t>gebauet</a:t>
            </a:r>
            <a:r>
              <a:rPr lang="de-DE" sz="2400" b="1" dirty="0" smtClean="0">
                <a:ln w="11430"/>
                <a:solidFill>
                  <a:srgbClr val="FFFF00"/>
                </a:solidFill>
                <a:effectLst>
                  <a:outerShdw blurRad="80000" dist="40000" dir="5040000" algn="tl">
                    <a:srgbClr val="000000">
                      <a:alpha val="30000"/>
                    </a:srgbClr>
                  </a:outerShdw>
                </a:effectLst>
              </a:rPr>
              <a:t>. Heute ist es eines der reichsten Museen der Welt.</a:t>
            </a:r>
            <a:endParaRPr lang="uk-UA" sz="2400" b="1" dirty="0">
              <a:ln w="11430"/>
              <a:solidFill>
                <a:srgbClr val="FFFF00"/>
              </a:solidFill>
              <a:effectLst>
                <a:outerShdw blurRad="80000" dist="40000" dir="5040000" algn="tl">
                  <a:srgbClr val="000000">
                    <a:alpha val="30000"/>
                  </a:srgbClr>
                </a:outerShdw>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548680"/>
            <a:ext cx="3600400" cy="5693866"/>
          </a:xfrm>
          <a:prstGeom prst="rect">
            <a:avLst/>
          </a:prstGeom>
          <a:noFill/>
        </p:spPr>
        <p:txBody>
          <a:bodyPr wrap="square" rtlCol="0">
            <a:spAutoFit/>
          </a:bodyPr>
          <a:lstStyle/>
          <a:p>
            <a:r>
              <a:rPr lang="de-DE" sz="2800" b="1" i="1" dirty="0" smtClean="0">
                <a:ln w="1905"/>
                <a:solidFill>
                  <a:srgbClr val="7030A0"/>
                </a:solidFill>
                <a:effectLst>
                  <a:outerShdw blurRad="38100" dist="38100" dir="2700000" algn="tl">
                    <a:srgbClr val="000000">
                      <a:alpha val="43137"/>
                    </a:srgbClr>
                  </a:outerShdw>
                </a:effectLst>
              </a:rPr>
              <a:t>Direktor des Museums, der Klassische Archäologe und Kunsthistoriker Jean-Luc Martinez, ist dort seit 15. April 2013, in der Nachfolge von Henri </a:t>
            </a:r>
            <a:r>
              <a:rPr lang="de-DE" sz="2800" b="1" i="1" dirty="0" err="1" smtClean="0">
                <a:ln w="1905"/>
                <a:solidFill>
                  <a:srgbClr val="7030A0"/>
                </a:solidFill>
                <a:effectLst>
                  <a:outerShdw blurRad="38100" dist="38100" dir="2700000" algn="tl">
                    <a:srgbClr val="000000">
                      <a:alpha val="43137"/>
                    </a:srgbClr>
                  </a:outerShdw>
                </a:effectLst>
              </a:rPr>
              <a:t>Loyrette</a:t>
            </a:r>
            <a:r>
              <a:rPr lang="de-DE" sz="2800" b="1" i="1" dirty="0" smtClean="0">
                <a:ln w="1905"/>
                <a:solidFill>
                  <a:srgbClr val="7030A0"/>
                </a:solidFill>
                <a:effectLst>
                  <a:outerShdw blurRad="38100" dist="38100" dir="2700000" algn="tl">
                    <a:srgbClr val="000000">
                      <a:alpha val="43137"/>
                    </a:srgbClr>
                  </a:outerShdw>
                </a:effectLst>
              </a:rPr>
              <a:t>. Er leitete zuvor die Abteilung für griechische, etruskische und römische Antiquitäten.</a:t>
            </a:r>
            <a:endParaRPr lang="uk-UA" sz="2800" b="1" i="1" dirty="0">
              <a:ln w="1905"/>
              <a:solidFill>
                <a:srgbClr val="7030A0"/>
              </a:solidFill>
              <a:effectLst>
                <a:outerShdw blurRad="38100" dist="38100" dir="2700000" algn="tl">
                  <a:srgbClr val="000000">
                    <a:alpha val="43137"/>
                  </a:srgbClr>
                </a:outerShdw>
              </a:effectLst>
            </a:endParaRPr>
          </a:p>
        </p:txBody>
      </p:sp>
      <p:pic>
        <p:nvPicPr>
          <p:cNvPr id="3" name="Рисунок 2" descr="104626_1387360750_jl-martinez-1.JPG"/>
          <p:cNvPicPr>
            <a:picLocks noChangeAspect="1"/>
          </p:cNvPicPr>
          <p:nvPr/>
        </p:nvPicPr>
        <p:blipFill>
          <a:blip r:embed="rId3" cstate="print"/>
          <a:stretch>
            <a:fillRect/>
          </a:stretch>
        </p:blipFill>
        <p:spPr>
          <a:xfrm>
            <a:off x="4283968" y="260648"/>
            <a:ext cx="4648092" cy="61926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t="-25000" b="-25000"/>
          </a:stretch>
        </a:blipFill>
        <a:effectLst/>
      </p:bgPr>
    </p:bg>
    <p:spTree>
      <p:nvGrpSpPr>
        <p:cNvPr id="1" name=""/>
        <p:cNvGrpSpPr/>
        <p:nvPr/>
      </p:nvGrpSpPr>
      <p:grpSpPr>
        <a:xfrm>
          <a:off x="0" y="0"/>
          <a:ext cx="0" cy="0"/>
          <a:chOff x="0" y="0"/>
          <a:chExt cx="0" cy="0"/>
        </a:xfrm>
      </p:grpSpPr>
      <p:pic>
        <p:nvPicPr>
          <p:cNvPr id="3" name="Рисунок 2" descr="images (1).jpg"/>
          <p:cNvPicPr>
            <a:picLocks noChangeAspect="1"/>
          </p:cNvPicPr>
          <p:nvPr/>
        </p:nvPicPr>
        <p:blipFill>
          <a:blip r:embed="rId3" cstate="print"/>
          <a:stretch>
            <a:fillRect/>
          </a:stretch>
        </p:blipFill>
        <p:spPr>
          <a:xfrm rot="712370">
            <a:off x="653359" y="3483954"/>
            <a:ext cx="3634074" cy="2884185"/>
          </a:xfrm>
          <a:prstGeom prst="rect">
            <a:avLst/>
          </a:prstGeom>
          <a:ln>
            <a:noFill/>
          </a:ln>
          <a:effectLst>
            <a:outerShdw blurRad="190500" algn="tl" rotWithShape="0">
              <a:srgbClr val="000000">
                <a:alpha val="70000"/>
              </a:srgbClr>
            </a:outerShdw>
          </a:effectLst>
        </p:spPr>
      </p:pic>
      <p:pic>
        <p:nvPicPr>
          <p:cNvPr id="4" name="Рисунок 3" descr="images (3).jpg"/>
          <p:cNvPicPr>
            <a:picLocks noChangeAspect="1"/>
          </p:cNvPicPr>
          <p:nvPr/>
        </p:nvPicPr>
        <p:blipFill>
          <a:blip r:embed="rId4" cstate="print"/>
          <a:stretch>
            <a:fillRect/>
          </a:stretch>
        </p:blipFill>
        <p:spPr>
          <a:xfrm rot="20877001">
            <a:off x="5067253" y="3852362"/>
            <a:ext cx="3615839" cy="2366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212680" y="116632"/>
            <a:ext cx="6671688" cy="646331"/>
          </a:xfrm>
          <a:prstGeom prst="rect">
            <a:avLst/>
          </a:prstGeom>
          <a:noFill/>
        </p:spPr>
        <p:txBody>
          <a:bodyPr wrap="square" rtlCol="0">
            <a:spAutoFit/>
          </a:bodyPr>
          <a:lstStyle/>
          <a:p>
            <a:pPr algn="ctr"/>
            <a:r>
              <a:rPr lang="en-US" sz="3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Geschichte des Louvre</a:t>
            </a:r>
            <a:endParaRPr lang="uk-UA" sz="3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Прямоугольник 6"/>
          <p:cNvSpPr/>
          <p:nvPr/>
        </p:nvSpPr>
        <p:spPr>
          <a:xfrm>
            <a:off x="539552" y="836712"/>
            <a:ext cx="8064896" cy="2308324"/>
          </a:xfrm>
          <a:prstGeom prst="rect">
            <a:avLst/>
          </a:prstGeom>
        </p:spPr>
        <p:txBody>
          <a:bodyPr wrap="square">
            <a:spAutoFit/>
          </a:bodyPr>
          <a:lstStyle/>
          <a:p>
            <a:pPr algn="ctr"/>
            <a:r>
              <a:rPr lang="de-DE" b="1" dirty="0" smtClean="0">
                <a:ln w="1905"/>
                <a:solidFill>
                  <a:srgbClr val="FF0066"/>
                </a:solidFill>
                <a:effectLst>
                  <a:innerShdw blurRad="69850" dist="43180" dir="5400000">
                    <a:srgbClr val="000000">
                      <a:alpha val="65000"/>
                    </a:srgbClr>
                  </a:innerShdw>
                </a:effectLst>
              </a:rPr>
              <a:t>Der Bau dieses Gebäudes dauerte fast ein Jahrtausend und ist untrennbar mit der Geschichte der Stadt Paris. Die erste Louvre war eine Festung von Philip Augustus in einem Ort, der den Spitznamen "</a:t>
            </a:r>
            <a:r>
              <a:rPr lang="de-DE" b="1" dirty="0" err="1" smtClean="0">
                <a:ln w="1905"/>
                <a:solidFill>
                  <a:srgbClr val="FF0066"/>
                </a:solidFill>
                <a:effectLst>
                  <a:innerShdw blurRad="69850" dist="43180" dir="5400000">
                    <a:srgbClr val="000000">
                      <a:alpha val="65000"/>
                    </a:srgbClr>
                  </a:innerShdw>
                </a:effectLst>
              </a:rPr>
              <a:t>Lyupara</a:t>
            </a:r>
            <a:r>
              <a:rPr lang="de-DE" b="1" dirty="0" smtClean="0">
                <a:ln w="1905"/>
                <a:solidFill>
                  <a:srgbClr val="FF0066"/>
                </a:solidFill>
                <a:effectLst>
                  <a:innerShdw blurRad="69850" dist="43180" dir="5400000">
                    <a:srgbClr val="000000">
                      <a:alpha val="65000"/>
                    </a:srgbClr>
                  </a:innerShdw>
                </a:effectLst>
              </a:rPr>
              <a:t>» (</a:t>
            </a:r>
            <a:r>
              <a:rPr lang="de-DE" b="1" dirty="0" err="1" smtClean="0">
                <a:ln w="1905"/>
                <a:solidFill>
                  <a:srgbClr val="FF0066"/>
                </a:solidFill>
                <a:effectLst>
                  <a:innerShdw blurRad="69850" dist="43180" dir="5400000">
                    <a:srgbClr val="000000">
                      <a:alpha val="65000"/>
                    </a:srgbClr>
                  </a:innerShdw>
                </a:effectLst>
              </a:rPr>
              <a:t>Lupara</a:t>
            </a:r>
            <a:r>
              <a:rPr lang="de-DE" b="1" dirty="0" smtClean="0">
                <a:ln w="1905"/>
                <a:solidFill>
                  <a:srgbClr val="FF0066"/>
                </a:solidFill>
                <a:effectLst>
                  <a:innerShdw blurRad="69850" dist="43180" dir="5400000">
                    <a:srgbClr val="000000">
                      <a:alpha val="65000"/>
                    </a:srgbClr>
                  </a:innerShdw>
                </a:effectLst>
              </a:rPr>
              <a:t>) hatte, Ursprung des Wortes ist unbekannt. Es scheint für viele, dass das Wort in der Nähe des lateinischen "Lupus» (Lupus) - ein Wolf - ist, und es ist mit einem Aufenthalts Wölfe verbunden. Eine andere Theorie führt den Ursprung des Wortes "Louvre" in der Sprache der Franken, die die Vorfahren der Französisch waren: das Wort «lauer» oder «unteren» in Alt-Französisch bedeutet "Wachturm".</a:t>
            </a:r>
            <a:endParaRPr lang="uk-UA" b="1" dirty="0">
              <a:ln w="1905"/>
              <a:solidFill>
                <a:srgbClr val="FF0066"/>
              </a:solidFill>
              <a:effectLst>
                <a:innerShdw blurRad="69850" dist="43180" dir="5400000">
                  <a:srgbClr val="000000">
                    <a:alpha val="65000"/>
                  </a:srgbClr>
                </a:innerShdw>
              </a:effectLst>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fmla="#ppt_w*sin(2.5*pi*$)">
                                          <p:val>
                                            <p:fltVal val="0"/>
                                          </p:val>
                                        </p:tav>
                                        <p:tav tm="100000">
                                          <p:val>
                                            <p:fltVal val="1"/>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pic>
        <p:nvPicPr>
          <p:cNvPr id="7" name="Рисунок 6" descr="images (2).jpg"/>
          <p:cNvPicPr>
            <a:picLocks noChangeAspect="1"/>
          </p:cNvPicPr>
          <p:nvPr/>
        </p:nvPicPr>
        <p:blipFill>
          <a:blip r:embed="rId3" cstate="print"/>
          <a:stretch>
            <a:fillRect/>
          </a:stretch>
        </p:blipFill>
        <p:spPr>
          <a:xfrm rot="631901">
            <a:off x="803731" y="3824188"/>
            <a:ext cx="2967374" cy="2376264"/>
          </a:xfrm>
          <a:prstGeom prst="rect">
            <a:avLst/>
          </a:prstGeom>
        </p:spPr>
      </p:pic>
      <p:pic>
        <p:nvPicPr>
          <p:cNvPr id="8" name="Рисунок 7" descr="images (4).jpg"/>
          <p:cNvPicPr>
            <a:picLocks noChangeAspect="1"/>
          </p:cNvPicPr>
          <p:nvPr/>
        </p:nvPicPr>
        <p:blipFill>
          <a:blip r:embed="rId4" cstate="print"/>
          <a:stretch>
            <a:fillRect/>
          </a:stretch>
        </p:blipFill>
        <p:spPr>
          <a:xfrm rot="21018066">
            <a:off x="4739869" y="3948279"/>
            <a:ext cx="3796513" cy="2314947"/>
          </a:xfrm>
          <a:prstGeom prst="rect">
            <a:avLst/>
          </a:prstGeom>
        </p:spPr>
      </p:pic>
      <p:sp>
        <p:nvSpPr>
          <p:cNvPr id="9" name="TextBox 8"/>
          <p:cNvSpPr txBox="1"/>
          <p:nvPr/>
        </p:nvSpPr>
        <p:spPr>
          <a:xfrm>
            <a:off x="467544" y="548680"/>
            <a:ext cx="8280920" cy="3046988"/>
          </a:xfrm>
          <a:prstGeom prst="rect">
            <a:avLst/>
          </a:prstGeom>
          <a:noFill/>
        </p:spPr>
        <p:txBody>
          <a:bodyPr wrap="square" rtlCol="0">
            <a:spAutoFit/>
          </a:bodyPr>
          <a:lstStyle/>
          <a:p>
            <a:pPr algn="ctr"/>
            <a:r>
              <a:rPr lang="de-DE" sz="2400" b="1" i="1" dirty="0" smtClean="0">
                <a:solidFill>
                  <a:srgbClr val="0070C0"/>
                </a:solidFill>
                <a:effectLst>
                  <a:outerShdw blurRad="38100" dist="38100" dir="2700000" algn="tl">
                    <a:srgbClr val="000000">
                      <a:alpha val="43137"/>
                    </a:srgbClr>
                  </a:outerShdw>
                </a:effectLst>
              </a:rPr>
              <a:t>Im Jahre 1546, beschloss Francis I. seinen Hauptwohnsitz des Louvre in Paris zu machen. Er beauftragte den Architekten Pierre </a:t>
            </a:r>
            <a:r>
              <a:rPr lang="de-DE" sz="2400" b="1" i="1" dirty="0" err="1" smtClean="0">
                <a:solidFill>
                  <a:srgbClr val="0070C0"/>
                </a:solidFill>
                <a:effectLst>
                  <a:outerShdw blurRad="38100" dist="38100" dir="2700000" algn="tl">
                    <a:srgbClr val="000000">
                      <a:alpha val="43137"/>
                    </a:srgbClr>
                  </a:outerShdw>
                </a:effectLst>
              </a:rPr>
              <a:t>Lescot</a:t>
            </a:r>
            <a:r>
              <a:rPr lang="de-DE" sz="2400" b="1" i="1" dirty="0" smtClean="0">
                <a:solidFill>
                  <a:srgbClr val="0070C0"/>
                </a:solidFill>
                <a:effectLst>
                  <a:outerShdw blurRad="38100" dist="38100" dir="2700000" algn="tl">
                    <a:srgbClr val="000000">
                      <a:alpha val="43137"/>
                    </a:srgbClr>
                  </a:outerShdw>
                </a:effectLst>
              </a:rPr>
              <a:t> und Bildhauer Jean </a:t>
            </a:r>
            <a:r>
              <a:rPr lang="de-DE" sz="2400" b="1" i="1" dirty="0" err="1" smtClean="0">
                <a:solidFill>
                  <a:srgbClr val="0070C0"/>
                </a:solidFill>
                <a:effectLst>
                  <a:outerShdw blurRad="38100" dist="38100" dir="2700000" algn="tl">
                    <a:srgbClr val="000000">
                      <a:alpha val="43137"/>
                    </a:srgbClr>
                  </a:outerShdw>
                </a:effectLst>
              </a:rPr>
              <a:t>Goujon</a:t>
            </a:r>
            <a:r>
              <a:rPr lang="de-DE" sz="2400" b="1" i="1" dirty="0" smtClean="0">
                <a:solidFill>
                  <a:srgbClr val="0070C0"/>
                </a:solidFill>
                <a:effectLst>
                  <a:outerShdw blurRad="38100" dist="38100" dir="2700000" algn="tl">
                    <a:srgbClr val="000000">
                      <a:alpha val="43137"/>
                    </a:srgbClr>
                  </a:outerShdw>
                </a:effectLst>
              </a:rPr>
              <a:t> den Bau eines modernen Palast im Geist der Renaissance. Die Arbeiten begannen kurz vor seinem Tod. Sein Sohn, Heinrich II. setzte der Bau fort. Von 1564 die Königin Katharina de Medici begann mit dem Bau eines neuen Palast - Palais des </a:t>
            </a:r>
            <a:r>
              <a:rPr lang="de-DE" sz="2400" b="1" i="1" dirty="0" err="1" smtClean="0">
                <a:solidFill>
                  <a:srgbClr val="0070C0"/>
                </a:solidFill>
                <a:effectLst>
                  <a:outerShdw blurRad="38100" dist="38100" dir="2700000" algn="tl">
                    <a:srgbClr val="000000">
                      <a:alpha val="43137"/>
                    </a:srgbClr>
                  </a:outerShdw>
                </a:effectLst>
              </a:rPr>
              <a:t>Tuileries</a:t>
            </a:r>
            <a:r>
              <a:rPr lang="de-DE" sz="2400" b="1" i="1" dirty="0" smtClean="0">
                <a:solidFill>
                  <a:srgbClr val="0070C0"/>
                </a:solidFill>
                <a:effectLst>
                  <a:outerShdw blurRad="38100" dist="38100" dir="2700000" algn="tl">
                    <a:srgbClr val="000000">
                      <a:alpha val="43137"/>
                    </a:srgbClr>
                  </a:outerShdw>
                </a:effectLst>
              </a:rPr>
              <a:t>, in der Nähe des Louvre. </a:t>
            </a:r>
            <a:endParaRPr lang="uk-UA" sz="2400" b="1" i="1" dirty="0">
              <a:solidFill>
                <a:srgbClr val="0070C0"/>
              </a:solidFill>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2792" cy="1714202"/>
          </a:xfrm>
        </p:spPr>
        <p:txBody>
          <a:bodyPr>
            <a:normAutofit/>
          </a:bodyPr>
          <a:lstStyle/>
          <a:p>
            <a:r>
              <a:rPr lang="de-DE" sz="3200" i="1" dirty="0" smtClean="0">
                <a:solidFill>
                  <a:srgbClr val="FF0000"/>
                </a:solidFill>
                <a:effectLst>
                  <a:outerShdw blurRad="38100" dist="38100" dir="2700000" algn="tl">
                    <a:srgbClr val="000000">
                      <a:alpha val="43137"/>
                    </a:srgbClr>
                  </a:outerShdw>
                </a:effectLst>
              </a:rPr>
              <a:t>Die Überreste des mittelalterlichen Louvre:</a:t>
            </a:r>
            <a:endParaRPr lang="uk-UA" sz="3200" i="1" dirty="0">
              <a:solidFill>
                <a:srgbClr val="FF0000"/>
              </a:solidFill>
              <a:effectLst>
                <a:outerShdw blurRad="38100" dist="38100" dir="2700000" algn="tl">
                  <a:srgbClr val="000000">
                    <a:alpha val="43137"/>
                  </a:srgbClr>
                </a:outerShdw>
              </a:effectLst>
            </a:endParaRPr>
          </a:p>
        </p:txBody>
      </p:sp>
      <p:pic>
        <p:nvPicPr>
          <p:cNvPr id="5" name="Содержимое 4" descr="932a9046f1df.jpg"/>
          <p:cNvPicPr>
            <a:picLocks noGrp="1" noChangeAspect="1"/>
          </p:cNvPicPr>
          <p:nvPr>
            <p:ph sz="half" idx="1"/>
          </p:nvPr>
        </p:nvPicPr>
        <p:blipFill>
          <a:blip r:embed="rId3" cstate="print"/>
          <a:stretch>
            <a:fillRect/>
          </a:stretch>
        </p:blipFill>
        <p:spPr>
          <a:xfrm>
            <a:off x="179513" y="2348706"/>
            <a:ext cx="4316288" cy="3914734"/>
          </a:xfrm>
        </p:spPr>
      </p:pic>
      <p:pic>
        <p:nvPicPr>
          <p:cNvPr id="6" name="Содержимое 5" descr="a5953e9a4c3c.jpg"/>
          <p:cNvPicPr>
            <a:picLocks noGrp="1" noChangeAspect="1"/>
          </p:cNvPicPr>
          <p:nvPr>
            <p:ph sz="half" idx="2"/>
          </p:nvPr>
        </p:nvPicPr>
        <p:blipFill>
          <a:blip r:embed="rId4" cstate="print"/>
          <a:stretch>
            <a:fillRect/>
          </a:stretch>
        </p:blipFill>
        <p:spPr>
          <a:xfrm>
            <a:off x="4648200" y="2348706"/>
            <a:ext cx="4316288" cy="3888606"/>
          </a:xfrm>
        </p:spPr>
      </p:pic>
      <p:sp>
        <p:nvSpPr>
          <p:cNvPr id="7" name="TextBox 6"/>
          <p:cNvSpPr txBox="1"/>
          <p:nvPr/>
        </p:nvSpPr>
        <p:spPr>
          <a:xfrm>
            <a:off x="4860032" y="476672"/>
            <a:ext cx="3600400" cy="1077218"/>
          </a:xfrm>
          <a:prstGeom prst="rect">
            <a:avLst/>
          </a:prstGeom>
          <a:noFill/>
        </p:spPr>
        <p:txBody>
          <a:bodyPr wrap="square" rtlCol="0">
            <a:spAutoFit/>
          </a:bodyPr>
          <a:lstStyle/>
          <a:p>
            <a:pPr algn="ctr"/>
            <a:r>
              <a:rPr lang="de-DE" sz="3200" i="1" dirty="0" smtClean="0">
                <a:solidFill>
                  <a:srgbClr val="FF0000"/>
                </a:solidFill>
                <a:effectLst>
                  <a:outerShdw blurRad="38100" dist="38100" dir="2700000" algn="tl">
                    <a:srgbClr val="000000">
                      <a:alpha val="43137"/>
                    </a:srgbClr>
                  </a:outerShdw>
                </a:effectLst>
              </a:rPr>
              <a:t>Modell der Burg des Louvre:</a:t>
            </a:r>
            <a:endParaRPr lang="uk-UA" sz="3200" i="1" dirty="0">
              <a:solidFill>
                <a:srgbClr val="FF0000"/>
              </a:solidFill>
              <a:effectLst>
                <a:outerShdw blurRad="38100" dist="38100" dir="2700000" algn="tl">
                  <a:srgbClr val="000000">
                    <a:alpha val="43137"/>
                  </a:srgbClr>
                </a:outerShdw>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ppt_w*2.5"/>
                                          </p:val>
                                        </p:tav>
                                        <p:tav tm="100000">
                                          <p:val>
                                            <p:strVal val="#ppt_w"/>
                                          </p:val>
                                        </p:tav>
                                      </p:tavLst>
                                    </p:anim>
                                    <p:anim calcmode="lin" valueType="num">
                                      <p:cBhvr>
                                        <p:cTn id="18" dur="500" fill="hold"/>
                                        <p:tgtEl>
                                          <p:spTgt spid="7"/>
                                        </p:tgtEl>
                                        <p:attrNameLst>
                                          <p:attrName>ppt_h</p:attrName>
                                        </p:attrNameLst>
                                      </p:cBhvr>
                                      <p:tavLst>
                                        <p:tav tm="0">
                                          <p:val>
                                            <p:strVal val="#ppt_h*0.01"/>
                                          </p:val>
                                        </p:tav>
                                        <p:tav tm="100000">
                                          <p:val>
                                            <p:strVal val="#ppt_h"/>
                                          </p:val>
                                        </p:tav>
                                      </p:tavLst>
                                    </p:anim>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h+1"/>
                                          </p:val>
                                        </p:tav>
                                        <p:tav tm="100000">
                                          <p:val>
                                            <p:strVal val="#ppt_y"/>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504" y="116632"/>
            <a:ext cx="5832648" cy="3785652"/>
          </a:xfrm>
          <a:prstGeom prst="rect">
            <a:avLst/>
          </a:prstGeom>
          <a:noFill/>
        </p:spPr>
        <p:txBody>
          <a:bodyPr wrap="square" rtlCol="0">
            <a:spAutoFit/>
          </a:bodyPr>
          <a:lstStyle/>
          <a:p>
            <a:pPr algn="ctr"/>
            <a:r>
              <a:rPr lang="de-DE" sz="2000" b="1" dirty="0" smtClean="0">
                <a:ln w="1905"/>
                <a:solidFill>
                  <a:schemeClr val="accent6">
                    <a:lumMod val="75000"/>
                  </a:schemeClr>
                </a:solidFill>
                <a:effectLst>
                  <a:innerShdw blurRad="69850" dist="43180" dir="5400000">
                    <a:srgbClr val="000000">
                      <a:alpha val="65000"/>
                    </a:srgbClr>
                  </a:innerShdw>
                </a:effectLst>
              </a:rPr>
              <a:t>Heute Louvre enthält mehr als 380.000 Einträge, von denen nur 35 000 in acht Hallen mit einer Gesamtfläche von mehr als 60 000m ² ausgestellt</a:t>
            </a:r>
            <a:r>
              <a:rPr lang="uk-UA" sz="2000" b="1" dirty="0" smtClean="0">
                <a:ln w="1905"/>
                <a:solidFill>
                  <a:schemeClr val="accent6">
                    <a:lumMod val="75000"/>
                  </a:schemeClr>
                </a:solidFill>
                <a:effectLst>
                  <a:innerShdw blurRad="69850" dist="43180" dir="5400000">
                    <a:srgbClr val="000000">
                      <a:alpha val="65000"/>
                    </a:srgbClr>
                  </a:innerShdw>
                </a:effectLst>
              </a:rPr>
              <a:t> </a:t>
            </a:r>
            <a:r>
              <a:rPr lang="en-US" sz="2000" b="1" dirty="0" err="1" smtClean="0">
                <a:ln w="1905"/>
                <a:solidFill>
                  <a:schemeClr val="accent6">
                    <a:lumMod val="75000"/>
                  </a:schemeClr>
                </a:solidFill>
                <a:effectLst>
                  <a:innerShdw blurRad="69850" dist="43180" dir="5400000">
                    <a:srgbClr val="000000">
                      <a:alpha val="65000"/>
                    </a:srgbClr>
                  </a:innerShdw>
                </a:effectLst>
              </a:rPr>
              <a:t>sind</a:t>
            </a:r>
            <a:r>
              <a:rPr lang="de-DE" sz="2000" b="1" dirty="0" smtClean="0">
                <a:ln w="1905"/>
                <a:solidFill>
                  <a:schemeClr val="accent6">
                    <a:lumMod val="75000"/>
                  </a:schemeClr>
                </a:solidFill>
                <a:effectLst>
                  <a:innerShdw blurRad="69850" dist="43180" dir="5400000">
                    <a:srgbClr val="000000">
                      <a:alpha val="65000"/>
                    </a:srgbClr>
                  </a:innerShdw>
                </a:effectLst>
              </a:rPr>
              <a:t>. Louvre zeigt Skulptur, Kunstwerk, Gemälde, Zeichnungen, und archäologische Funde. Es ist am meisten besuchte Museum der </a:t>
            </a:r>
            <a:r>
              <a:rPr lang="de-DE" sz="2000" b="1" dirty="0" err="1" smtClean="0">
                <a:ln w="1905"/>
                <a:solidFill>
                  <a:schemeClr val="accent6">
                    <a:lumMod val="75000"/>
                  </a:schemeClr>
                </a:solidFill>
                <a:effectLst>
                  <a:innerShdw blurRad="69850" dist="43180" dir="5400000">
                    <a:srgbClr val="000000">
                      <a:alpha val="65000"/>
                    </a:srgbClr>
                  </a:innerShdw>
                </a:effectLst>
              </a:rPr>
              <a:t>Wel</a:t>
            </a:r>
            <a:r>
              <a:rPr lang="de-DE" sz="2000" b="1" dirty="0" smtClean="0">
                <a:ln w="1905"/>
                <a:solidFill>
                  <a:schemeClr val="accent6">
                    <a:lumMod val="75000"/>
                  </a:schemeClr>
                </a:solidFill>
                <a:effectLst>
                  <a:innerShdw blurRad="69850" dist="43180" dir="5400000">
                    <a:srgbClr val="000000">
                      <a:alpha val="65000"/>
                    </a:srgbClr>
                  </a:innerShdw>
                </a:effectLst>
              </a:rPr>
              <a:t>, durchschnittlich 15 000 Besuchern pro Tag, 65 Prozent von ihnen sind Touristen. Louvre war das Thema der erhöhten Aufmerksamkeit durch das Buch des amerikanischen Schriftstellers Dan Browns </a:t>
            </a:r>
            <a:r>
              <a:rPr lang="uk-UA" sz="2000" b="1" dirty="0" smtClean="0">
                <a:ln w="1905"/>
                <a:solidFill>
                  <a:schemeClr val="accent6">
                    <a:lumMod val="75000"/>
                  </a:schemeClr>
                </a:solidFill>
                <a:effectLst>
                  <a:innerShdw blurRad="69850" dist="43180" dir="5400000">
                    <a:srgbClr val="000000">
                      <a:alpha val="65000"/>
                    </a:srgbClr>
                  </a:innerShdw>
                </a:effectLst>
              </a:rPr>
              <a:t>“</a:t>
            </a:r>
            <a:r>
              <a:rPr lang="de-DE" sz="2000" b="1" dirty="0" smtClean="0">
                <a:ln w="1905"/>
                <a:solidFill>
                  <a:schemeClr val="accent6">
                    <a:lumMod val="75000"/>
                  </a:schemeClr>
                </a:solidFill>
                <a:effectLst>
                  <a:innerShdw blurRad="69850" dist="43180" dir="5400000">
                    <a:srgbClr val="000000">
                      <a:alpha val="65000"/>
                    </a:srgbClr>
                  </a:innerShdw>
                </a:effectLst>
              </a:rPr>
              <a:t>Da Vinci Code</a:t>
            </a:r>
            <a:r>
              <a:rPr lang="uk-UA" sz="2000" b="1" dirty="0" smtClean="0">
                <a:ln w="1905"/>
                <a:solidFill>
                  <a:schemeClr val="accent6">
                    <a:lumMod val="75000"/>
                  </a:schemeClr>
                </a:solidFill>
                <a:effectLst>
                  <a:innerShdw blurRad="69850" dist="43180" dir="5400000">
                    <a:srgbClr val="000000">
                      <a:alpha val="65000"/>
                    </a:srgbClr>
                  </a:innerShdw>
                </a:effectLst>
              </a:rPr>
              <a:t>”</a:t>
            </a:r>
            <a:r>
              <a:rPr lang="en-US" sz="2000" b="1" dirty="0" smtClean="0">
                <a:ln w="1905"/>
                <a:solidFill>
                  <a:schemeClr val="accent6">
                    <a:lumMod val="75000"/>
                  </a:schemeClr>
                </a:solidFill>
                <a:effectLst>
                  <a:innerShdw blurRad="69850" dist="43180" dir="5400000">
                    <a:srgbClr val="000000">
                      <a:alpha val="65000"/>
                    </a:srgbClr>
                  </a:innerShdw>
                </a:effectLst>
              </a:rPr>
              <a:t>.</a:t>
            </a:r>
            <a:r>
              <a:rPr lang="de-DE" sz="2000" b="1" dirty="0" smtClean="0">
                <a:ln w="1905"/>
                <a:solidFill>
                  <a:schemeClr val="accent6">
                    <a:lumMod val="75000"/>
                  </a:schemeClr>
                </a:solidFill>
                <a:effectLst>
                  <a:innerShdw blurRad="69850" dist="43180" dir="5400000">
                    <a:srgbClr val="000000">
                      <a:alpha val="65000"/>
                    </a:srgbClr>
                  </a:innerShdw>
                </a:effectLst>
              </a:rPr>
              <a:t> Im Jahr 2006 der gleichnamige Film basiert auf dem Buch </a:t>
            </a:r>
            <a:r>
              <a:rPr lang="en-US" sz="2000" b="1" dirty="0" err="1" smtClean="0">
                <a:ln w="1905"/>
                <a:solidFill>
                  <a:schemeClr val="accent6">
                    <a:lumMod val="75000"/>
                  </a:schemeClr>
                </a:solidFill>
                <a:effectLst>
                  <a:innerShdw blurRad="69850" dist="43180" dir="5400000">
                    <a:srgbClr val="000000">
                      <a:alpha val="65000"/>
                    </a:srgbClr>
                  </a:innerShdw>
                </a:effectLst>
              </a:rPr>
              <a:t>wurde</a:t>
            </a:r>
            <a:r>
              <a:rPr lang="en-US" sz="2000" b="1" dirty="0" smtClean="0">
                <a:ln w="1905"/>
                <a:solidFill>
                  <a:schemeClr val="accent6">
                    <a:lumMod val="75000"/>
                  </a:schemeClr>
                </a:solidFill>
                <a:effectLst>
                  <a:innerShdw blurRad="69850" dist="43180" dir="5400000">
                    <a:srgbClr val="000000">
                      <a:alpha val="65000"/>
                    </a:srgbClr>
                  </a:innerShdw>
                </a:effectLst>
              </a:rPr>
              <a:t> </a:t>
            </a:r>
            <a:r>
              <a:rPr lang="de-DE" sz="2000" b="1" dirty="0" smtClean="0">
                <a:ln w="1905"/>
                <a:solidFill>
                  <a:schemeClr val="accent6">
                    <a:lumMod val="75000"/>
                  </a:schemeClr>
                </a:solidFill>
                <a:effectLst>
                  <a:innerShdw blurRad="69850" dist="43180" dir="5400000">
                    <a:srgbClr val="000000">
                      <a:alpha val="65000"/>
                    </a:srgbClr>
                  </a:innerShdw>
                </a:effectLst>
              </a:rPr>
              <a:t>verfilmt. </a:t>
            </a:r>
            <a:endParaRPr lang="uk-UA" sz="2000" b="1" dirty="0">
              <a:ln w="1905"/>
              <a:solidFill>
                <a:schemeClr val="accent6">
                  <a:lumMod val="75000"/>
                </a:schemeClr>
              </a:solidFill>
              <a:effectLst>
                <a:innerShdw blurRad="69850" dist="43180" dir="5400000">
                  <a:srgbClr val="000000">
                    <a:alpha val="65000"/>
                  </a:srgbClr>
                </a:innerShdw>
              </a:effectLst>
            </a:endParaRPr>
          </a:p>
        </p:txBody>
      </p:sp>
      <p:pic>
        <p:nvPicPr>
          <p:cNvPr id="3" name="Рисунок 2" descr="3d7fba71425a.jpg"/>
          <p:cNvPicPr>
            <a:picLocks noChangeAspect="1"/>
          </p:cNvPicPr>
          <p:nvPr/>
        </p:nvPicPr>
        <p:blipFill>
          <a:blip r:embed="rId3" cstate="print"/>
          <a:stretch>
            <a:fillRect/>
          </a:stretch>
        </p:blipFill>
        <p:spPr>
          <a:xfrm>
            <a:off x="5436096" y="4129908"/>
            <a:ext cx="3580604" cy="2627268"/>
          </a:xfrm>
          <a:prstGeom prst="rect">
            <a:avLst/>
          </a:prstGeom>
        </p:spPr>
      </p:pic>
      <p:pic>
        <p:nvPicPr>
          <p:cNvPr id="4" name="Рисунок 3" descr="8a7d20018d60.jpg"/>
          <p:cNvPicPr>
            <a:picLocks noChangeAspect="1"/>
          </p:cNvPicPr>
          <p:nvPr/>
        </p:nvPicPr>
        <p:blipFill>
          <a:blip r:embed="rId4" cstate="print"/>
          <a:stretch>
            <a:fillRect/>
          </a:stretch>
        </p:blipFill>
        <p:spPr>
          <a:xfrm>
            <a:off x="1043608" y="4517740"/>
            <a:ext cx="3312368" cy="2340260"/>
          </a:xfrm>
          <a:prstGeom prst="rect">
            <a:avLst/>
          </a:prstGeom>
        </p:spPr>
      </p:pic>
      <p:pic>
        <p:nvPicPr>
          <p:cNvPr id="5" name="Рисунок 4" descr="26cd0dcf5558.jpg"/>
          <p:cNvPicPr>
            <a:picLocks noChangeAspect="1"/>
          </p:cNvPicPr>
          <p:nvPr/>
        </p:nvPicPr>
        <p:blipFill>
          <a:blip r:embed="rId5" cstate="print"/>
          <a:stretch>
            <a:fillRect/>
          </a:stretch>
        </p:blipFill>
        <p:spPr>
          <a:xfrm>
            <a:off x="5868144" y="476672"/>
            <a:ext cx="3155504" cy="274467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ppt_w*0.05"/>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 calcmode="lin" valueType="num">
                                      <p:cBhvr>
                                        <p:cTn id="19" dur="500" fill="hold"/>
                                        <p:tgtEl>
                                          <p:spTgt spid="3"/>
                                        </p:tgtEl>
                                        <p:attrNameLst>
                                          <p:attrName>ppt_x</p:attrName>
                                        </p:attrNameLst>
                                      </p:cBhvr>
                                      <p:tavLst>
                                        <p:tav tm="0">
                                          <p:val>
                                            <p:strVal val="#ppt_x-.2"/>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ppt_w*0.05"/>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anim calcmode="lin" valueType="num">
                                      <p:cBhvr>
                                        <p:cTn id="28" dur="500" fill="hold"/>
                                        <p:tgtEl>
                                          <p:spTgt spid="4"/>
                                        </p:tgtEl>
                                        <p:attrNameLst>
                                          <p:attrName>ppt_x</p:attrName>
                                        </p:attrNameLst>
                                      </p:cBhvr>
                                      <p:tavLst>
                                        <p:tav tm="0">
                                          <p:val>
                                            <p:strVal val="#ppt_x-.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5220072" y="2996952"/>
            <a:ext cx="3744416" cy="2862322"/>
          </a:xfrm>
          <a:prstGeom prst="rect">
            <a:avLst/>
          </a:prstGeom>
          <a:noFill/>
        </p:spPr>
        <p:txBody>
          <a:bodyPr wrap="square" rtlCol="0">
            <a:spAutoFit/>
          </a:bodyPr>
          <a:lstStyle/>
          <a:p>
            <a:pPr algn="ctr"/>
            <a:r>
              <a:rPr lang="de-DE" sz="2000" b="1" dirty="0" smtClean="0">
                <a:ln w="10541" cmpd="sng">
                  <a:solidFill>
                    <a:schemeClr val="accent1">
                      <a:shade val="88000"/>
                      <a:satMod val="110000"/>
                    </a:schemeClr>
                  </a:solidFill>
                  <a:prstDash val="solid"/>
                </a:ln>
                <a:solidFill>
                  <a:srgbClr val="C00000"/>
                </a:solidFill>
              </a:rPr>
              <a:t>Seit 2008 werden die Ausstellungsstücke in 8 Sammlungen wie z.B. antike Osten, alte Ägypten, antike Griechenland, Rom und Etrurien, Kunst des Islam, Skulptur, und Grafik unterteilt. Louvre ist das meistbesuchte Kunstmuseum in der Welt.</a:t>
            </a:r>
            <a:endParaRPr lang="uk-UA" sz="2000" b="1" dirty="0">
              <a:ln w="10541" cmpd="sng">
                <a:solidFill>
                  <a:schemeClr val="accent1">
                    <a:shade val="88000"/>
                    <a:satMod val="110000"/>
                  </a:schemeClr>
                </a:solidFill>
                <a:prstDash val="solid"/>
              </a:ln>
              <a:solidFill>
                <a:srgbClr val="C00000"/>
              </a:solidFill>
            </a:endParaRPr>
          </a:p>
        </p:txBody>
      </p:sp>
      <p:pic>
        <p:nvPicPr>
          <p:cNvPr id="3" name="Рисунок 2" descr="23d4f1cdacef.jpg"/>
          <p:cNvPicPr>
            <a:picLocks noChangeAspect="1"/>
          </p:cNvPicPr>
          <p:nvPr/>
        </p:nvPicPr>
        <p:blipFill>
          <a:blip r:embed="rId3" cstate="print"/>
          <a:stretch>
            <a:fillRect/>
          </a:stretch>
        </p:blipFill>
        <p:spPr>
          <a:xfrm>
            <a:off x="323528" y="116632"/>
            <a:ext cx="4392488" cy="3294366"/>
          </a:xfrm>
          <a:prstGeom prst="rect">
            <a:avLst/>
          </a:prstGeom>
        </p:spPr>
      </p:pic>
      <p:pic>
        <p:nvPicPr>
          <p:cNvPr id="4" name="Рисунок 3" descr="611505ff9ed2.jpg"/>
          <p:cNvPicPr>
            <a:picLocks noChangeAspect="1"/>
          </p:cNvPicPr>
          <p:nvPr/>
        </p:nvPicPr>
        <p:blipFill>
          <a:blip r:embed="rId4" cstate="print"/>
          <a:stretch>
            <a:fillRect/>
          </a:stretch>
        </p:blipFill>
        <p:spPr>
          <a:xfrm>
            <a:off x="323528" y="3573016"/>
            <a:ext cx="4450780" cy="3168352"/>
          </a:xfrm>
          <a:prstGeom prst="rect">
            <a:avLst/>
          </a:prstGeom>
        </p:spPr>
      </p:pic>
      <p:pic>
        <p:nvPicPr>
          <p:cNvPr id="5" name="Рисунок 4" descr="cc1512d6e135.jpg"/>
          <p:cNvPicPr>
            <a:picLocks noChangeAspect="1"/>
          </p:cNvPicPr>
          <p:nvPr/>
        </p:nvPicPr>
        <p:blipFill>
          <a:blip r:embed="rId5" cstate="print"/>
          <a:stretch>
            <a:fillRect/>
          </a:stretch>
        </p:blipFill>
        <p:spPr>
          <a:xfrm>
            <a:off x="5292080" y="116632"/>
            <a:ext cx="3672408" cy="2754306"/>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strVal val="#ppt_w*0.05"/>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anim calcmode="lin" valueType="num">
                                      <p:cBhvr>
                                        <p:cTn id="26" dur="500" fill="hold"/>
                                        <p:tgtEl>
                                          <p:spTgt spid="4"/>
                                        </p:tgtEl>
                                        <p:attrNameLst>
                                          <p:attrName>ppt_x</p:attrName>
                                        </p:attrNameLst>
                                      </p:cBhvr>
                                      <p:tavLst>
                                        <p:tav tm="0">
                                          <p:val>
                                            <p:strVal val="#ppt_x-.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517</Words>
  <Application>Microsoft Office PowerPoint</Application>
  <PresentationFormat>Экран (4:3)</PresentationFormat>
  <Paragraphs>36</Paragraphs>
  <Slides>24</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Der Louvre in Paris </vt:lpstr>
      <vt:lpstr>Слайд 2</vt:lpstr>
      <vt:lpstr>Слайд 3</vt:lpstr>
      <vt:lpstr>Слайд 4</vt:lpstr>
      <vt:lpstr>Слайд 5</vt:lpstr>
      <vt:lpstr>Слайд 6</vt:lpstr>
      <vt:lpstr>Die Überreste des mittelalterlichen Louvre:</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Louvre in Paris </dc:title>
  <dc:creator>Мар'яна</dc:creator>
  <cp:lastModifiedBy>Мар'яна</cp:lastModifiedBy>
  <cp:revision>30</cp:revision>
  <dcterms:created xsi:type="dcterms:W3CDTF">2014-02-02T10:19:33Z</dcterms:created>
  <dcterms:modified xsi:type="dcterms:W3CDTF">2014-02-03T20:42:25Z</dcterms:modified>
</cp:coreProperties>
</file>