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99;&#1082;&#1072;\&#1056;&#1072;&#1079;&#1085;&#1072;&#1103;\4%20%20%20&#1073;&#1072;&#1090;&#1100;&#1082;&#1110;&#1074;&#1089;&#1100;&#1082;&#1072;%20&#1087;&#1110;&#1089;&#1085;&#1103;%20&#1084;&#1110;&#1085;&#1091;&#1089;%20-%20&#1082;&#1086;&#1087;&#1080;&#1103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786058"/>
            <a:ext cx="8458200" cy="914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Die </a:t>
            </a:r>
            <a:r>
              <a:rPr lang="en-US" sz="7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probleme</a:t>
            </a:r>
            <a:r>
              <a:rPr lang="en-US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der</a:t>
            </a:r>
            <a:r>
              <a:rPr lang="en-US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heUtigen</a:t>
            </a:r>
            <a:r>
              <a:rPr lang="en-US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jugend</a:t>
            </a:r>
            <a:endParaRPr lang="uk-UA" sz="72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4   батьківська пісня мінус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21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pyattachment93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507" y="1554163"/>
            <a:ext cx="6517385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14285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4.Alkoholismus</a:t>
            </a:r>
            <a:endParaRPr lang="uk-UA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269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1071546"/>
            <a:ext cx="3008313" cy="18573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000" dirty="0" err="1" smtClean="0"/>
              <a:t>Die</a:t>
            </a:r>
            <a:r>
              <a:rPr lang="uk-UA" sz="2000" dirty="0" smtClean="0"/>
              <a:t> </a:t>
            </a:r>
            <a:r>
              <a:rPr lang="uk-UA" sz="2000" dirty="0" err="1" smtClean="0"/>
              <a:t>Notwendigkeit</a:t>
            </a:r>
            <a:r>
              <a:rPr lang="uk-UA" sz="2000" dirty="0" smtClean="0"/>
              <a:t>, "</a:t>
            </a:r>
            <a:r>
              <a:rPr lang="uk-UA" sz="2000" dirty="0" err="1" smtClean="0"/>
              <a:t>entspannen</a:t>
            </a:r>
            <a:r>
              <a:rPr lang="uk-UA" sz="2000" dirty="0" smtClean="0"/>
              <a:t> </a:t>
            </a:r>
            <a:r>
              <a:rPr lang="uk-UA" sz="2000" dirty="0" smtClean="0"/>
              <a:t>;</a:t>
            </a: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err="1" smtClean="0"/>
              <a:t>Verfügbarkeit</a:t>
            </a:r>
            <a:r>
              <a:rPr lang="uk-UA" sz="2000" dirty="0" smtClean="0"/>
              <a:t> </a:t>
            </a:r>
            <a:r>
              <a:rPr lang="uk-UA" sz="2000" dirty="0" smtClean="0"/>
              <a:t>;</a:t>
            </a: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err="1" smtClean="0"/>
              <a:t>niedrige</a:t>
            </a:r>
            <a:r>
              <a:rPr lang="uk-UA" sz="2000" dirty="0" smtClean="0"/>
              <a:t> </a:t>
            </a:r>
            <a:r>
              <a:rPr lang="uk-UA" sz="2000" dirty="0" err="1" smtClean="0"/>
              <a:t>Preise</a:t>
            </a:r>
            <a:r>
              <a:rPr lang="uk-UA" sz="2000" dirty="0" smtClean="0"/>
              <a:t> </a:t>
            </a:r>
            <a:r>
              <a:rPr lang="uk-UA" sz="2000" dirty="0" smtClean="0"/>
              <a:t>;</a:t>
            </a: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err="1" smtClean="0"/>
              <a:t>Neugier</a:t>
            </a:r>
            <a:r>
              <a:rPr lang="uk-UA" sz="2000" dirty="0" smtClean="0"/>
              <a:t>. </a:t>
            </a:r>
            <a:endParaRPr lang="uk-UA" sz="2000" dirty="0" smtClean="0"/>
          </a:p>
          <a:p>
            <a:endParaRPr lang="uk-UA" dirty="0"/>
          </a:p>
        </p:txBody>
      </p:sp>
      <p:pic>
        <p:nvPicPr>
          <p:cNvPr id="5" name="Содержимое 4" descr="original-13651505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214290"/>
            <a:ext cx="5111750" cy="3067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6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357562"/>
            <a:ext cx="4857784" cy="314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142852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/>
                <a:solidFill>
                  <a:schemeClr val="accent3"/>
                </a:solidFill>
                <a:effectLst/>
              </a:rPr>
              <a:t>Gründe</a:t>
            </a:r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: </a:t>
            </a:r>
            <a:endParaRPr lang="uk-U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advTm="10655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1357298"/>
            <a:ext cx="3214710" cy="2643206"/>
          </a:xfrm>
        </p:spPr>
        <p:txBody>
          <a:bodyPr>
            <a:normAutofit fontScale="92500"/>
          </a:bodyPr>
          <a:lstStyle/>
          <a:p>
            <a:pPr marL="342900" indent="-342900">
              <a:buClr>
                <a:srgbClr val="00B050"/>
              </a:buClr>
              <a:buSzPct val="120000"/>
              <a:buFont typeface="Wingdings" pitchFamily="2" charset="2"/>
              <a:buChar char="v"/>
            </a:pPr>
            <a:r>
              <a:rPr lang="uk-UA" sz="1600" dirty="0" err="1" smtClean="0"/>
              <a:t>Höhere</a:t>
            </a:r>
            <a:r>
              <a:rPr lang="uk-UA" sz="1600" dirty="0" smtClean="0"/>
              <a:t> </a:t>
            </a:r>
            <a:r>
              <a:rPr lang="uk-UA" sz="1600" dirty="0" err="1" smtClean="0"/>
              <a:t>Preise</a:t>
            </a:r>
            <a:r>
              <a:rPr lang="uk-UA" sz="1600" dirty="0" smtClean="0"/>
              <a:t> </a:t>
            </a:r>
            <a:r>
              <a:rPr lang="uk-UA" sz="1600" dirty="0" err="1" smtClean="0"/>
              <a:t>für</a:t>
            </a:r>
            <a:r>
              <a:rPr lang="uk-UA" sz="1600" dirty="0" smtClean="0"/>
              <a:t> </a:t>
            </a:r>
            <a:r>
              <a:rPr lang="uk-UA" sz="1600" dirty="0" err="1" smtClean="0"/>
              <a:t>Alkohol</a:t>
            </a:r>
            <a:r>
              <a:rPr lang="uk-UA" sz="1600" dirty="0" smtClean="0"/>
              <a:t> </a:t>
            </a:r>
            <a:r>
              <a:rPr lang="uk-UA" sz="1600" dirty="0" smtClean="0"/>
              <a:t>;</a:t>
            </a:r>
            <a:endParaRPr lang="uk-UA" sz="1600" dirty="0" smtClean="0"/>
          </a:p>
          <a:p>
            <a:pPr marL="342900" indent="-342900">
              <a:buClr>
                <a:srgbClr val="00B050"/>
              </a:buClr>
              <a:buSzPct val="120000"/>
              <a:buFont typeface="Wingdings" pitchFamily="2" charset="2"/>
              <a:buChar char="v"/>
            </a:pPr>
            <a:r>
              <a:rPr lang="uk-UA" sz="1600" dirty="0" err="1" smtClean="0"/>
              <a:t>Verbot</a:t>
            </a:r>
            <a:r>
              <a:rPr lang="uk-UA" sz="1600" dirty="0" smtClean="0"/>
              <a:t> </a:t>
            </a:r>
            <a:r>
              <a:rPr lang="uk-UA" sz="1600" dirty="0" err="1" smtClean="0"/>
              <a:t>und</a:t>
            </a:r>
            <a:r>
              <a:rPr lang="uk-UA" sz="1600" dirty="0" smtClean="0"/>
              <a:t> </a:t>
            </a:r>
            <a:r>
              <a:rPr lang="uk-UA" sz="1600" dirty="0" err="1" smtClean="0"/>
              <a:t>gründliche</a:t>
            </a:r>
            <a:r>
              <a:rPr lang="uk-UA" sz="1600" dirty="0" smtClean="0"/>
              <a:t> </a:t>
            </a:r>
            <a:r>
              <a:rPr lang="uk-UA" sz="1600" dirty="0" err="1" smtClean="0"/>
              <a:t>Kontrolle</a:t>
            </a:r>
            <a:r>
              <a:rPr lang="uk-UA" sz="1600" dirty="0" smtClean="0"/>
              <a:t> </a:t>
            </a:r>
            <a:r>
              <a:rPr lang="uk-UA" sz="1600" dirty="0" err="1" smtClean="0"/>
              <a:t>über</a:t>
            </a:r>
            <a:r>
              <a:rPr lang="uk-UA" sz="1600" dirty="0" smtClean="0"/>
              <a:t> </a:t>
            </a:r>
            <a:r>
              <a:rPr lang="uk-UA" sz="1600" dirty="0" err="1" smtClean="0"/>
              <a:t>den</a:t>
            </a:r>
            <a:r>
              <a:rPr lang="uk-UA" sz="1600" dirty="0" smtClean="0"/>
              <a:t> </a:t>
            </a:r>
            <a:r>
              <a:rPr lang="uk-UA" sz="1600" dirty="0" err="1" smtClean="0"/>
              <a:t>Verkauf</a:t>
            </a:r>
            <a:r>
              <a:rPr lang="uk-UA" sz="1600" dirty="0" smtClean="0"/>
              <a:t> </a:t>
            </a:r>
            <a:r>
              <a:rPr lang="uk-UA" sz="1600" dirty="0" err="1" smtClean="0"/>
              <a:t>von</a:t>
            </a:r>
            <a:r>
              <a:rPr lang="uk-UA" sz="1600" dirty="0" smtClean="0"/>
              <a:t> </a:t>
            </a:r>
            <a:r>
              <a:rPr lang="uk-UA" sz="1600" dirty="0" err="1" smtClean="0"/>
              <a:t>Alkohol</a:t>
            </a:r>
            <a:r>
              <a:rPr lang="uk-UA" sz="1600" dirty="0" smtClean="0"/>
              <a:t> </a:t>
            </a:r>
            <a:r>
              <a:rPr lang="uk-UA" sz="1600" dirty="0" err="1" smtClean="0"/>
              <a:t>an</a:t>
            </a:r>
            <a:r>
              <a:rPr lang="uk-UA" sz="1600" dirty="0" smtClean="0"/>
              <a:t> </a:t>
            </a:r>
            <a:r>
              <a:rPr lang="uk-UA" sz="1600" dirty="0" err="1" smtClean="0"/>
              <a:t>Minderjährige</a:t>
            </a:r>
            <a:r>
              <a:rPr lang="uk-UA" sz="1600" dirty="0" smtClean="0"/>
              <a:t> </a:t>
            </a:r>
            <a:r>
              <a:rPr lang="uk-UA" sz="1600" dirty="0" smtClean="0"/>
              <a:t>;</a:t>
            </a:r>
            <a:endParaRPr lang="uk-UA" sz="1600" dirty="0" smtClean="0"/>
          </a:p>
          <a:p>
            <a:pPr marL="342900" indent="-342900">
              <a:buClr>
                <a:srgbClr val="00B050"/>
              </a:buClr>
              <a:buSzPct val="120000"/>
              <a:buFont typeface="Wingdings" pitchFamily="2" charset="2"/>
              <a:buChar char="v"/>
            </a:pPr>
            <a:r>
              <a:rPr lang="uk-UA" sz="1600" dirty="0" err="1" smtClean="0"/>
              <a:t>Ban</a:t>
            </a:r>
            <a:r>
              <a:rPr lang="uk-UA" sz="1600" dirty="0" smtClean="0"/>
              <a:t> </a:t>
            </a:r>
            <a:r>
              <a:rPr lang="uk-UA" sz="1600" dirty="0" err="1" smtClean="0"/>
              <a:t>Werbung</a:t>
            </a:r>
            <a:r>
              <a:rPr lang="uk-UA" sz="1600" dirty="0" smtClean="0"/>
              <a:t> </a:t>
            </a:r>
            <a:r>
              <a:rPr lang="uk-UA" sz="1600" dirty="0" err="1" smtClean="0"/>
              <a:t>und</a:t>
            </a:r>
            <a:r>
              <a:rPr lang="uk-UA" sz="1600" dirty="0" smtClean="0"/>
              <a:t> </a:t>
            </a:r>
            <a:r>
              <a:rPr lang="uk-UA" sz="1600" dirty="0" err="1" smtClean="0"/>
              <a:t>Verkaufsförderung</a:t>
            </a:r>
            <a:r>
              <a:rPr lang="uk-UA" sz="1600" dirty="0" smtClean="0"/>
              <a:t> </a:t>
            </a:r>
            <a:r>
              <a:rPr lang="uk-UA" sz="1600" dirty="0" err="1" smtClean="0"/>
              <a:t>von</a:t>
            </a:r>
            <a:r>
              <a:rPr lang="uk-UA" sz="1600" dirty="0" smtClean="0"/>
              <a:t> </a:t>
            </a:r>
            <a:r>
              <a:rPr lang="uk-UA" sz="1600" dirty="0" err="1" smtClean="0"/>
              <a:t>Alkohol</a:t>
            </a:r>
            <a:r>
              <a:rPr lang="uk-UA" sz="1600" dirty="0" smtClean="0"/>
              <a:t>;</a:t>
            </a:r>
            <a:endParaRPr lang="uk-UA" sz="1600" dirty="0" smtClean="0"/>
          </a:p>
          <a:p>
            <a:pPr marL="342900" indent="-342900">
              <a:buClr>
                <a:srgbClr val="00B050"/>
              </a:buClr>
              <a:buSzPct val="120000"/>
              <a:buFont typeface="Wingdings" pitchFamily="2" charset="2"/>
              <a:buChar char="v"/>
            </a:pPr>
            <a:r>
              <a:rPr lang="uk-UA" sz="1600" dirty="0" err="1" smtClean="0"/>
              <a:t>Umsetzung</a:t>
            </a:r>
            <a:r>
              <a:rPr lang="uk-UA" sz="1600" dirty="0" smtClean="0"/>
              <a:t> </a:t>
            </a:r>
            <a:r>
              <a:rPr lang="uk-UA" sz="1600" dirty="0" err="1" smtClean="0"/>
              <a:t>von</a:t>
            </a:r>
            <a:r>
              <a:rPr lang="uk-UA" sz="1600" dirty="0" smtClean="0"/>
              <a:t> </a:t>
            </a:r>
            <a:r>
              <a:rPr lang="uk-UA" sz="1600" dirty="0" err="1" smtClean="0"/>
              <a:t>Sozialprogrammen</a:t>
            </a:r>
            <a:r>
              <a:rPr lang="uk-UA" sz="1600" dirty="0" smtClean="0"/>
              <a:t> </a:t>
            </a:r>
            <a:r>
              <a:rPr lang="uk-UA" sz="1600" dirty="0" err="1" smtClean="0"/>
              <a:t>in</a:t>
            </a:r>
            <a:r>
              <a:rPr lang="uk-UA" sz="1600" dirty="0" smtClean="0"/>
              <a:t> </a:t>
            </a:r>
            <a:r>
              <a:rPr lang="uk-UA" sz="1600" dirty="0" err="1" smtClean="0"/>
              <a:t>Schulen</a:t>
            </a:r>
            <a:r>
              <a:rPr lang="uk-UA" sz="1600" dirty="0" smtClean="0"/>
              <a:t>, </a:t>
            </a:r>
            <a:r>
              <a:rPr lang="uk-UA" sz="1600" dirty="0" err="1" smtClean="0"/>
              <a:t>Universitäten</a:t>
            </a:r>
            <a:r>
              <a:rPr lang="uk-UA" sz="1600" dirty="0" smtClean="0"/>
              <a:t>. </a:t>
            </a:r>
            <a:endParaRPr lang="uk-UA" sz="1600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</p:txBody>
      </p:sp>
      <p:pic>
        <p:nvPicPr>
          <p:cNvPr id="5" name="Содержимое 4" descr="awzmv943x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628" y="357166"/>
            <a:ext cx="3429024" cy="3305794"/>
          </a:xfrm>
        </p:spPr>
      </p:pic>
      <p:pic>
        <p:nvPicPr>
          <p:cNvPr id="6" name="Рисунок 5" descr="f23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000504"/>
            <a:ext cx="5429288" cy="2571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14290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/>
                <a:solidFill>
                  <a:srgbClr val="00B050"/>
                </a:solidFill>
                <a:effectLst/>
              </a:rPr>
              <a:t>Lösungen</a:t>
            </a:r>
            <a:r>
              <a:rPr lang="uk-UA" sz="5400" b="1" cap="none" spc="0" dirty="0" smtClean="0">
                <a:ln/>
                <a:solidFill>
                  <a:srgbClr val="00B050"/>
                </a:solidFill>
                <a:effectLst/>
              </a:rPr>
              <a:t>: </a:t>
            </a:r>
            <a:endParaRPr lang="uk-UA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 advTm="17176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</a:rPr>
              <a:t>5.</a:t>
            </a:r>
            <a:r>
              <a:rPr lang="en-US" sz="53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</a:rPr>
              <a:t>G</a:t>
            </a:r>
            <a:r>
              <a:rPr lang="uk-UA" sz="5300" b="1" cap="none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</a:rPr>
              <a:t>eistigen</a:t>
            </a:r>
            <a:r>
              <a:rPr lang="uk-UA" sz="53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</a:rPr>
              <a:t> </a:t>
            </a:r>
            <a:r>
              <a:rPr lang="uk-UA" sz="5300" b="1" cap="none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</a:rPr>
              <a:t>Verfall</a:t>
            </a:r>
            <a:r>
              <a:rPr lang="uk-UA" sz="53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tx1">
                      <a:alpha val="30000"/>
                    </a:schemeClr>
                  </a:glow>
                </a:effectLst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depress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142984"/>
            <a:ext cx="5715040" cy="55778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71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71800" y="571480"/>
            <a:ext cx="8458200" cy="5207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Gründe</a:t>
            </a:r>
            <a:r>
              <a:rPr lang="uk-UA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br>
              <a:rPr lang="uk-UA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6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928670"/>
            <a:ext cx="3008313" cy="4800600"/>
          </a:xfrm>
        </p:spPr>
        <p:txBody>
          <a:bodyPr/>
          <a:lstStyle/>
          <a:p>
            <a:pPr>
              <a:buClr>
                <a:srgbClr val="C00000"/>
              </a:buClr>
              <a:buSzPct val="155000"/>
              <a:buFont typeface="Courier New" pitchFamily="49" charset="0"/>
              <a:buChar char="o"/>
            </a:pPr>
            <a:r>
              <a:rPr lang="uk-UA" sz="1600" dirty="0" smtClean="0"/>
              <a:t>Internet-Sucht </a:t>
            </a:r>
          </a:p>
          <a:p>
            <a:pPr>
              <a:buClr>
                <a:srgbClr val="C00000"/>
              </a:buClr>
              <a:buSzPct val="155000"/>
              <a:buFont typeface="Courier New" pitchFamily="49" charset="0"/>
              <a:buChar char="o"/>
            </a:pPr>
            <a:r>
              <a:rPr lang="uk-UA" sz="1600" dirty="0" err="1" smtClean="0"/>
              <a:t>Bedeutenden</a:t>
            </a:r>
            <a:r>
              <a:rPr lang="uk-UA" sz="1600" dirty="0" smtClean="0"/>
              <a:t> </a:t>
            </a:r>
            <a:r>
              <a:rPr lang="uk-UA" sz="1600" dirty="0" err="1" smtClean="0"/>
              <a:t>technischen</a:t>
            </a:r>
            <a:r>
              <a:rPr lang="uk-UA" sz="1600" dirty="0" smtClean="0"/>
              <a:t> </a:t>
            </a:r>
            <a:r>
              <a:rPr lang="uk-UA" sz="1600" dirty="0" err="1" smtClean="0"/>
              <a:t>Fortschritt</a:t>
            </a:r>
            <a:r>
              <a:rPr lang="uk-UA" sz="1600" dirty="0" smtClean="0"/>
              <a:t> </a:t>
            </a:r>
          </a:p>
          <a:p>
            <a:pPr>
              <a:buClr>
                <a:srgbClr val="C00000"/>
              </a:buClr>
              <a:buSzPct val="155000"/>
              <a:buFont typeface="Courier New" pitchFamily="49" charset="0"/>
              <a:buChar char="o"/>
            </a:pPr>
            <a:r>
              <a:rPr lang="uk-UA" sz="1600" dirty="0" err="1" smtClean="0"/>
              <a:t>Übermäßige</a:t>
            </a:r>
            <a:r>
              <a:rPr lang="uk-UA" sz="1600" dirty="0" smtClean="0"/>
              <a:t> </a:t>
            </a:r>
            <a:r>
              <a:rPr lang="uk-UA" sz="1600" dirty="0" err="1" smtClean="0"/>
              <a:t>machen</a:t>
            </a:r>
            <a:r>
              <a:rPr lang="uk-UA" sz="1600" dirty="0" smtClean="0"/>
              <a:t> </a:t>
            </a:r>
            <a:r>
              <a:rPr lang="uk-UA" sz="1600" dirty="0" err="1" smtClean="0"/>
              <a:t>das</a:t>
            </a:r>
            <a:r>
              <a:rPr lang="uk-UA" sz="1600" dirty="0" smtClean="0"/>
              <a:t> </a:t>
            </a:r>
            <a:r>
              <a:rPr lang="uk-UA" sz="1600" dirty="0" err="1" smtClean="0"/>
              <a:t>Leben</a:t>
            </a:r>
            <a:r>
              <a:rPr lang="uk-UA" sz="1600" dirty="0" smtClean="0"/>
              <a:t> </a:t>
            </a:r>
            <a:r>
              <a:rPr lang="uk-UA" sz="1600" dirty="0" err="1" smtClean="0"/>
              <a:t>leichter</a:t>
            </a:r>
            <a:r>
              <a:rPr lang="uk-UA" sz="1600" dirty="0" smtClean="0"/>
              <a:t> </a:t>
            </a:r>
          </a:p>
          <a:p>
            <a:pPr>
              <a:buClr>
                <a:srgbClr val="C00000"/>
              </a:buClr>
              <a:buSzPct val="155000"/>
              <a:buFont typeface="Courier New" pitchFamily="49" charset="0"/>
              <a:buChar char="o"/>
            </a:pPr>
            <a:r>
              <a:rPr lang="uk-UA" sz="1600" dirty="0" err="1" smtClean="0"/>
              <a:t>der</a:t>
            </a:r>
            <a:r>
              <a:rPr lang="uk-UA" sz="1600" dirty="0" smtClean="0"/>
              <a:t> </a:t>
            </a:r>
            <a:r>
              <a:rPr lang="uk-UA" sz="1600" dirty="0" err="1" smtClean="0"/>
              <a:t>Verlust</a:t>
            </a:r>
            <a:r>
              <a:rPr lang="uk-UA" sz="1600" dirty="0" smtClean="0"/>
              <a:t> </a:t>
            </a:r>
            <a:r>
              <a:rPr lang="uk-UA" sz="1600" dirty="0" err="1" smtClean="0"/>
              <a:t>der</a:t>
            </a:r>
            <a:r>
              <a:rPr lang="uk-UA" sz="1600" dirty="0" smtClean="0"/>
              <a:t> </a:t>
            </a:r>
            <a:r>
              <a:rPr lang="uk-UA" sz="1600" dirty="0" err="1" smtClean="0"/>
              <a:t>Moral</a:t>
            </a:r>
            <a:r>
              <a:rPr lang="uk-UA" sz="1600" dirty="0" smtClean="0"/>
              <a:t> </a:t>
            </a:r>
          </a:p>
          <a:p>
            <a:r>
              <a:rPr lang="uk-UA" sz="1600" dirty="0" err="1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Lösungen</a:t>
            </a:r>
            <a:r>
              <a:rPr lang="uk-UA" sz="16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  <a:p>
            <a:pPr>
              <a:buClr>
                <a:srgbClr val="C00000"/>
              </a:buClr>
              <a:buSzPct val="155000"/>
              <a:buFont typeface="Wingdings" pitchFamily="2" charset="2"/>
              <a:buChar char="§"/>
            </a:pPr>
            <a:r>
              <a:rPr lang="uk-UA" dirty="0" err="1" smtClean="0"/>
              <a:t>Kindheit</a:t>
            </a:r>
            <a:r>
              <a:rPr lang="uk-UA" dirty="0" smtClean="0"/>
              <a:t> </a:t>
            </a:r>
            <a:r>
              <a:rPr lang="uk-UA" dirty="0" err="1" smtClean="0"/>
              <a:t>Kinder</a:t>
            </a:r>
            <a:r>
              <a:rPr lang="uk-UA" dirty="0" smtClean="0"/>
              <a:t> </a:t>
            </a:r>
            <a:r>
              <a:rPr lang="uk-UA" dirty="0" err="1" smtClean="0"/>
              <a:t>weisen</a:t>
            </a:r>
            <a:r>
              <a:rPr lang="uk-UA" dirty="0" smtClean="0"/>
              <a:t> </a:t>
            </a:r>
            <a:r>
              <a:rPr lang="uk-UA" dirty="0" err="1" smtClean="0"/>
              <a:t>auf</a:t>
            </a:r>
            <a:r>
              <a:rPr lang="uk-UA" dirty="0" smtClean="0"/>
              <a:t> </a:t>
            </a:r>
            <a:r>
              <a:rPr lang="uk-UA" dirty="0" err="1" smtClean="0"/>
              <a:t>die</a:t>
            </a:r>
            <a:r>
              <a:rPr lang="uk-UA" dirty="0" smtClean="0"/>
              <a:t> </a:t>
            </a:r>
            <a:r>
              <a:rPr lang="uk-UA" dirty="0" err="1" smtClean="0"/>
              <a:t>Bedeutung</a:t>
            </a:r>
            <a:r>
              <a:rPr lang="uk-UA" dirty="0" smtClean="0"/>
              <a:t> </a:t>
            </a:r>
            <a:r>
              <a:rPr lang="uk-UA" dirty="0" err="1" smtClean="0"/>
              <a:t>der</a:t>
            </a:r>
            <a:r>
              <a:rPr lang="uk-UA" dirty="0" smtClean="0"/>
              <a:t> </a:t>
            </a:r>
            <a:r>
              <a:rPr lang="uk-UA" dirty="0" err="1" smtClean="0"/>
              <a:t>moralischen</a:t>
            </a:r>
            <a:r>
              <a:rPr lang="uk-UA" dirty="0" smtClean="0"/>
              <a:t> </a:t>
            </a:r>
            <a:r>
              <a:rPr lang="uk-UA" dirty="0" err="1" smtClean="0"/>
              <a:t>Werte</a:t>
            </a:r>
            <a:r>
              <a:rPr lang="uk-UA" dirty="0" smtClean="0"/>
              <a:t> </a:t>
            </a:r>
          </a:p>
          <a:p>
            <a:pPr>
              <a:buClr>
                <a:srgbClr val="C00000"/>
              </a:buClr>
              <a:buSzPct val="155000"/>
              <a:buFont typeface="Wingdings" pitchFamily="2" charset="2"/>
              <a:buChar char="§"/>
            </a:pPr>
            <a:r>
              <a:rPr lang="uk-UA" dirty="0" err="1" smtClean="0"/>
              <a:t>Die</a:t>
            </a:r>
            <a:r>
              <a:rPr lang="uk-UA" dirty="0" smtClean="0"/>
              <a:t> </a:t>
            </a:r>
            <a:r>
              <a:rPr lang="uk-UA" dirty="0" err="1" smtClean="0"/>
              <a:t>Förderung</a:t>
            </a:r>
            <a:r>
              <a:rPr lang="uk-UA" dirty="0" smtClean="0"/>
              <a:t> </a:t>
            </a:r>
            <a:r>
              <a:rPr lang="uk-UA" dirty="0" err="1" smtClean="0"/>
              <a:t>junger</a:t>
            </a:r>
            <a:r>
              <a:rPr lang="uk-UA" dirty="0" smtClean="0"/>
              <a:t> </a:t>
            </a:r>
            <a:r>
              <a:rPr lang="uk-UA" dirty="0" err="1" smtClean="0"/>
              <a:t>Menschen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das</a:t>
            </a:r>
            <a:r>
              <a:rPr lang="uk-UA" dirty="0" smtClean="0"/>
              <a:t> </a:t>
            </a:r>
            <a:r>
              <a:rPr lang="uk-UA" dirty="0" err="1" smtClean="0"/>
              <a:t>gesellschaftliche</a:t>
            </a:r>
            <a:r>
              <a:rPr lang="uk-UA" dirty="0" smtClean="0"/>
              <a:t> </a:t>
            </a:r>
            <a:r>
              <a:rPr lang="uk-UA" dirty="0" err="1" smtClean="0"/>
              <a:t>Leben</a:t>
            </a:r>
            <a:r>
              <a:rPr lang="uk-UA" dirty="0" smtClean="0"/>
              <a:t> </a:t>
            </a:r>
          </a:p>
          <a:p>
            <a:pPr>
              <a:buClr>
                <a:srgbClr val="C00000"/>
              </a:buClr>
              <a:buSzPct val="155000"/>
              <a:buFont typeface="Wingdings" pitchFamily="2" charset="2"/>
              <a:buChar char="§"/>
            </a:pPr>
            <a:r>
              <a:rPr lang="uk-UA" dirty="0" err="1" smtClean="0"/>
              <a:t>Erstellen</a:t>
            </a:r>
            <a:r>
              <a:rPr lang="uk-UA" dirty="0" smtClean="0"/>
              <a:t> </a:t>
            </a:r>
            <a:r>
              <a:rPr lang="uk-UA" dirty="0" err="1" smtClean="0"/>
              <a:t>Sie</a:t>
            </a:r>
            <a:r>
              <a:rPr lang="uk-UA" dirty="0" smtClean="0"/>
              <a:t> </a:t>
            </a:r>
            <a:r>
              <a:rPr lang="uk-UA" dirty="0" err="1" smtClean="0"/>
              <a:t>verschiedene</a:t>
            </a:r>
            <a:r>
              <a:rPr lang="uk-UA" dirty="0" smtClean="0"/>
              <a:t> </a:t>
            </a:r>
            <a:r>
              <a:rPr lang="uk-UA" dirty="0" err="1" smtClean="0"/>
              <a:t>Kunstprojekte</a:t>
            </a:r>
            <a:r>
              <a:rPr lang="uk-UA" dirty="0" smtClean="0"/>
              <a:t> </a:t>
            </a:r>
          </a:p>
          <a:p>
            <a:endParaRPr lang="uk-UA" dirty="0"/>
          </a:p>
        </p:txBody>
      </p:sp>
      <p:pic>
        <p:nvPicPr>
          <p:cNvPr id="5" name="Содержимое 4" descr="3600797_2824149_lar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8992" y="857232"/>
            <a:ext cx="5340350" cy="3860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6879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6.Probleme </a:t>
            </a:r>
            <a:r>
              <a:rPr lang="uk-UA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mit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Eltern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str2_ly_0609_parenting yelling afp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886602" cy="4587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82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58200" cy="5207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8000" cap="none" dirty="0" err="1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Gründe</a:t>
            </a:r>
            <a:r>
              <a:rPr lang="uk-UA" sz="8000" cap="none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uk-UA" sz="80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uk-UA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3008313" cy="4800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SzPct val="160000"/>
              <a:buFont typeface="Wingdings" pitchFamily="2" charset="2"/>
              <a:buChar char="§"/>
            </a:pPr>
            <a:r>
              <a:rPr lang="en-US" sz="2400" dirty="0" err="1" smtClean="0"/>
              <a:t>Unfahigreit</a:t>
            </a:r>
            <a:r>
              <a:rPr lang="en-US" sz="2400" dirty="0" smtClean="0"/>
              <a:t> </a:t>
            </a:r>
            <a:r>
              <a:rPr lang="en-US" sz="2400" dirty="0" err="1" smtClean="0"/>
              <a:t>einander</a:t>
            </a:r>
            <a:r>
              <a:rPr lang="en-US" sz="2400" dirty="0" smtClean="0"/>
              <a:t> </a:t>
            </a:r>
            <a:r>
              <a:rPr lang="en-US" sz="2400" dirty="0" err="1" smtClean="0"/>
              <a:t>zuhoren</a:t>
            </a:r>
            <a:r>
              <a:rPr lang="uk-UA" sz="2400" dirty="0" smtClean="0"/>
              <a:t>;</a:t>
            </a:r>
            <a:endParaRPr lang="uk-UA" sz="2400" dirty="0" smtClean="0"/>
          </a:p>
          <a:p>
            <a:pPr>
              <a:buClr>
                <a:srgbClr val="00B0F0"/>
              </a:buClr>
              <a:buSzPct val="160000"/>
              <a:buFont typeface="Wingdings" pitchFamily="2" charset="2"/>
              <a:buChar char="§"/>
            </a:pPr>
            <a:r>
              <a:rPr lang="en-US" sz="2400" dirty="0" err="1" smtClean="0"/>
              <a:t>Unterschiedliche</a:t>
            </a:r>
            <a:r>
              <a:rPr lang="en-US" sz="2400" dirty="0" smtClean="0"/>
              <a:t> </a:t>
            </a:r>
            <a:r>
              <a:rPr lang="en-US" sz="2400" dirty="0" err="1" smtClean="0"/>
              <a:t>Ansichte</a:t>
            </a:r>
            <a:r>
              <a:rPr lang="en-US" sz="2400" dirty="0" smtClean="0"/>
              <a:t> </a:t>
            </a:r>
            <a:r>
              <a:rPr lang="en-US" sz="2400" dirty="0" err="1" smtClean="0"/>
              <a:t>uber</a:t>
            </a:r>
            <a:r>
              <a:rPr lang="en-US" sz="2400" dirty="0" smtClean="0"/>
              <a:t> das </a:t>
            </a:r>
            <a:r>
              <a:rPr lang="en-US" sz="2400" dirty="0" err="1" smtClean="0"/>
              <a:t>Leben</a:t>
            </a:r>
            <a:r>
              <a:rPr lang="uk-UA" sz="2400" dirty="0" smtClean="0"/>
              <a:t>;</a:t>
            </a:r>
            <a:endParaRPr lang="uk-UA" sz="2400" dirty="0" smtClean="0"/>
          </a:p>
          <a:p>
            <a:pPr>
              <a:buClr>
                <a:srgbClr val="00B0F0"/>
              </a:buClr>
              <a:buSzPct val="160000"/>
              <a:buFont typeface="Wingdings" pitchFamily="2" charset="2"/>
              <a:buChar char="§"/>
            </a:pPr>
            <a:r>
              <a:rPr lang="en-US" sz="2400" dirty="0" smtClean="0"/>
              <a:t>Die </a:t>
            </a:r>
            <a:r>
              <a:rPr lang="en-US" sz="2400" dirty="0" err="1" smtClean="0"/>
              <a:t>Weigerung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die </a:t>
            </a:r>
            <a:r>
              <a:rPr lang="en-US" sz="2400" dirty="0" err="1" smtClean="0"/>
              <a:t>Interessen</a:t>
            </a:r>
            <a:r>
              <a:rPr lang="en-US" sz="2400" dirty="0" smtClean="0"/>
              <a:t> des </a:t>
            </a:r>
            <a:r>
              <a:rPr lang="en-US" sz="2400" dirty="0" err="1" smtClean="0"/>
              <a:t>anderen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5" name="Содержимое 4" descr="f1576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351" r="6361"/>
          <a:stretch>
            <a:fillRect/>
          </a:stretch>
        </p:blipFill>
        <p:spPr>
          <a:xfrm>
            <a:off x="3786182" y="1285860"/>
            <a:ext cx="4714908" cy="3471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7301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8900" b="1" cap="none" dirty="0" smtClean="0">
                <a:ln/>
                <a:solidFill>
                  <a:srgbClr val="FF0000"/>
                </a:solidFill>
                <a:effectLst/>
              </a:rPr>
              <a:t>7.</a:t>
            </a:r>
            <a:r>
              <a:rPr lang="en-US" sz="8900" b="1" cap="none" dirty="0" smtClean="0">
                <a:ln/>
                <a:solidFill>
                  <a:srgbClr val="FF0000"/>
                </a:solidFill>
                <a:effectLst/>
              </a:rPr>
              <a:t>U</a:t>
            </a:r>
            <a:r>
              <a:rPr lang="uk-UA" sz="8000" b="1" cap="none" dirty="0" err="1" smtClean="0">
                <a:ln/>
                <a:solidFill>
                  <a:srgbClr val="FF0000"/>
                </a:solidFill>
                <a:effectLst/>
              </a:rPr>
              <a:t>nerwiderte</a:t>
            </a:r>
            <a:r>
              <a:rPr lang="uk-UA" sz="8900" b="1" cap="none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uk-UA" sz="8900" b="1" cap="none" dirty="0" err="1" smtClean="0">
                <a:ln/>
                <a:solidFill>
                  <a:srgbClr val="FF0000"/>
                </a:solidFill>
                <a:effectLst/>
              </a:rPr>
              <a:t>Liebe</a:t>
            </a:r>
            <a:r>
              <a:rPr lang="uk-UA" b="1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/>
            </a:r>
            <a:br>
              <a:rPr lang="uk-UA" b="1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</a:br>
            <a:endParaRPr lang="uk-UA" b="1" cap="none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4" name="Содержимое 3" descr="79060772_1318615051_3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874841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8050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58200" cy="5207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cap="none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Gründe</a:t>
            </a:r>
            <a:r>
              <a:rPr lang="uk-UA" sz="6600" cap="none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uk-UA" sz="6600" cap="none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3008313" cy="4800600"/>
          </a:xfrm>
        </p:spPr>
        <p:txBody>
          <a:bodyPr>
            <a:prstTxWarp prst="textDeflate">
              <a:avLst/>
            </a:prstTxWarp>
          </a:bodyPr>
          <a:lstStyle/>
          <a:p>
            <a:pPr>
              <a:buClr>
                <a:srgbClr val="FF0066"/>
              </a:buClr>
              <a:buSzPct val="160000"/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Ungeduld</a:t>
            </a:r>
            <a:r>
              <a:rPr lang="uk-UA" dirty="0" smtClean="0">
                <a:solidFill>
                  <a:srgbClr val="FF0000"/>
                </a:solidFill>
              </a:rPr>
              <a:t>;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Clr>
                <a:srgbClr val="FF0066"/>
              </a:buClr>
              <a:buSzPct val="160000"/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Misstrauen</a:t>
            </a:r>
            <a:r>
              <a:rPr lang="uk-UA" dirty="0" smtClean="0">
                <a:solidFill>
                  <a:srgbClr val="FF0000"/>
                </a:solidFill>
              </a:rPr>
              <a:t>;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Clr>
                <a:srgbClr val="FF0066"/>
              </a:buClr>
              <a:buSzPct val="160000"/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Verdacht</a:t>
            </a:r>
            <a:r>
              <a:rPr lang="uk-UA" dirty="0" smtClean="0">
                <a:solidFill>
                  <a:srgbClr val="FF0000"/>
                </a:solidFill>
              </a:rPr>
              <a:t>;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Clr>
                <a:srgbClr val="FF0066"/>
              </a:buClr>
              <a:buSzPct val="160000"/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Eifersucht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article-2302672-190A4673000005DC-222_634x42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07924" y="2143116"/>
            <a:ext cx="502054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778895"/>
            <a:ext cx="1071538" cy="1079105"/>
          </a:xfrm>
          <a:prstGeom prst="rect">
            <a:avLst/>
          </a:prstGeom>
          <a:noFill/>
        </p:spPr>
      </p:pic>
      <p:pic>
        <p:nvPicPr>
          <p:cNvPr id="8" name="Рисунок 7" descr="nnt78CZLI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0"/>
            <a:ext cx="3786214" cy="2033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301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72" y="571480"/>
            <a:ext cx="8458200" cy="5207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6000" cap="none" dirty="0" err="1" smtClean="0">
                <a:ln w="50800"/>
                <a:solidFill>
                  <a:srgbClr val="00B0F0"/>
                </a:solidFill>
                <a:effectLst/>
              </a:rPr>
              <a:t>Lösungen</a:t>
            </a:r>
            <a:r>
              <a:rPr lang="uk-UA" sz="6000" cap="none" dirty="0" smtClean="0">
                <a:ln w="50800"/>
                <a:solidFill>
                  <a:srgbClr val="00B0F0"/>
                </a:solidFill>
                <a:effectLst/>
              </a:rPr>
              <a:t>: </a:t>
            </a:r>
            <a:br>
              <a:rPr lang="uk-UA" sz="6000" cap="none" dirty="0" smtClean="0">
                <a:ln w="50800"/>
                <a:solidFill>
                  <a:srgbClr val="00B0F0"/>
                </a:solidFill>
                <a:effectLst/>
              </a:rPr>
            </a:br>
            <a:endParaRPr lang="uk-UA" sz="6000" cap="none" dirty="0">
              <a:ln w="50800"/>
              <a:solidFill>
                <a:srgbClr val="00B0F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3008313" cy="1643074"/>
          </a:xfrm>
        </p:spPr>
        <p:txBody>
          <a:bodyPr/>
          <a:lstStyle/>
          <a:p>
            <a:pPr>
              <a:buSzPct val="170000"/>
              <a:buBlip>
                <a:blip r:embed="rId2"/>
              </a:buBlip>
            </a:pPr>
            <a:r>
              <a:rPr lang="en-US" dirty="0" err="1" smtClean="0"/>
              <a:t>Einander</a:t>
            </a:r>
            <a:r>
              <a:rPr lang="en-US" dirty="0" smtClean="0"/>
              <a:t> </a:t>
            </a:r>
            <a:r>
              <a:rPr lang="en-US" dirty="0" err="1" smtClean="0"/>
              <a:t>vertrauen</a:t>
            </a:r>
            <a:r>
              <a:rPr lang="uk-UA" dirty="0" smtClean="0"/>
              <a:t>;</a:t>
            </a:r>
            <a:endParaRPr lang="uk-UA" dirty="0" smtClean="0"/>
          </a:p>
          <a:p>
            <a:pPr>
              <a:buSzPct val="170000"/>
              <a:buBlip>
                <a:blip r:embed="rId2"/>
              </a:buBlip>
            </a:pP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unangemessen</a:t>
            </a:r>
            <a:r>
              <a:rPr lang="en-US" dirty="0" smtClean="0"/>
              <a:t> </a:t>
            </a:r>
            <a:r>
              <a:rPr lang="en-US" dirty="0" err="1" smtClean="0"/>
              <a:t>eifersuchtig</a:t>
            </a:r>
            <a:r>
              <a:rPr lang="uk-UA" dirty="0" smtClean="0"/>
              <a:t>;</a:t>
            </a:r>
            <a:endParaRPr lang="uk-UA" dirty="0" smtClean="0"/>
          </a:p>
          <a:p>
            <a:pPr>
              <a:buSzPct val="170000"/>
              <a:buBlip>
                <a:blip r:embed="rId2"/>
              </a:buBlip>
            </a:pPr>
            <a:r>
              <a:rPr lang="en-US" dirty="0" err="1" smtClean="0"/>
              <a:t>Einander</a:t>
            </a:r>
            <a:r>
              <a:rPr lang="en-US" dirty="0" smtClean="0"/>
              <a:t> </a:t>
            </a:r>
            <a:r>
              <a:rPr lang="en-US" dirty="0" err="1" smtClean="0"/>
              <a:t>lieben</a:t>
            </a:r>
            <a:r>
              <a:rPr lang="uk-UA" dirty="0" smtClean="0"/>
              <a:t>;</a:t>
            </a:r>
            <a:endParaRPr lang="uk-UA" dirty="0" smtClean="0"/>
          </a:p>
          <a:p>
            <a:pPr>
              <a:buSzPct val="170000"/>
              <a:buBlip>
                <a:blip r:embed="rId2"/>
              </a:buBlip>
            </a:pPr>
            <a:r>
              <a:rPr lang="en-US" dirty="0" err="1" smtClean="0"/>
              <a:t>Respektieren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einander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Содержимое 4" descr="P307078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1934" y="214290"/>
            <a:ext cx="3013078" cy="2259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2188669_large_4437240_6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4617660" cy="3071834"/>
          </a:xfrm>
          <a:prstGeom prst="rect">
            <a:avLst/>
          </a:prstGeom>
        </p:spPr>
      </p:pic>
      <p:pic>
        <p:nvPicPr>
          <p:cNvPr id="7" name="Рисунок 6" descr="Kiss-under-the-rain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500306"/>
            <a:ext cx="2859711" cy="3960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4711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6280258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831709">
            <a:off x="4969346" y="2723229"/>
            <a:ext cx="381000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Содержимое 5" descr="p_30384_1_gallery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24622">
            <a:off x="317910" y="3210070"/>
            <a:ext cx="4343400" cy="33161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x_8622ef42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77">
            <a:off x="6286512" y="500042"/>
            <a:ext cx="2495547" cy="1871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20352_pusenje-foto-05-reuter-alex-grimm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852"/>
            <a:ext cx="291083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00232" y="214290"/>
            <a:ext cx="5000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1.Rauchen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6022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86190"/>
            <a:ext cx="8458200" cy="122237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8000" b="1" cap="none" dirty="0" err="1" smtClean="0">
                <a:ln/>
                <a:solidFill>
                  <a:srgbClr val="00B050"/>
                </a:solidFill>
                <a:effectLst/>
              </a:rPr>
              <a:t>Danke</a:t>
            </a:r>
            <a:r>
              <a:rPr lang="en-US" sz="8000" b="1" cap="none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uk-UA" sz="8000" b="1" cap="none" dirty="0" smtClean="0">
                <a:ln/>
                <a:solidFill>
                  <a:srgbClr val="00B050"/>
                </a:solidFill>
                <a:effectLst/>
                <a:sym typeface="Wingdings" pitchFamily="2" charset="2"/>
              </a:rPr>
              <a:t></a:t>
            </a:r>
            <a:endParaRPr lang="uk-UA" sz="8000" b="1" cap="none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 advTm="3167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1142984"/>
            <a:ext cx="3008313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dirty="0" err="1" smtClean="0">
                <a:solidFill>
                  <a:schemeClr val="tx1"/>
                </a:solidFill>
              </a:rPr>
              <a:t>Der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dirty="0" err="1" smtClean="0">
                <a:solidFill>
                  <a:schemeClr val="tx1"/>
                </a:solidFill>
              </a:rPr>
              <a:t>Wunsch</a:t>
            </a:r>
            <a:r>
              <a:rPr lang="uk-UA" sz="2200" dirty="0" smtClean="0">
                <a:solidFill>
                  <a:schemeClr val="tx1"/>
                </a:solidFill>
              </a:rPr>
              <a:t>, "</a:t>
            </a:r>
            <a:r>
              <a:rPr lang="uk-UA" sz="2200" dirty="0" err="1" smtClean="0">
                <a:solidFill>
                  <a:schemeClr val="tx1"/>
                </a:solidFill>
              </a:rPr>
              <a:t>Erwachsenen</a:t>
            </a:r>
            <a:r>
              <a:rPr lang="uk-UA" sz="2200" dirty="0" smtClean="0">
                <a:solidFill>
                  <a:schemeClr val="tx1"/>
                </a:solidFill>
              </a:rPr>
              <a:t>" </a:t>
            </a:r>
            <a:r>
              <a:rPr lang="uk-UA" sz="2200" dirty="0" err="1" smtClean="0">
                <a:solidFill>
                  <a:schemeClr val="tx1"/>
                </a:solidFill>
              </a:rPr>
              <a:t>zu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dirty="0" err="1" smtClean="0">
                <a:solidFill>
                  <a:schemeClr val="tx1"/>
                </a:solidFill>
              </a:rPr>
              <a:t>sein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dirty="0" err="1" smtClean="0">
                <a:solidFill>
                  <a:schemeClr val="tx1"/>
                </a:solidFill>
              </a:rPr>
              <a:t>scheinen</a:t>
            </a:r>
            <a:r>
              <a:rPr lang="uk-UA" sz="2200" dirty="0" smtClean="0">
                <a:solidFill>
                  <a:schemeClr val="tx1"/>
                </a:solidFill>
              </a:rPr>
              <a:t>, </a:t>
            </a:r>
            <a:r>
              <a:rPr lang="uk-UA" sz="2200" dirty="0" err="1" smtClean="0">
                <a:solidFill>
                  <a:schemeClr val="tx1"/>
                </a:solidFill>
              </a:rPr>
              <a:t>oder</a:t>
            </a:r>
            <a:r>
              <a:rPr lang="uk-UA" sz="2200" dirty="0" smtClean="0">
                <a:solidFill>
                  <a:schemeClr val="tx1"/>
                </a:solidFill>
              </a:rPr>
              <a:t> "</a:t>
            </a:r>
            <a:r>
              <a:rPr lang="uk-UA" sz="2200" dirty="0" err="1" smtClean="0">
                <a:solidFill>
                  <a:schemeClr val="tx1"/>
                </a:solidFill>
              </a:rPr>
              <a:t>cool“</a:t>
            </a:r>
            <a:r>
              <a:rPr lang="uk-UA" sz="2200" dirty="0" smtClean="0">
                <a:solidFill>
                  <a:schemeClr val="tx1"/>
                </a:solidFill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err="1" smtClean="0">
                <a:solidFill>
                  <a:schemeClr val="tx1"/>
                </a:solidFill>
              </a:rPr>
              <a:t>Neugier</a:t>
            </a:r>
            <a:r>
              <a:rPr lang="uk-UA" sz="2200" dirty="0" smtClean="0">
                <a:solidFill>
                  <a:schemeClr val="tx1"/>
                </a:solidFill>
              </a:rPr>
              <a:t> ;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err="1" smtClean="0">
                <a:solidFill>
                  <a:schemeClr val="tx1"/>
                </a:solidFill>
              </a:rPr>
              <a:t>Probleme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dirty="0" err="1" smtClean="0">
                <a:solidFill>
                  <a:schemeClr val="tx1"/>
                </a:solidFill>
              </a:rPr>
              <a:t>oder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dirty="0" err="1" smtClean="0">
                <a:solidFill>
                  <a:schemeClr val="tx1"/>
                </a:solidFill>
              </a:rPr>
              <a:t>Depressionen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uk-UA" sz="2200" dirty="0" smtClean="0">
              <a:solidFill>
                <a:schemeClr val="tx1"/>
              </a:solidFill>
            </a:endParaRPr>
          </a:p>
          <a:p>
            <a:endParaRPr lang="uk-UA" sz="2400" dirty="0"/>
          </a:p>
        </p:txBody>
      </p:sp>
      <p:pic>
        <p:nvPicPr>
          <p:cNvPr id="5" name="Содержимое 4" descr="011110_secret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810" y="71414"/>
            <a:ext cx="285222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1817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000240"/>
            <a:ext cx="401680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68w_700x4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857628"/>
            <a:ext cx="4016678" cy="267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142852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Gründe</a:t>
            </a:r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15132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571612"/>
            <a:ext cx="3008313" cy="480060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Wingdings" pitchFamily="2" charset="2"/>
              <a:buChar char="q"/>
            </a:pP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Verbot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von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Werbung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und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Propaganda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q"/>
            </a:pP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Geldstrafen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für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das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Rauchen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in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jedem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Ort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;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q"/>
            </a:pP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Höhere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Preise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für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Zigaretten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;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q"/>
            </a:pP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Bekanntmachung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über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die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Auswirkungen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des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Rauchens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auf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der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Packung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;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q"/>
            </a:pP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Verkaufsverbot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 </a:t>
            </a:r>
            <a:r>
              <a:rPr lang="uk-UA" sz="2000" b="1" dirty="0" err="1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Minderjähriger</a:t>
            </a:r>
            <a:r>
              <a:rPr lang="uk-UA" sz="2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lleniaUPC" pitchFamily="18" charset="-34"/>
              </a:rPr>
              <a:t>.</a:t>
            </a:r>
          </a:p>
          <a:p>
            <a:endParaRPr lang="uk-UA" sz="2000" dirty="0">
              <a:cs typeface="DilleniaUPC" pitchFamily="18" charset="-34"/>
            </a:endParaRPr>
          </a:p>
        </p:txBody>
      </p:sp>
      <p:pic>
        <p:nvPicPr>
          <p:cNvPr id="5" name="Содержимое 4" descr="1313121488_kurenie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57686" y="1285860"/>
            <a:ext cx="4286250" cy="4286250"/>
          </a:xfrm>
        </p:spPr>
      </p:pic>
      <p:sp>
        <p:nvSpPr>
          <p:cNvPr id="6" name="Прямоугольник 5"/>
          <p:cNvSpPr/>
          <p:nvPr/>
        </p:nvSpPr>
        <p:spPr>
          <a:xfrm>
            <a:off x="642910" y="142852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381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Lösungen</a:t>
            </a:r>
            <a:r>
              <a:rPr lang="uk-UA" sz="5400" b="1" cap="none" spc="0" dirty="0" smtClean="0">
                <a:ln w="381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  <a:endParaRPr lang="uk-UA" sz="5400" b="1" cap="none" spc="0" dirty="0">
              <a:ln w="381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9671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7" name="Рисунок 6" descr="l13046.jpg"/>
          <p:cNvPicPr>
            <a:picLocks noChangeAspect="1"/>
          </p:cNvPicPr>
          <p:nvPr/>
        </p:nvPicPr>
        <p:blipFill>
          <a:blip r:embed="rId3" cstate="print"/>
          <a:srcRect l="4599" b="9894"/>
          <a:stretch>
            <a:fillRect/>
          </a:stretch>
        </p:blipFill>
        <p:spPr>
          <a:xfrm>
            <a:off x="0" y="0"/>
            <a:ext cx="2428860" cy="1600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42852"/>
            <a:ext cx="70723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2.Drogen</a:t>
            </a:r>
            <a:endParaRPr lang="uk-UA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advTm="5102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3008313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err="1" smtClean="0"/>
              <a:t>Neugier</a:t>
            </a:r>
            <a:r>
              <a:rPr lang="uk-UA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dirty="0" err="1" smtClean="0"/>
              <a:t>Lehkodostupnist</a:t>
            </a:r>
            <a:r>
              <a:rPr lang="uk-UA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dirty="0" err="1" smtClean="0"/>
              <a:t>Drogen</a:t>
            </a:r>
            <a:r>
              <a:rPr lang="uk-UA" dirty="0" smtClean="0"/>
              <a:t> </a:t>
            </a:r>
            <a:r>
              <a:rPr lang="uk-UA" dirty="0" err="1" smtClean="0"/>
              <a:t>symbolisieren</a:t>
            </a:r>
            <a:r>
              <a:rPr lang="uk-UA" dirty="0" smtClean="0"/>
              <a:t> </a:t>
            </a:r>
            <a:r>
              <a:rPr lang="uk-UA" dirty="0" err="1" smtClean="0"/>
              <a:t>Freiheit</a:t>
            </a:r>
            <a:r>
              <a:rPr lang="uk-UA" dirty="0" smtClean="0"/>
              <a:t>, </a:t>
            </a:r>
            <a:r>
              <a:rPr lang="uk-UA" dirty="0" err="1" smtClean="0"/>
              <a:t>Unabhängigkeit</a:t>
            </a:r>
            <a:r>
              <a:rPr lang="uk-UA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dirty="0" err="1" smtClean="0"/>
              <a:t>Stimmung</a:t>
            </a:r>
            <a:r>
              <a:rPr lang="uk-UA" dirty="0" smtClean="0"/>
              <a:t> </a:t>
            </a:r>
            <a:r>
              <a:rPr lang="uk-UA" dirty="0" err="1" smtClean="0"/>
              <a:t>zu</a:t>
            </a:r>
            <a:r>
              <a:rPr lang="uk-UA" dirty="0" smtClean="0"/>
              <a:t> </a:t>
            </a:r>
            <a:r>
              <a:rPr lang="uk-UA" dirty="0" err="1" smtClean="0"/>
              <a:t>verbessern</a:t>
            </a:r>
            <a:r>
              <a:rPr lang="uk-UA" dirty="0" smtClean="0"/>
              <a:t> </a:t>
            </a:r>
          </a:p>
          <a:p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Lösungen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uk-UA" dirty="0" err="1" smtClean="0"/>
              <a:t>Mehr</a:t>
            </a:r>
            <a:r>
              <a:rPr lang="uk-UA" dirty="0" smtClean="0"/>
              <a:t> </a:t>
            </a:r>
            <a:r>
              <a:rPr lang="uk-UA" dirty="0" err="1" smtClean="0"/>
              <a:t>sorgfältige</a:t>
            </a:r>
            <a:r>
              <a:rPr lang="uk-UA" dirty="0" smtClean="0"/>
              <a:t> </a:t>
            </a:r>
            <a:r>
              <a:rPr lang="uk-UA" dirty="0" err="1" smtClean="0"/>
              <a:t>Kontrolle</a:t>
            </a:r>
            <a:r>
              <a:rPr lang="uk-UA" dirty="0" smtClean="0"/>
              <a:t> </a:t>
            </a:r>
            <a:r>
              <a:rPr lang="uk-UA" dirty="0" err="1" smtClean="0"/>
              <a:t>des</a:t>
            </a:r>
            <a:r>
              <a:rPr lang="uk-UA" dirty="0" smtClean="0"/>
              <a:t> </a:t>
            </a:r>
            <a:r>
              <a:rPr lang="uk-UA" dirty="0" err="1" smtClean="0"/>
              <a:t>Drogenhandels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Содержимое 6" descr="98be56ec981c4e4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43372" y="428604"/>
            <a:ext cx="4096650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the_reallife_drunken_debauchery_at_spring_break_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24" y="2357430"/>
            <a:ext cx="6038476" cy="385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Gründe</a:t>
            </a:r>
            <a: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 </a:t>
            </a:r>
            <a:endParaRPr lang="uk-U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727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50"/>
            </a:gs>
            <a:gs pos="50000">
              <a:srgbClr val="0070C0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8-06-19-downloadabledesignonlineeye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253985" cy="5038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214346" y="214290"/>
            <a:ext cx="949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3.Abhängigkeit </a:t>
            </a:r>
            <a:r>
              <a:rPr lang="uk-UA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vom</a:t>
            </a:r>
            <a:r>
              <a:rPr lang="uk-UA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Internet</a:t>
            </a:r>
            <a:endParaRPr lang="uk-UA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Tm="9157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85786" y="1214422"/>
            <a:ext cx="3008313" cy="4800600"/>
          </a:xfrm>
        </p:spPr>
        <p:txBody>
          <a:bodyPr/>
          <a:lstStyle/>
          <a:p>
            <a:pPr>
              <a:buSzPct val="166000"/>
              <a:buFont typeface="Wingdings" pitchFamily="2" charset="2"/>
              <a:buChar char="Ø"/>
            </a:pPr>
            <a:r>
              <a:rPr lang="en-US" sz="1800" dirty="0" err="1" smtClean="0"/>
              <a:t>Vielfalt</a:t>
            </a:r>
            <a:r>
              <a:rPr lang="uk-UA" sz="1800" dirty="0" smtClean="0"/>
              <a:t> </a:t>
            </a:r>
            <a:r>
              <a:rPr lang="uk-UA" sz="1800" dirty="0" err="1" smtClean="0"/>
              <a:t>Websites</a:t>
            </a:r>
            <a:r>
              <a:rPr lang="uk-UA" sz="1800" dirty="0" smtClean="0"/>
              <a:t> </a:t>
            </a:r>
            <a:r>
              <a:rPr lang="uk-UA" sz="1800" dirty="0" err="1" smtClean="0"/>
              <a:t>und</a:t>
            </a:r>
            <a:r>
              <a:rPr lang="uk-UA" sz="1800" dirty="0" smtClean="0"/>
              <a:t> </a:t>
            </a:r>
            <a:r>
              <a:rPr lang="uk-UA" sz="1800" dirty="0" err="1" smtClean="0"/>
              <a:t>Informationen</a:t>
            </a:r>
            <a:r>
              <a:rPr lang="uk-UA" sz="1800" dirty="0" smtClean="0"/>
              <a:t> </a:t>
            </a:r>
            <a:r>
              <a:rPr lang="uk-UA" sz="1800" dirty="0" smtClean="0"/>
              <a:t>;</a:t>
            </a:r>
            <a:endParaRPr lang="uk-UA" sz="1800" dirty="0" smtClean="0"/>
          </a:p>
          <a:p>
            <a:pPr>
              <a:buSzPct val="166000"/>
              <a:buFont typeface="Wingdings" pitchFamily="2" charset="2"/>
              <a:buChar char="Ø"/>
            </a:pPr>
            <a:r>
              <a:rPr lang="uk-UA" sz="1800" dirty="0" err="1" smtClean="0"/>
              <a:t>Verfügbarkeit</a:t>
            </a:r>
            <a:r>
              <a:rPr lang="uk-UA" sz="1800" dirty="0" smtClean="0"/>
              <a:t> </a:t>
            </a:r>
            <a:r>
              <a:rPr lang="uk-UA" sz="1800" dirty="0" smtClean="0"/>
              <a:t>;</a:t>
            </a:r>
            <a:endParaRPr lang="uk-UA" sz="1800" dirty="0" smtClean="0"/>
          </a:p>
          <a:p>
            <a:pPr>
              <a:buSzPct val="166000"/>
              <a:buFont typeface="Wingdings" pitchFamily="2" charset="2"/>
              <a:buChar char="Ø"/>
            </a:pPr>
            <a:r>
              <a:rPr lang="uk-UA" sz="1800" dirty="0" err="1" smtClean="0"/>
              <a:t>Die</a:t>
            </a:r>
            <a:r>
              <a:rPr lang="uk-UA" sz="1800" dirty="0" smtClean="0"/>
              <a:t> </a:t>
            </a:r>
            <a:r>
              <a:rPr lang="uk-UA" sz="1800" dirty="0" err="1" smtClean="0"/>
              <a:t>Einfachheit</a:t>
            </a:r>
            <a:r>
              <a:rPr lang="uk-UA" sz="1800" dirty="0" smtClean="0"/>
              <a:t> </a:t>
            </a:r>
            <a:r>
              <a:rPr lang="uk-UA" sz="1800" dirty="0" err="1" smtClean="0"/>
              <a:t>und</a:t>
            </a:r>
            <a:r>
              <a:rPr lang="uk-UA" sz="1800" dirty="0" smtClean="0"/>
              <a:t> </a:t>
            </a:r>
            <a:r>
              <a:rPr lang="uk-UA" sz="1800" dirty="0" err="1" smtClean="0"/>
              <a:t>Bequemlichkeit</a:t>
            </a:r>
            <a:r>
              <a:rPr lang="uk-UA" sz="1800" dirty="0" smtClean="0"/>
              <a:t> </a:t>
            </a:r>
            <a:r>
              <a:rPr lang="uk-UA" sz="1800" dirty="0" err="1" smtClean="0"/>
              <a:t>der</a:t>
            </a:r>
            <a:r>
              <a:rPr lang="uk-UA" sz="1800" dirty="0" smtClean="0"/>
              <a:t> </a:t>
            </a:r>
            <a:r>
              <a:rPr lang="uk-UA" sz="1800" dirty="0" err="1" smtClean="0"/>
              <a:t>Nutzung</a:t>
            </a:r>
            <a:r>
              <a:rPr lang="uk-UA" sz="1800" dirty="0" smtClean="0"/>
              <a:t> </a:t>
            </a:r>
            <a:r>
              <a:rPr lang="uk-UA" sz="1800" dirty="0" smtClean="0"/>
              <a:t>;</a:t>
            </a:r>
            <a:endParaRPr lang="uk-UA" sz="1800" dirty="0" smtClean="0"/>
          </a:p>
          <a:p>
            <a:pPr>
              <a:buSzPct val="166000"/>
              <a:buFont typeface="Wingdings" pitchFamily="2" charset="2"/>
              <a:buChar char="Ø"/>
            </a:pPr>
            <a:r>
              <a:rPr lang="uk-UA" sz="1800" dirty="0" err="1" smtClean="0"/>
              <a:t>die</a:t>
            </a:r>
            <a:r>
              <a:rPr lang="uk-UA" sz="1800" dirty="0" smtClean="0"/>
              <a:t> </a:t>
            </a:r>
            <a:r>
              <a:rPr lang="uk-UA" sz="1800" dirty="0" err="1" smtClean="0"/>
              <a:t>Massenverteilung</a:t>
            </a:r>
            <a:r>
              <a:rPr lang="uk-UA" sz="1800" dirty="0" smtClean="0"/>
              <a:t> </a:t>
            </a:r>
            <a:r>
              <a:rPr lang="uk-UA" sz="1800" dirty="0" smtClean="0"/>
              <a:t>.</a:t>
            </a:r>
            <a:endParaRPr lang="uk-UA" sz="1800" dirty="0" smtClean="0"/>
          </a:p>
          <a:p>
            <a:endParaRPr lang="uk-UA" dirty="0"/>
          </a:p>
        </p:txBody>
      </p:sp>
      <p:pic>
        <p:nvPicPr>
          <p:cNvPr id="5" name="Содержимое 4" descr="341c7ihblitaobqycpdgx5nz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1357298"/>
            <a:ext cx="4902844" cy="398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4000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Gründe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  <p:transition advTm="15007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1214422"/>
            <a:ext cx="3008313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err="1" smtClean="0"/>
              <a:t>Jugendliche</a:t>
            </a:r>
            <a:r>
              <a:rPr lang="uk-UA" dirty="0" smtClean="0"/>
              <a:t> </a:t>
            </a:r>
            <a:r>
              <a:rPr lang="uk-UA" dirty="0" err="1" smtClean="0"/>
              <a:t>ermutigen</a:t>
            </a:r>
            <a:r>
              <a:rPr lang="uk-UA" dirty="0" smtClean="0"/>
              <a:t>, </a:t>
            </a:r>
            <a:r>
              <a:rPr lang="uk-UA" dirty="0" err="1" smtClean="0"/>
              <a:t>zu</a:t>
            </a:r>
            <a:r>
              <a:rPr lang="uk-UA" dirty="0" smtClean="0"/>
              <a:t> </a:t>
            </a:r>
            <a:r>
              <a:rPr lang="uk-UA" dirty="0" err="1" smtClean="0"/>
              <a:t>einem</a:t>
            </a:r>
            <a:r>
              <a:rPr lang="uk-UA" dirty="0" smtClean="0"/>
              <a:t> </a:t>
            </a:r>
            <a:r>
              <a:rPr lang="uk-UA" dirty="0" err="1" smtClean="0"/>
              <a:t>aktiven</a:t>
            </a:r>
            <a:r>
              <a:rPr lang="uk-UA" dirty="0" smtClean="0"/>
              <a:t> </a:t>
            </a:r>
            <a:r>
              <a:rPr lang="uk-UA" dirty="0" err="1" smtClean="0"/>
              <a:t>Lebensstil</a:t>
            </a:r>
            <a:r>
              <a:rPr lang="uk-UA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dirty="0" err="1" smtClean="0"/>
              <a:t>Die</a:t>
            </a:r>
            <a:r>
              <a:rPr lang="uk-UA" dirty="0" smtClean="0"/>
              <a:t> </a:t>
            </a:r>
            <a:r>
              <a:rPr lang="uk-UA" dirty="0" err="1" smtClean="0"/>
              <a:t>Anerkennung</a:t>
            </a:r>
            <a:r>
              <a:rPr lang="uk-UA" dirty="0" smtClean="0"/>
              <a:t> </a:t>
            </a:r>
            <a:r>
              <a:rPr lang="uk-UA" dirty="0" err="1" smtClean="0"/>
              <a:t>von</a:t>
            </a:r>
            <a:r>
              <a:rPr lang="uk-UA" dirty="0" smtClean="0"/>
              <a:t> Internet-Sucht-Krankheit </a:t>
            </a:r>
            <a:r>
              <a:rPr lang="uk-UA" dirty="0" err="1" smtClean="0"/>
              <a:t>und</a:t>
            </a:r>
            <a:r>
              <a:rPr lang="uk-UA" dirty="0" smtClean="0"/>
              <a:t> </a:t>
            </a:r>
            <a:r>
              <a:rPr lang="uk-UA" dirty="0" err="1" smtClean="0"/>
              <a:t>Öffnungs</a:t>
            </a:r>
            <a:r>
              <a:rPr lang="uk-UA" dirty="0" smtClean="0"/>
              <a:t> </a:t>
            </a:r>
            <a:r>
              <a:rPr lang="uk-UA" dirty="0" err="1" smtClean="0"/>
              <a:t>Kliniken</a:t>
            </a:r>
            <a:r>
              <a:rPr lang="uk-UA" dirty="0" smtClean="0"/>
              <a:t> </a:t>
            </a:r>
            <a:r>
              <a:rPr lang="uk-UA" dirty="0" err="1" smtClean="0"/>
              <a:t>zur</a:t>
            </a:r>
            <a:r>
              <a:rPr lang="uk-UA" dirty="0" smtClean="0"/>
              <a:t> </a:t>
            </a:r>
            <a:r>
              <a:rPr lang="uk-UA" dirty="0" err="1" smtClean="0"/>
              <a:t>Behandlung</a:t>
            </a:r>
            <a:r>
              <a:rPr lang="uk-UA" dirty="0" smtClean="0"/>
              <a:t> </a:t>
            </a:r>
            <a:r>
              <a:rPr lang="uk-UA" dirty="0" err="1" smtClean="0"/>
              <a:t>dieser</a:t>
            </a:r>
            <a:r>
              <a:rPr lang="uk-UA" dirty="0" smtClean="0"/>
              <a:t> </a:t>
            </a:r>
            <a:r>
              <a:rPr lang="uk-UA" dirty="0" err="1" smtClean="0"/>
              <a:t>Krankheit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21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4876" y="285728"/>
            <a:ext cx="4211660" cy="3495678"/>
          </a:xfrm>
        </p:spPr>
      </p:pic>
      <p:pic>
        <p:nvPicPr>
          <p:cNvPr id="6" name="Рисунок 5" descr="3_329.img_assist_custom-480x3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786058"/>
            <a:ext cx="3786214" cy="302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5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Lösungen</a:t>
            </a:r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5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: 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00B050">
                    <a:alpha val="60000"/>
                  </a:srgb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4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929066"/>
            <a:ext cx="1843430" cy="1819656"/>
          </a:xfrm>
          <a:prstGeom prst="rect">
            <a:avLst/>
          </a:prstGeom>
          <a:noFill/>
        </p:spPr>
      </p:pic>
    </p:spTree>
  </p:cSld>
  <p:clrMapOvr>
    <a:masterClrMapping/>
  </p:clrMapOvr>
  <p:transition advTm="15678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271</Words>
  <PresentationFormat>Экран (4:3)</PresentationFormat>
  <Paragraphs>69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 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5.Geistigen Verfall  </vt:lpstr>
      <vt:lpstr>Gründe:  </vt:lpstr>
      <vt:lpstr>6.Probleme mit den Eltern  </vt:lpstr>
      <vt:lpstr>Gründe:  </vt:lpstr>
      <vt:lpstr>7.Unerwiderte Liebe </vt:lpstr>
      <vt:lpstr>Gründe:</vt:lpstr>
      <vt:lpstr>Lösungen:  </vt:lpstr>
      <vt:lpstr>Danke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19</cp:revision>
  <dcterms:created xsi:type="dcterms:W3CDTF">2014-09-28T15:25:15Z</dcterms:created>
  <dcterms:modified xsi:type="dcterms:W3CDTF">2014-09-29T13:58:01Z</dcterms:modified>
</cp:coreProperties>
</file>