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5B106E36-FD25-4E2D-B0AA-010F637433A0}" type="datetimeFigureOut">
              <a:rPr lang="ru-RU" smtClean="0"/>
              <a:pPr/>
              <a:t>31.01.2015</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31.01.2015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31.01.2015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5B106E36-FD25-4E2D-B0AA-010F637433A0}" type="datetimeFigureOut">
              <a:rPr lang="ru-RU" smtClean="0"/>
              <a:pPr/>
              <a:t>31.01.2015</a:t>
            </a:fld>
            <a:endParaRPr lang="ru-RU"/>
          </a:p>
        </p:txBody>
      </p:sp>
      <p:sp>
        <p:nvSpPr>
          <p:cNvPr id="9" name="Номер слайда 8"/>
          <p:cNvSpPr>
            <a:spLocks noGrp="1"/>
          </p:cNvSpPr>
          <p:nvPr>
            <p:ph type="sldNum" sz="quarter" idx="15"/>
          </p:nvPr>
        </p:nvSpPr>
        <p:spPr/>
        <p:txBody>
          <a:bodyPr rtlCol="0"/>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5B106E36-FD25-4E2D-B0AA-010F637433A0}" type="datetimeFigureOut">
              <a:rPr lang="ru-RU" smtClean="0"/>
              <a:pPr/>
              <a:t>31.01.2015</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31.01.2015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31.01.2015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5B106E36-FD25-4E2D-B0AA-010F637433A0}" type="datetimeFigureOut">
              <a:rPr lang="ru-RU" smtClean="0"/>
              <a:pPr/>
              <a:t>31.01.2015</a:t>
            </a:fld>
            <a:endParaRPr lang="ru-RU"/>
          </a:p>
        </p:txBody>
      </p:sp>
      <p:sp>
        <p:nvSpPr>
          <p:cNvPr id="7" name="Номер слайда 6"/>
          <p:cNvSpPr>
            <a:spLocks noGrp="1"/>
          </p:cNvSpPr>
          <p:nvPr>
            <p:ph type="sldNum" sz="quarter" idx="11"/>
          </p:nvPr>
        </p:nvSpPr>
        <p:spPr/>
        <p:txBody>
          <a:bodyPr rtlCol="0"/>
          <a:lstStyle/>
          <a:p>
            <a:fld id="{725C68B6-61C2-468F-89AB-4B9F7531AA68}"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31.01.2015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5B106E36-FD25-4E2D-B0AA-010F637433A0}" type="datetimeFigureOut">
              <a:rPr lang="ru-RU" smtClean="0"/>
              <a:pPr/>
              <a:t>31.01.2015</a:t>
            </a:fld>
            <a:endParaRPr lang="ru-RU"/>
          </a:p>
        </p:txBody>
      </p:sp>
      <p:sp>
        <p:nvSpPr>
          <p:cNvPr id="22" name="Номер слайда 21"/>
          <p:cNvSpPr>
            <a:spLocks noGrp="1"/>
          </p:cNvSpPr>
          <p:nvPr>
            <p:ph type="sldNum" sz="quarter" idx="15"/>
          </p:nvPr>
        </p:nvSpPr>
        <p:spPr/>
        <p:txBody>
          <a:bodyPr rtlCol="0"/>
          <a:lstStyle/>
          <a:p>
            <a:fld id="{725C68B6-61C2-468F-89AB-4B9F7531AA68}"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5B106E36-FD25-4E2D-B0AA-010F637433A0}" type="datetimeFigureOut">
              <a:rPr lang="ru-RU" smtClean="0"/>
              <a:pPr/>
              <a:t>31.01.2015</a:t>
            </a:fld>
            <a:endParaRPr lang="ru-RU"/>
          </a:p>
        </p:txBody>
      </p:sp>
      <p:sp>
        <p:nvSpPr>
          <p:cNvPr id="18" name="Номер слайда 17"/>
          <p:cNvSpPr>
            <a:spLocks noGrp="1"/>
          </p:cNvSpPr>
          <p:nvPr>
            <p:ph type="sldNum" sz="quarter" idx="11"/>
          </p:nvPr>
        </p:nvSpPr>
        <p:spPr/>
        <p:txBody>
          <a:bodyPr rtlCol="0"/>
          <a:lstStyle/>
          <a:p>
            <a:fld id="{725C68B6-61C2-468F-89AB-4B9F7531AA68}"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B106E36-FD25-4E2D-B0AA-010F637433A0}" type="datetimeFigureOut">
              <a:rPr lang="ru-RU" smtClean="0"/>
              <a:pPr/>
              <a:t>31.01.2015</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en-US" sz="3600" dirty="0" err="1" smtClean="0"/>
              <a:t>Rezepte</a:t>
            </a:r>
            <a:r>
              <a:rPr lang="en-US" sz="3600" dirty="0" smtClean="0"/>
              <a:t> </a:t>
            </a:r>
            <a:r>
              <a:rPr lang="en-US" sz="3600" dirty="0" err="1" smtClean="0"/>
              <a:t>aus</a:t>
            </a:r>
            <a:r>
              <a:rPr lang="en-US" sz="3600" dirty="0" smtClean="0"/>
              <a:t> </a:t>
            </a:r>
            <a:r>
              <a:rPr lang="en-US" sz="3600" dirty="0" err="1" smtClean="0"/>
              <a:t>der</a:t>
            </a:r>
            <a:r>
              <a:rPr lang="en-US" sz="3600" dirty="0" smtClean="0"/>
              <a:t> </a:t>
            </a:r>
            <a:r>
              <a:rPr lang="en-US" sz="3600" dirty="0" err="1" smtClean="0"/>
              <a:t>ganzen</a:t>
            </a:r>
            <a:r>
              <a:rPr lang="en-US" sz="3600" dirty="0" smtClean="0"/>
              <a:t> Welt</a:t>
            </a:r>
            <a:endParaRPr lang="ru-RU" sz="3600"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anim calcmode="discrete" valueType="clr">
                                      <p:cBhvr override="childStyle">
                                        <p:cTn id="7" dur="80"/>
                                        <p:tgtEl>
                                          <p:spTgt spid="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gtEl>
                                        <p:attrNameLst>
                                          <p:attrName>fillcolor</p:attrName>
                                        </p:attrNameLst>
                                      </p:cBhvr>
                                      <p:tavLst>
                                        <p:tav tm="0">
                                          <p:val>
                                            <p:clrVal>
                                              <a:schemeClr val="accent2"/>
                                            </p:clrVal>
                                          </p:val>
                                        </p:tav>
                                        <p:tav tm="50000">
                                          <p:val>
                                            <p:clrVal>
                                              <a:schemeClr val="hlink"/>
                                            </p:clrVal>
                                          </p:val>
                                        </p:tav>
                                      </p:tavLst>
                                    </p:anim>
                                    <p:set>
                                      <p:cBhvr>
                                        <p:cTn id="9" dur="80"/>
                                        <p:tgtEl>
                                          <p:spTgt spid="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3600" dirty="0" smtClean="0"/>
              <a:t>Japan</a:t>
            </a:r>
            <a:endParaRPr lang="ru-RU" sz="3600" dirty="0"/>
          </a:p>
        </p:txBody>
      </p:sp>
      <p:sp>
        <p:nvSpPr>
          <p:cNvPr id="3" name="Текст 2"/>
          <p:cNvSpPr>
            <a:spLocks noGrp="1"/>
          </p:cNvSpPr>
          <p:nvPr>
            <p:ph type="body" idx="1"/>
          </p:nvPr>
        </p:nvSpPr>
        <p:spPr>
          <a:xfrm>
            <a:off x="2285984" y="5000636"/>
            <a:ext cx="6172200" cy="1371600"/>
          </a:xfrm>
        </p:spPr>
        <p:txBody>
          <a:bodyPr>
            <a:normAutofit/>
          </a:bodyPr>
          <a:lstStyle/>
          <a:p>
            <a:r>
              <a:rPr lang="en-US" sz="2000" dirty="0" smtClean="0"/>
              <a:t>Ramen</a:t>
            </a:r>
            <a:endParaRPr lang="ru-RU" sz="2000" dirty="0"/>
          </a:p>
        </p:txBody>
      </p:sp>
    </p:spTree>
  </p:cSld>
  <p:clrMapOvr>
    <a:masterClrMapping/>
  </p:clrMapOvr>
  <p:transition>
    <p:check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57224" y="428604"/>
            <a:ext cx="7467600" cy="2203480"/>
          </a:xfrm>
        </p:spPr>
        <p:txBody>
          <a:bodyPr>
            <a:noAutofit/>
          </a:bodyPr>
          <a:lstStyle/>
          <a:p>
            <a:r>
              <a:rPr lang="de-DE" sz="2000" dirty="0" err="1" smtClean="0">
                <a:solidFill>
                  <a:schemeClr val="tx1"/>
                </a:solidFill>
              </a:rPr>
              <a:t>Ramen</a:t>
            </a:r>
            <a:r>
              <a:rPr lang="de-DE" sz="2000" dirty="0" smtClean="0">
                <a:solidFill>
                  <a:schemeClr val="tx1"/>
                </a:solidFill>
              </a:rPr>
              <a:t> (</a:t>
            </a:r>
            <a:r>
              <a:rPr lang="de-DE" sz="2000" dirty="0" err="1" smtClean="0">
                <a:solidFill>
                  <a:schemeClr val="tx1"/>
                </a:solidFill>
              </a:rPr>
              <a:t>jap</a:t>
            </a:r>
            <a:r>
              <a:rPr lang="de-DE" sz="2000" dirty="0" smtClean="0">
                <a:solidFill>
                  <a:schemeClr val="tx1"/>
                </a:solidFill>
              </a:rPr>
              <a:t> 【拉 麺 【】 柳 麺 </a:t>
            </a:r>
            <a:r>
              <a:rPr lang="de-DE" sz="2000" dirty="0" err="1" smtClean="0">
                <a:solidFill>
                  <a:schemeClr val="tx1"/>
                </a:solidFill>
              </a:rPr>
              <a:t>ra</a:t>
            </a:r>
            <a:r>
              <a:rPr lang="de-DE" sz="2000" dirty="0" smtClean="0">
                <a:solidFill>
                  <a:schemeClr val="tx1"/>
                </a:solidFill>
              </a:rPr>
              <a:t>: Maine.?) - Japanische Küche mit Weizennudeln. Sehr beliebt in Korea und Japan, insbesondere unter jungen Menschen für billig, schmackhaft und nahrhaft. In der Tat, </a:t>
            </a:r>
            <a:r>
              <a:rPr lang="de-DE" sz="2000" dirty="0" err="1" smtClean="0">
                <a:solidFill>
                  <a:schemeClr val="tx1"/>
                </a:solidFill>
              </a:rPr>
              <a:t>Ramen</a:t>
            </a:r>
            <a:r>
              <a:rPr lang="de-DE" sz="2000" dirty="0" smtClean="0">
                <a:solidFill>
                  <a:schemeClr val="tx1"/>
                </a:solidFill>
              </a:rPr>
              <a:t> - ein Fastfood. In Japan, einer beliebten Straße Nahrung. Kürzlich betrachtet eine Vielzahl von chinesischen und koreanischen Küche.</a:t>
            </a:r>
            <a:endParaRPr lang="ru-RU" sz="2000" dirty="0">
              <a:solidFill>
                <a:schemeClr val="tx1"/>
              </a:solidFill>
            </a:endParaRPr>
          </a:p>
        </p:txBody>
      </p:sp>
      <p:pic>
        <p:nvPicPr>
          <p:cNvPr id="4" name="Содержимое 3" descr="0813049.jpeg"/>
          <p:cNvPicPr>
            <a:picLocks noGrp="1" noChangeAspect="1"/>
          </p:cNvPicPr>
          <p:nvPr>
            <p:ph sz="quarter" idx="1"/>
          </p:nvPr>
        </p:nvPicPr>
        <p:blipFill>
          <a:blip r:embed="rId2"/>
          <a:stretch>
            <a:fillRect/>
          </a:stretch>
        </p:blipFill>
        <p:spPr>
          <a:xfrm>
            <a:off x="1785918" y="2786058"/>
            <a:ext cx="5167331" cy="3444887"/>
          </a:xfrm>
        </p:spPr>
      </p:pic>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nodeType="clickEffect">
                                  <p:stCondLst>
                                    <p:cond delay="0"/>
                                  </p:stCondLst>
                                  <p:iterate type="lt">
                                    <p:tmPct val="50000"/>
                                  </p:iterate>
                                  <p:childTnLst>
                                    <p:set>
                                      <p:cBhvr>
                                        <p:cTn id="6" dur="1" fill="hold">
                                          <p:stCondLst>
                                            <p:cond delay="0"/>
                                          </p:stCondLst>
                                        </p:cTn>
                                        <p:tgtEl>
                                          <p:spTgt spid="4"/>
                                        </p:tgtEl>
                                        <p:attrNameLst>
                                          <p:attrName>style.visibility</p:attrName>
                                        </p:attrNameLst>
                                      </p:cBhvr>
                                      <p:to>
                                        <p:strVal val="visible"/>
                                      </p:to>
                                    </p:set>
                                    <p:set>
                                      <p:cBhvr>
                                        <p:cTn id="7" dur="455" fill="hold">
                                          <p:stCondLst>
                                            <p:cond delay="0"/>
                                          </p:stCondLst>
                                        </p:cTn>
                                        <p:tgtEl>
                                          <p:spTgt spid="4"/>
                                        </p:tgtEl>
                                        <p:attrNameLst>
                                          <p:attrName>style.rotation</p:attrName>
                                        </p:attrNameLst>
                                      </p:cBhvr>
                                      <p:to>
                                        <p:strVal val="-45.0"/>
                                      </p:to>
                                    </p:set>
                                    <p:anim calcmode="lin" valueType="num">
                                      <p:cBhvr>
                                        <p:cTn id="8" dur="455" fill="hold">
                                          <p:stCondLst>
                                            <p:cond delay="455"/>
                                          </p:stCondLst>
                                        </p:cTn>
                                        <p:tgtEl>
                                          <p:spTgt spid="4"/>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4"/>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4"/>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4"/>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3600" dirty="0" err="1" smtClean="0"/>
              <a:t>Australien</a:t>
            </a:r>
            <a:endParaRPr lang="ru-RU" sz="3600" dirty="0"/>
          </a:p>
        </p:txBody>
      </p:sp>
      <p:sp>
        <p:nvSpPr>
          <p:cNvPr id="3" name="Текст 2"/>
          <p:cNvSpPr>
            <a:spLocks noGrp="1"/>
          </p:cNvSpPr>
          <p:nvPr>
            <p:ph type="body" idx="1"/>
          </p:nvPr>
        </p:nvSpPr>
        <p:spPr/>
        <p:txBody>
          <a:bodyPr>
            <a:normAutofit/>
          </a:bodyPr>
          <a:lstStyle/>
          <a:p>
            <a:r>
              <a:rPr lang="en-US" sz="2000" dirty="0" smtClean="0"/>
              <a:t>Lamington</a:t>
            </a:r>
            <a:endParaRPr lang="ru-RU" sz="2000" dirty="0"/>
          </a:p>
        </p:txBody>
      </p:sp>
    </p:spTree>
  </p:cSld>
  <p:clrMapOvr>
    <a:masterClrMapping/>
  </p:clrMapOvr>
  <p:transition>
    <p:randomBa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357166"/>
            <a:ext cx="7467600" cy="2417794"/>
          </a:xfrm>
        </p:spPr>
        <p:txBody>
          <a:bodyPr>
            <a:noAutofit/>
          </a:bodyPr>
          <a:lstStyle/>
          <a:p>
            <a:r>
              <a:rPr lang="de-DE" sz="2000" dirty="0" err="1" smtClean="0">
                <a:solidFill>
                  <a:schemeClr val="tx1"/>
                </a:solidFill>
              </a:rPr>
              <a:t>Lamington</a:t>
            </a:r>
            <a:r>
              <a:rPr lang="de-DE" sz="2000" dirty="0" smtClean="0">
                <a:solidFill>
                  <a:schemeClr val="tx1"/>
                </a:solidFill>
              </a:rPr>
              <a:t> (Eng. </a:t>
            </a:r>
            <a:r>
              <a:rPr lang="de-DE" sz="2000" dirty="0" err="1" smtClean="0">
                <a:solidFill>
                  <a:schemeClr val="tx1"/>
                </a:solidFill>
              </a:rPr>
              <a:t>Lamington</a:t>
            </a:r>
            <a:r>
              <a:rPr lang="de-DE" sz="2000" dirty="0" smtClean="0">
                <a:solidFill>
                  <a:schemeClr val="tx1"/>
                </a:solidFill>
              </a:rPr>
              <a:t>) - </a:t>
            </a:r>
            <a:r>
              <a:rPr lang="de-DE" sz="2000" dirty="0" err="1" smtClean="0">
                <a:solidFill>
                  <a:schemeClr val="tx1"/>
                </a:solidFill>
              </a:rPr>
              <a:t>Australian</a:t>
            </a:r>
            <a:r>
              <a:rPr lang="de-DE" sz="2000" dirty="0" smtClean="0">
                <a:solidFill>
                  <a:schemeClr val="tx1"/>
                </a:solidFill>
              </a:rPr>
              <a:t> Dessert ist ein rechteckiger Schwamm Kuchen mit Schokoladenglasur und Rolle in Kokos abgedeckt. Manchmal werden die beiden in einem </a:t>
            </a:r>
            <a:r>
              <a:rPr lang="de-DE" sz="2000" dirty="0" err="1" smtClean="0">
                <a:solidFill>
                  <a:schemeClr val="tx1"/>
                </a:solidFill>
              </a:rPr>
              <a:t>Lamington</a:t>
            </a:r>
            <a:r>
              <a:rPr lang="de-DE" sz="2000" dirty="0" smtClean="0">
                <a:solidFill>
                  <a:schemeClr val="tx1"/>
                </a:solidFill>
              </a:rPr>
              <a:t> Kuchen mit der Sahne und / oder Erdbeermarmelade kombiniert. </a:t>
            </a:r>
            <a:r>
              <a:rPr lang="de-DE" sz="2000" dirty="0" err="1" smtClean="0">
                <a:solidFill>
                  <a:schemeClr val="tx1"/>
                </a:solidFill>
              </a:rPr>
              <a:t>Strawberry</a:t>
            </a:r>
            <a:r>
              <a:rPr lang="de-DE" sz="2000" dirty="0" smtClean="0">
                <a:solidFill>
                  <a:schemeClr val="tx1"/>
                </a:solidFill>
              </a:rPr>
              <a:t> Variante ist in Neuseeland, Australien häufiger ist die Zitrone weitere beliebte Option.</a:t>
            </a:r>
            <a:endParaRPr lang="ru-RU" sz="2000" dirty="0">
              <a:solidFill>
                <a:schemeClr val="tx1"/>
              </a:solidFill>
            </a:endParaRPr>
          </a:p>
        </p:txBody>
      </p:sp>
      <p:pic>
        <p:nvPicPr>
          <p:cNvPr id="4" name="Содержимое 3" descr="15897_l.jpg"/>
          <p:cNvPicPr>
            <a:picLocks noGrp="1" noChangeAspect="1"/>
          </p:cNvPicPr>
          <p:nvPr>
            <p:ph sz="quarter" idx="1"/>
          </p:nvPr>
        </p:nvPicPr>
        <p:blipFill>
          <a:blip r:embed="rId2"/>
          <a:stretch>
            <a:fillRect/>
          </a:stretch>
        </p:blipFill>
        <p:spPr>
          <a:xfrm>
            <a:off x="1643042" y="3000372"/>
            <a:ext cx="5321664" cy="3544887"/>
          </a:xfrm>
        </p:spPr>
      </p:pic>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4"/>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4"/>
                                        </p:tgtEl>
                                        <p:attrNameLst>
                                          <p:attrName>ppt_y</p:attrName>
                                        </p:attrNameLst>
                                      </p:cBhvr>
                                      <p:tavLst>
                                        <p:tav tm="0">
                                          <p:val>
                                            <p:strVal val="#ppt_y"/>
                                          </p:val>
                                        </p:tav>
                                        <p:tav tm="100000">
                                          <p:val>
                                            <p:strVal val="#ppt_y"/>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3600" dirty="0" err="1" smtClean="0"/>
              <a:t>Madagaskar</a:t>
            </a:r>
            <a:endParaRPr lang="ru-RU" sz="3600" dirty="0"/>
          </a:p>
        </p:txBody>
      </p:sp>
      <p:sp>
        <p:nvSpPr>
          <p:cNvPr id="3" name="Текст 2"/>
          <p:cNvSpPr>
            <a:spLocks noGrp="1"/>
          </p:cNvSpPr>
          <p:nvPr>
            <p:ph type="body" idx="1"/>
          </p:nvPr>
        </p:nvSpPr>
        <p:spPr/>
        <p:txBody>
          <a:bodyPr>
            <a:normAutofit/>
          </a:bodyPr>
          <a:lstStyle/>
          <a:p>
            <a:r>
              <a:rPr lang="en-US" sz="2000" dirty="0" err="1" smtClean="0"/>
              <a:t>Rumazava</a:t>
            </a:r>
            <a:endParaRPr lang="ru-RU" sz="2000" dirty="0"/>
          </a:p>
        </p:txBody>
      </p:sp>
    </p:spTree>
  </p:cSld>
  <p:clrMapOvr>
    <a:masterClrMapping/>
  </p:clrMapOvr>
  <p:transition>
    <p:comb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57224" y="571480"/>
            <a:ext cx="7467600" cy="1143000"/>
          </a:xfrm>
        </p:spPr>
        <p:txBody>
          <a:bodyPr>
            <a:normAutofit/>
          </a:bodyPr>
          <a:lstStyle/>
          <a:p>
            <a:r>
              <a:rPr lang="de-DE" sz="2800" dirty="0" err="1" smtClean="0">
                <a:solidFill>
                  <a:schemeClr val="tx1"/>
                </a:solidFill>
              </a:rPr>
              <a:t>Rumazava</a:t>
            </a:r>
            <a:r>
              <a:rPr lang="de-DE" sz="2800" dirty="0" smtClean="0">
                <a:solidFill>
                  <a:schemeClr val="tx1"/>
                </a:solidFill>
              </a:rPr>
              <a:t> </a:t>
            </a:r>
            <a:r>
              <a:rPr lang="de-DE" sz="2800" dirty="0" smtClean="0">
                <a:solidFill>
                  <a:schemeClr val="tx1"/>
                </a:solidFill>
              </a:rPr>
              <a:t>- Eintopf aus Fleisch, Kräutern und Tomaten.</a:t>
            </a:r>
            <a:endParaRPr lang="ru-RU" sz="2800" dirty="0">
              <a:solidFill>
                <a:schemeClr val="tx1"/>
              </a:solidFill>
            </a:endParaRPr>
          </a:p>
        </p:txBody>
      </p:sp>
      <p:pic>
        <p:nvPicPr>
          <p:cNvPr id="4" name="Содержимое 3" descr="b_1_31156.jpg"/>
          <p:cNvPicPr>
            <a:picLocks noGrp="1" noChangeAspect="1"/>
          </p:cNvPicPr>
          <p:nvPr>
            <p:ph sz="quarter" idx="1"/>
          </p:nvPr>
        </p:nvPicPr>
        <p:blipFill>
          <a:blip r:embed="rId2"/>
          <a:stretch>
            <a:fillRect/>
          </a:stretch>
        </p:blipFill>
        <p:spPr>
          <a:xfrm>
            <a:off x="1285852" y="2285992"/>
            <a:ext cx="5953125" cy="3971925"/>
          </a:xfrm>
        </p:spPr>
      </p:pic>
    </p:spTree>
  </p:cSld>
  <p:clrMapOvr>
    <a:masterClrMapping/>
  </p:clrMapOvr>
  <p:transition>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10" dur="1000" fill="hold"/>
                                        <p:tgtEl>
                                          <p:spTgt spid="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3600" dirty="0" err="1" smtClean="0"/>
              <a:t>Brasilien</a:t>
            </a:r>
            <a:endParaRPr lang="ru-RU" sz="3600" dirty="0"/>
          </a:p>
        </p:txBody>
      </p:sp>
      <p:sp>
        <p:nvSpPr>
          <p:cNvPr id="3" name="Текст 2"/>
          <p:cNvSpPr>
            <a:spLocks noGrp="1"/>
          </p:cNvSpPr>
          <p:nvPr>
            <p:ph type="body" idx="1"/>
          </p:nvPr>
        </p:nvSpPr>
        <p:spPr/>
        <p:txBody>
          <a:bodyPr>
            <a:normAutofit/>
          </a:bodyPr>
          <a:lstStyle/>
          <a:p>
            <a:r>
              <a:rPr lang="en-US" sz="2000" dirty="0" err="1" smtClean="0"/>
              <a:t>Feijoada</a:t>
            </a:r>
            <a:endParaRPr lang="ru-RU" sz="2000" dirty="0"/>
          </a:p>
        </p:txBody>
      </p:sp>
    </p:spTree>
  </p:cSld>
  <p:clrMapOvr>
    <a:masterClrMapping/>
  </p:clrMapOvr>
  <p:transition>
    <p:blinds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14290"/>
            <a:ext cx="7467600" cy="2571760"/>
          </a:xfrm>
        </p:spPr>
        <p:txBody>
          <a:bodyPr>
            <a:noAutofit/>
          </a:bodyPr>
          <a:lstStyle/>
          <a:p>
            <a:r>
              <a:rPr lang="de-DE" sz="2800" dirty="0" err="1" smtClean="0">
                <a:solidFill>
                  <a:schemeClr val="tx1"/>
                </a:solidFill>
                <a:latin typeface="Gabriola" pitchFamily="82" charset="0"/>
              </a:rPr>
              <a:t>Feijoada</a:t>
            </a:r>
            <a:r>
              <a:rPr lang="de-DE" sz="2800" dirty="0" smtClean="0">
                <a:solidFill>
                  <a:schemeClr val="tx1"/>
                </a:solidFill>
                <a:latin typeface="Gabriola" pitchFamily="82" charset="0"/>
              </a:rPr>
              <a:t> ist ein Eintopf aus Bohnen mit Rind- und Schweinefleisch, die ein typisches portugiesisches Gericht ist. </a:t>
            </a:r>
            <a:r>
              <a:rPr lang="de-DE" sz="2800" dirty="0" err="1" smtClean="0">
                <a:solidFill>
                  <a:schemeClr val="tx1"/>
                </a:solidFill>
                <a:latin typeface="Gabriola" pitchFamily="82" charset="0"/>
              </a:rPr>
              <a:t>Feijoada</a:t>
            </a:r>
            <a:r>
              <a:rPr lang="de-DE" sz="2800" dirty="0" smtClean="0">
                <a:solidFill>
                  <a:schemeClr val="tx1"/>
                </a:solidFill>
                <a:latin typeface="Gabriola" pitchFamily="82" charset="0"/>
              </a:rPr>
              <a:t> ist in der Regel auch in ehemaligen portugiesischen Kolonien wie Brasilien, Macau, Angola, Mosambik und </a:t>
            </a:r>
            <a:r>
              <a:rPr lang="de-DE" sz="2800" dirty="0" err="1" smtClean="0">
                <a:solidFill>
                  <a:schemeClr val="tx1"/>
                </a:solidFill>
                <a:latin typeface="Gabriola" pitchFamily="82" charset="0"/>
              </a:rPr>
              <a:t>Goa</a:t>
            </a:r>
            <a:r>
              <a:rPr lang="de-DE" sz="2800" dirty="0" smtClean="0">
                <a:solidFill>
                  <a:schemeClr val="tx1"/>
                </a:solidFill>
                <a:latin typeface="Gabriola" pitchFamily="82" charset="0"/>
              </a:rPr>
              <a:t> (Indien) gekocht. Aber das Rezept kann leicht von einem Land zum anderen unterscheiden.</a:t>
            </a:r>
            <a:endParaRPr lang="ru-RU" sz="2800" dirty="0">
              <a:solidFill>
                <a:schemeClr val="tx1"/>
              </a:solidFill>
              <a:latin typeface="Gabriola" pitchFamily="82" charset="0"/>
            </a:endParaRPr>
          </a:p>
        </p:txBody>
      </p:sp>
      <p:pic>
        <p:nvPicPr>
          <p:cNvPr id="4" name="Содержимое 3" descr="5748ae4eded9e9514009969fbea2.jpg"/>
          <p:cNvPicPr>
            <a:picLocks noGrp="1" noChangeAspect="1"/>
          </p:cNvPicPr>
          <p:nvPr>
            <p:ph sz="quarter" idx="1"/>
          </p:nvPr>
        </p:nvPicPr>
        <p:blipFill>
          <a:blip r:embed="rId2"/>
          <a:stretch>
            <a:fillRect/>
          </a:stretch>
        </p:blipFill>
        <p:spPr>
          <a:xfrm>
            <a:off x="2071670" y="3143248"/>
            <a:ext cx="4290681" cy="3214710"/>
          </a:xfrm>
        </p:spPr>
      </p:pic>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800" decel="100000"/>
                                        <p:tgtEl>
                                          <p:spTgt spid="4"/>
                                        </p:tgtEl>
                                      </p:cBhvr>
                                    </p:animEffect>
                                    <p:anim calcmode="lin" valueType="num">
                                      <p:cBhvr>
                                        <p:cTn id="8" dur="800" decel="100000" fill="hold"/>
                                        <p:tgtEl>
                                          <p:spTgt spid="4"/>
                                        </p:tgtEl>
                                        <p:attrNameLst>
                                          <p:attrName>style.rotation</p:attrName>
                                        </p:attrNameLst>
                                      </p:cBhvr>
                                      <p:tavLst>
                                        <p:tav tm="0">
                                          <p:val>
                                            <p:fltVal val="-90"/>
                                          </p:val>
                                        </p:tav>
                                        <p:tav tm="100000">
                                          <p:val>
                                            <p:fltVal val="0"/>
                                          </p:val>
                                        </p:tav>
                                      </p:tavLst>
                                    </p:anim>
                                    <p:anim calcmode="lin" valueType="num">
                                      <p:cBhvr>
                                        <p:cTn id="9" dur="800" decel="100000" fill="hold"/>
                                        <p:tgtEl>
                                          <p:spTgt spid="4"/>
                                        </p:tgtEl>
                                        <p:attrNameLst>
                                          <p:attrName>ppt_x</p:attrName>
                                        </p:attrNameLst>
                                      </p:cBhvr>
                                      <p:tavLst>
                                        <p:tav tm="0">
                                          <p:val>
                                            <p:strVal val="#ppt_x+0.4"/>
                                          </p:val>
                                        </p:tav>
                                        <p:tav tm="100000">
                                          <p:val>
                                            <p:strVal val="#ppt_x-0.05"/>
                                          </p:val>
                                        </p:tav>
                                      </p:tavLst>
                                    </p:anim>
                                    <p:anim calcmode="lin" valueType="num">
                                      <p:cBhvr>
                                        <p:cTn id="10" dur="800" decel="100000" fill="hold"/>
                                        <p:tgtEl>
                                          <p:spTgt spid="4"/>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4"/>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4"/>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3600" dirty="0" err="1" smtClean="0"/>
              <a:t>Kanada</a:t>
            </a:r>
            <a:endParaRPr lang="ru-RU" sz="3600" dirty="0"/>
          </a:p>
        </p:txBody>
      </p:sp>
      <p:sp>
        <p:nvSpPr>
          <p:cNvPr id="3" name="Текст 2"/>
          <p:cNvSpPr>
            <a:spLocks noGrp="1"/>
          </p:cNvSpPr>
          <p:nvPr>
            <p:ph type="body" idx="1"/>
          </p:nvPr>
        </p:nvSpPr>
        <p:spPr/>
        <p:txBody>
          <a:bodyPr>
            <a:normAutofit/>
          </a:bodyPr>
          <a:lstStyle/>
          <a:p>
            <a:r>
              <a:rPr lang="en-US" sz="2000" dirty="0" err="1" smtClean="0"/>
              <a:t>Roastbeef</a:t>
            </a:r>
            <a:endParaRPr lang="ru-RU" sz="2000" dirty="0"/>
          </a:p>
        </p:txBody>
      </p:sp>
    </p:spTree>
  </p:cSld>
  <p:clrMapOvr>
    <a:masterClrMapping/>
  </p:clrMapOvr>
  <p:transition>
    <p:split orient="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142852"/>
            <a:ext cx="7467600" cy="2632108"/>
          </a:xfrm>
        </p:spPr>
        <p:txBody>
          <a:bodyPr>
            <a:noAutofit/>
          </a:bodyPr>
          <a:lstStyle/>
          <a:p>
            <a:r>
              <a:rPr lang="en-US" sz="2400" dirty="0" err="1" smtClean="0">
                <a:solidFill>
                  <a:schemeClr val="tx1"/>
                </a:solidFill>
              </a:rPr>
              <a:t>Roastbeef</a:t>
            </a:r>
            <a:r>
              <a:rPr lang="en-US" sz="2400" dirty="0" smtClean="0">
                <a:solidFill>
                  <a:schemeClr val="tx1"/>
                </a:solidFill>
              </a:rPr>
              <a:t> (Eng </a:t>
            </a:r>
            <a:r>
              <a:rPr lang="en-US" sz="2400" dirty="0" err="1" smtClean="0">
                <a:solidFill>
                  <a:schemeClr val="tx1"/>
                </a:solidFill>
              </a:rPr>
              <a:t>Roastbeef</a:t>
            </a:r>
            <a:r>
              <a:rPr lang="en-US" sz="2400" dirty="0" smtClean="0">
                <a:solidFill>
                  <a:schemeClr val="tx1"/>
                </a:solidFill>
              </a:rPr>
              <a:t>, </a:t>
            </a:r>
            <a:r>
              <a:rPr lang="en-US" sz="2400" dirty="0" err="1" smtClean="0">
                <a:solidFill>
                  <a:schemeClr val="tx1"/>
                </a:solidFill>
              </a:rPr>
              <a:t>leuchtet</a:t>
            </a:r>
            <a:r>
              <a:rPr lang="en-US" sz="2400" dirty="0" smtClean="0">
                <a:solidFill>
                  <a:schemeClr val="tx1"/>
                </a:solidFill>
              </a:rPr>
              <a:t> .. "</a:t>
            </a:r>
            <a:r>
              <a:rPr lang="en-US" sz="2400" dirty="0" err="1" smtClean="0">
                <a:solidFill>
                  <a:schemeClr val="tx1"/>
                </a:solidFill>
              </a:rPr>
              <a:t>Roastbeef</a:t>
            </a:r>
            <a:r>
              <a:rPr lang="en-US" sz="2400" dirty="0" smtClean="0">
                <a:solidFill>
                  <a:schemeClr val="tx1"/>
                </a:solidFill>
              </a:rPr>
              <a:t>".) - English cuisine, das in den </a:t>
            </a:r>
            <a:r>
              <a:rPr lang="en-US" sz="2400" dirty="0" err="1" smtClean="0">
                <a:solidFill>
                  <a:schemeClr val="tx1"/>
                </a:solidFill>
              </a:rPr>
              <a:t>Ofen</a:t>
            </a:r>
            <a:r>
              <a:rPr lang="en-US" sz="2400" dirty="0" smtClean="0">
                <a:solidFill>
                  <a:schemeClr val="tx1"/>
                </a:solidFill>
              </a:rPr>
              <a:t> Brocken </a:t>
            </a:r>
            <a:r>
              <a:rPr lang="en-US" sz="2400" dirty="0" err="1" smtClean="0">
                <a:solidFill>
                  <a:schemeClr val="tx1"/>
                </a:solidFill>
              </a:rPr>
              <a:t>Rindfleisch</a:t>
            </a:r>
            <a:r>
              <a:rPr lang="en-US" sz="2400" dirty="0" smtClean="0">
                <a:solidFill>
                  <a:schemeClr val="tx1"/>
                </a:solidFill>
              </a:rPr>
              <a:t> </a:t>
            </a:r>
            <a:r>
              <a:rPr lang="en-US" sz="2400" dirty="0" err="1" smtClean="0">
                <a:solidFill>
                  <a:schemeClr val="tx1"/>
                </a:solidFill>
              </a:rPr>
              <a:t>gebacken</a:t>
            </a:r>
            <a:r>
              <a:rPr lang="en-US" sz="2400" dirty="0" smtClean="0">
                <a:solidFill>
                  <a:schemeClr val="tx1"/>
                </a:solidFill>
              </a:rPr>
              <a:t> </a:t>
            </a:r>
            <a:r>
              <a:rPr lang="en-US" sz="2400" dirty="0" err="1" smtClean="0">
                <a:solidFill>
                  <a:schemeClr val="tx1"/>
                </a:solidFill>
              </a:rPr>
              <a:t>wird</a:t>
            </a:r>
            <a:r>
              <a:rPr lang="en-US" sz="2400" dirty="0" smtClean="0">
                <a:solidFill>
                  <a:schemeClr val="tx1"/>
                </a:solidFill>
              </a:rPr>
              <a:t>. </a:t>
            </a:r>
            <a:r>
              <a:rPr lang="en-US" sz="2400" dirty="0" err="1" smtClean="0">
                <a:solidFill>
                  <a:schemeClr val="tx1"/>
                </a:solidFill>
              </a:rPr>
              <a:t>Genauer</a:t>
            </a:r>
            <a:r>
              <a:rPr lang="en-US" sz="2400" dirty="0" smtClean="0">
                <a:solidFill>
                  <a:schemeClr val="tx1"/>
                </a:solidFill>
              </a:rPr>
              <a:t> </a:t>
            </a:r>
            <a:r>
              <a:rPr lang="en-US" sz="2400" dirty="0" err="1" smtClean="0">
                <a:solidFill>
                  <a:schemeClr val="tx1"/>
                </a:solidFill>
              </a:rPr>
              <a:t>gesagt</a:t>
            </a:r>
            <a:r>
              <a:rPr lang="en-US" sz="2400" dirty="0" smtClean="0">
                <a:solidFill>
                  <a:schemeClr val="tx1"/>
                </a:solidFill>
              </a:rPr>
              <a:t>, </a:t>
            </a:r>
            <a:r>
              <a:rPr lang="en-US" sz="2400" dirty="0" err="1" smtClean="0">
                <a:solidFill>
                  <a:schemeClr val="tx1"/>
                </a:solidFill>
              </a:rPr>
              <a:t>ein</a:t>
            </a:r>
            <a:r>
              <a:rPr lang="en-US" sz="2400" dirty="0" smtClean="0">
                <a:solidFill>
                  <a:schemeClr val="tx1"/>
                </a:solidFill>
              </a:rPr>
              <a:t> </a:t>
            </a:r>
            <a:r>
              <a:rPr lang="en-US" sz="2400" dirty="0" err="1" smtClean="0">
                <a:solidFill>
                  <a:schemeClr val="tx1"/>
                </a:solidFill>
              </a:rPr>
              <a:t>Stück</a:t>
            </a:r>
            <a:r>
              <a:rPr lang="en-US" sz="2400" dirty="0" smtClean="0">
                <a:solidFill>
                  <a:schemeClr val="tx1"/>
                </a:solidFill>
              </a:rPr>
              <a:t> </a:t>
            </a:r>
            <a:r>
              <a:rPr lang="en-US" sz="2400" dirty="0" err="1" smtClean="0">
                <a:solidFill>
                  <a:schemeClr val="tx1"/>
                </a:solidFill>
              </a:rPr>
              <a:t>Fleisch</a:t>
            </a:r>
            <a:r>
              <a:rPr lang="en-US" sz="2400" dirty="0" smtClean="0">
                <a:solidFill>
                  <a:schemeClr val="tx1"/>
                </a:solidFill>
              </a:rPr>
              <a:t> von </a:t>
            </a:r>
            <a:r>
              <a:rPr lang="en-US" sz="2400" dirty="0" err="1" smtClean="0">
                <a:solidFill>
                  <a:schemeClr val="tx1"/>
                </a:solidFill>
              </a:rPr>
              <a:t>der</a:t>
            </a:r>
            <a:r>
              <a:rPr lang="en-US" sz="2400" dirty="0" smtClean="0">
                <a:solidFill>
                  <a:schemeClr val="tx1"/>
                </a:solidFill>
              </a:rPr>
              <a:t> </a:t>
            </a:r>
            <a:r>
              <a:rPr lang="en-US" sz="2400" dirty="0" err="1" smtClean="0">
                <a:solidFill>
                  <a:schemeClr val="tx1"/>
                </a:solidFill>
              </a:rPr>
              <a:t>Karkasse</a:t>
            </a:r>
            <a:r>
              <a:rPr lang="en-US" sz="2400" dirty="0" smtClean="0">
                <a:solidFill>
                  <a:schemeClr val="tx1"/>
                </a:solidFill>
              </a:rPr>
              <a:t> </a:t>
            </a:r>
            <a:r>
              <a:rPr lang="en-US" sz="2400" dirty="0" err="1" smtClean="0">
                <a:solidFill>
                  <a:schemeClr val="tx1"/>
                </a:solidFill>
              </a:rPr>
              <a:t>der</a:t>
            </a:r>
            <a:r>
              <a:rPr lang="en-US" sz="2400" dirty="0" smtClean="0">
                <a:solidFill>
                  <a:schemeClr val="tx1"/>
                </a:solidFill>
              </a:rPr>
              <a:t> </a:t>
            </a:r>
            <a:r>
              <a:rPr lang="en-US" sz="2400" dirty="0" err="1" smtClean="0">
                <a:solidFill>
                  <a:schemeClr val="tx1"/>
                </a:solidFill>
              </a:rPr>
              <a:t>Kappe</a:t>
            </a:r>
            <a:r>
              <a:rPr lang="en-US" sz="2400" dirty="0" smtClean="0">
                <a:solidFill>
                  <a:schemeClr val="tx1"/>
                </a:solidFill>
              </a:rPr>
              <a:t> und </a:t>
            </a:r>
            <a:r>
              <a:rPr lang="en-US" sz="2400" dirty="0" err="1" smtClean="0">
                <a:solidFill>
                  <a:schemeClr val="tx1"/>
                </a:solidFill>
              </a:rPr>
              <a:t>schneiden</a:t>
            </a:r>
            <a:r>
              <a:rPr lang="en-US" sz="2400" dirty="0" smtClean="0">
                <a:solidFill>
                  <a:schemeClr val="tx1"/>
                </a:solidFill>
              </a:rPr>
              <a:t> </a:t>
            </a:r>
            <a:r>
              <a:rPr lang="en-US" sz="2400" dirty="0" err="1" smtClean="0">
                <a:solidFill>
                  <a:schemeClr val="tx1"/>
                </a:solidFill>
              </a:rPr>
              <a:t>eine</a:t>
            </a:r>
            <a:r>
              <a:rPr lang="en-US" sz="2400" dirty="0" smtClean="0">
                <a:solidFill>
                  <a:schemeClr val="tx1"/>
                </a:solidFill>
              </a:rPr>
              <a:t> </a:t>
            </a:r>
            <a:r>
              <a:rPr lang="en-US" sz="2400" dirty="0" err="1" smtClean="0">
                <a:solidFill>
                  <a:schemeClr val="tx1"/>
                </a:solidFill>
              </a:rPr>
              <a:t>gebratene</a:t>
            </a:r>
            <a:r>
              <a:rPr lang="en-US" sz="2400" dirty="0" smtClean="0">
                <a:solidFill>
                  <a:schemeClr val="tx1"/>
                </a:solidFill>
              </a:rPr>
              <a:t>; </a:t>
            </a:r>
            <a:r>
              <a:rPr lang="en-US" sz="2400" dirty="0" err="1" smtClean="0">
                <a:solidFill>
                  <a:schemeClr val="tx1"/>
                </a:solidFill>
              </a:rPr>
              <a:t>Gericht</a:t>
            </a:r>
            <a:r>
              <a:rPr lang="en-US" sz="2400" dirty="0" smtClean="0">
                <a:solidFill>
                  <a:schemeClr val="tx1"/>
                </a:solidFill>
              </a:rPr>
              <a:t> </a:t>
            </a:r>
            <a:r>
              <a:rPr lang="en-US" sz="2400" dirty="0" err="1" smtClean="0">
                <a:solidFill>
                  <a:schemeClr val="tx1"/>
                </a:solidFill>
              </a:rPr>
              <a:t>aus</a:t>
            </a:r>
            <a:r>
              <a:rPr lang="en-US" sz="2400" dirty="0" smtClean="0">
                <a:solidFill>
                  <a:schemeClr val="tx1"/>
                </a:solidFill>
              </a:rPr>
              <a:t> </a:t>
            </a:r>
            <a:r>
              <a:rPr lang="en-US" sz="2400" dirty="0" err="1" smtClean="0">
                <a:solidFill>
                  <a:schemeClr val="tx1"/>
                </a:solidFill>
              </a:rPr>
              <a:t>gebratenem</a:t>
            </a:r>
            <a:r>
              <a:rPr lang="en-US" sz="2400" dirty="0" smtClean="0">
                <a:solidFill>
                  <a:schemeClr val="tx1"/>
                </a:solidFill>
              </a:rPr>
              <a:t> </a:t>
            </a:r>
            <a:r>
              <a:rPr lang="en-US" sz="2400" dirty="0" err="1" smtClean="0">
                <a:solidFill>
                  <a:schemeClr val="tx1"/>
                </a:solidFill>
              </a:rPr>
              <a:t>Rinderfilet</a:t>
            </a:r>
            <a:r>
              <a:rPr lang="en-US" sz="2400" dirty="0" smtClean="0">
                <a:solidFill>
                  <a:schemeClr val="tx1"/>
                </a:solidFill>
              </a:rPr>
              <a:t> </a:t>
            </a:r>
            <a:r>
              <a:rPr lang="en-US" sz="2400" dirty="0" err="1" smtClean="0">
                <a:solidFill>
                  <a:schemeClr val="tx1"/>
                </a:solidFill>
              </a:rPr>
              <a:t>mit</a:t>
            </a:r>
            <a:r>
              <a:rPr lang="en-US" sz="2400" dirty="0" smtClean="0">
                <a:solidFill>
                  <a:schemeClr val="tx1"/>
                </a:solidFill>
              </a:rPr>
              <a:t> </a:t>
            </a:r>
            <a:r>
              <a:rPr lang="en-US" sz="2400" dirty="0" err="1" smtClean="0">
                <a:solidFill>
                  <a:schemeClr val="tx1"/>
                </a:solidFill>
              </a:rPr>
              <a:t>Kappe</a:t>
            </a:r>
            <a:r>
              <a:rPr lang="en-US" sz="2400" dirty="0" smtClean="0">
                <a:solidFill>
                  <a:schemeClr val="tx1"/>
                </a:solidFill>
              </a:rPr>
              <a:t> von Mascara.</a:t>
            </a:r>
            <a:endParaRPr lang="ru-RU" sz="2400" dirty="0">
              <a:solidFill>
                <a:schemeClr val="tx1"/>
              </a:solidFill>
            </a:endParaRPr>
          </a:p>
        </p:txBody>
      </p:sp>
      <p:pic>
        <p:nvPicPr>
          <p:cNvPr id="6" name="Содержимое 5" descr="c40bc275b18d1bdb2c577a9bc7c23b77.jpg"/>
          <p:cNvPicPr>
            <a:picLocks noGrp="1" noChangeAspect="1"/>
          </p:cNvPicPr>
          <p:nvPr>
            <p:ph sz="quarter" idx="1"/>
          </p:nvPr>
        </p:nvPicPr>
        <p:blipFill>
          <a:blip r:embed="rId2"/>
          <a:stretch>
            <a:fillRect/>
          </a:stretch>
        </p:blipFill>
        <p:spPr>
          <a:xfrm>
            <a:off x="1785918" y="2928934"/>
            <a:ext cx="4810136" cy="3607602"/>
          </a:xfrm>
        </p:spPr>
      </p:pic>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3600" dirty="0" smtClean="0"/>
              <a:t>Ukraine</a:t>
            </a:r>
            <a:endParaRPr lang="ru-RU" sz="3600" dirty="0"/>
          </a:p>
        </p:txBody>
      </p:sp>
      <p:sp>
        <p:nvSpPr>
          <p:cNvPr id="3" name="Текст 2"/>
          <p:cNvSpPr>
            <a:spLocks noGrp="1"/>
          </p:cNvSpPr>
          <p:nvPr>
            <p:ph type="body" idx="1"/>
          </p:nvPr>
        </p:nvSpPr>
        <p:spPr/>
        <p:txBody>
          <a:bodyPr>
            <a:normAutofit/>
          </a:bodyPr>
          <a:lstStyle/>
          <a:p>
            <a:r>
              <a:rPr lang="en-US" sz="2000" dirty="0" smtClean="0"/>
              <a:t>Borscht</a:t>
            </a:r>
            <a:endParaRPr lang="ru-RU" sz="2000" dirty="0"/>
          </a:p>
        </p:txBody>
      </p:sp>
    </p:spTree>
  </p:cSld>
  <p:clrMapOvr>
    <a:masterClrMapping/>
  </p:clrMapOvr>
  <p:transition>
    <p:pull/>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3600" dirty="0" err="1" smtClean="0"/>
              <a:t>Mongolei</a:t>
            </a:r>
            <a:endParaRPr lang="ru-RU" sz="3600" dirty="0"/>
          </a:p>
        </p:txBody>
      </p:sp>
      <p:sp>
        <p:nvSpPr>
          <p:cNvPr id="3" name="Текст 2"/>
          <p:cNvSpPr>
            <a:spLocks noGrp="1"/>
          </p:cNvSpPr>
          <p:nvPr>
            <p:ph type="body" idx="1"/>
          </p:nvPr>
        </p:nvSpPr>
        <p:spPr/>
        <p:txBody>
          <a:bodyPr>
            <a:normAutofit/>
          </a:bodyPr>
          <a:lstStyle/>
          <a:p>
            <a:r>
              <a:rPr lang="en-US" sz="2000" dirty="0" err="1" smtClean="0"/>
              <a:t>Bortsog</a:t>
            </a:r>
            <a:endParaRPr lang="ru-RU" sz="2000" dirty="0"/>
          </a:p>
        </p:txBody>
      </p:sp>
    </p:spTree>
  </p:cSld>
  <p:clrMapOvr>
    <a:masterClrMapping/>
  </p:clrMapOvr>
  <p:transition>
    <p:checker dir="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714356"/>
            <a:ext cx="7467600" cy="1143000"/>
          </a:xfrm>
        </p:spPr>
        <p:txBody>
          <a:bodyPr>
            <a:normAutofit/>
          </a:bodyPr>
          <a:lstStyle/>
          <a:p>
            <a:r>
              <a:rPr lang="de-DE" sz="3200" b="1" dirty="0" err="1" smtClean="0">
                <a:solidFill>
                  <a:schemeClr val="tx1"/>
                </a:solidFill>
                <a:latin typeface="Gabriola" pitchFamily="82" charset="0"/>
              </a:rPr>
              <a:t>Bortsog</a:t>
            </a:r>
            <a:r>
              <a:rPr lang="de-DE" sz="3200" b="1" dirty="0" smtClean="0">
                <a:solidFill>
                  <a:schemeClr val="tx1"/>
                </a:solidFill>
                <a:latin typeface="Gabriola" pitchFamily="82" charset="0"/>
              </a:rPr>
              <a:t> - fein gehackt Teigstücke in Hammelfett oder Öl gebraten.</a:t>
            </a:r>
            <a:endParaRPr lang="ru-RU" sz="3200" b="1" dirty="0">
              <a:solidFill>
                <a:schemeClr val="tx1"/>
              </a:solidFill>
              <a:latin typeface="Gabriola" pitchFamily="82" charset="0"/>
            </a:endParaRPr>
          </a:p>
        </p:txBody>
      </p:sp>
      <p:pic>
        <p:nvPicPr>
          <p:cNvPr id="4" name="Содержимое 3" descr="blog.jpg"/>
          <p:cNvPicPr>
            <a:picLocks noGrp="1" noChangeAspect="1"/>
          </p:cNvPicPr>
          <p:nvPr>
            <p:ph sz="quarter" idx="1"/>
          </p:nvPr>
        </p:nvPicPr>
        <p:blipFill>
          <a:blip r:embed="rId2"/>
          <a:stretch>
            <a:fillRect/>
          </a:stretch>
        </p:blipFill>
        <p:spPr>
          <a:xfrm>
            <a:off x="2357422" y="3214686"/>
            <a:ext cx="3380340" cy="2535255"/>
          </a:xfrm>
        </p:spPr>
      </p:pic>
    </p:spTree>
  </p:cSld>
  <p:clrMapOvr>
    <a:masterClrMapping/>
  </p:clrMapOvr>
  <p:transition>
    <p:cover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
                                        </p:tgtEl>
                                        <p:attrNameLst>
                                          <p:attrName>ppt_y</p:attrName>
                                        </p:attrNameLst>
                                      </p:cBhvr>
                                      <p:tavLst>
                                        <p:tav tm="0">
                                          <p:val>
                                            <p:strVal val="#ppt_y"/>
                                          </p:val>
                                        </p:tav>
                                        <p:tav tm="100000">
                                          <p:val>
                                            <p:strVal val="#ppt_y"/>
                                          </p:val>
                                        </p:tav>
                                      </p:tavLst>
                                    </p:anim>
                                    <p:anim calcmode="lin" valueType="num">
                                      <p:cBhvr>
                                        <p:cTn id="9"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000232" y="4857760"/>
            <a:ext cx="6672282" cy="1371600"/>
          </a:xfrm>
        </p:spPr>
        <p:txBody>
          <a:bodyPr/>
          <a:lstStyle/>
          <a:p>
            <a:r>
              <a:rPr lang="de-DE" dirty="0" smtClean="0"/>
              <a:t>Die Präsentation wurde von Julia </a:t>
            </a:r>
            <a:r>
              <a:rPr lang="de-DE" dirty="0" err="1" smtClean="0"/>
              <a:t>Maslenko</a:t>
            </a:r>
            <a:r>
              <a:rPr lang="de-DE" dirty="0" smtClean="0"/>
              <a:t> vorbereitet</a:t>
            </a:r>
            <a:r>
              <a:rPr lang="de-DE" dirty="0" smtClean="0"/>
              <a:t>.</a:t>
            </a:r>
            <a:endParaRPr lang="ru-RU" dirty="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57224" y="0"/>
            <a:ext cx="7467600" cy="2846422"/>
          </a:xfrm>
        </p:spPr>
        <p:txBody>
          <a:bodyPr>
            <a:noAutofit/>
          </a:bodyPr>
          <a:lstStyle/>
          <a:p>
            <a:r>
              <a:rPr lang="de-DE" sz="1600" dirty="0" err="1" smtClean="0">
                <a:solidFill>
                  <a:schemeClr val="tx1"/>
                </a:solidFill>
              </a:rPr>
              <a:t>Borscht</a:t>
            </a:r>
            <a:r>
              <a:rPr lang="de-DE" sz="1600" dirty="0" smtClean="0">
                <a:solidFill>
                  <a:schemeClr val="tx1"/>
                </a:solidFill>
              </a:rPr>
              <a:t> - Gemüsegericht mit Fleisch oder Pilzen, ukrainischer Herkunft. Besonders verbreitet unter den Völkern Osteuropas. Das beliebteste Gericht auf den Tisch Ukrainisch. Bestandteil des Rote-Rüben-Borschtsch ist. Die ukrainischen Borschtsch und Kiew bis zu 20 Arten von Produkten, </a:t>
            </a:r>
            <a:r>
              <a:rPr lang="de-DE" sz="1600" dirty="0" err="1" smtClean="0">
                <a:solidFill>
                  <a:schemeClr val="tx1"/>
                </a:solidFill>
              </a:rPr>
              <a:t>Poltava</a:t>
            </a:r>
            <a:r>
              <a:rPr lang="de-DE" sz="1600" dirty="0" smtClean="0">
                <a:solidFill>
                  <a:schemeClr val="tx1"/>
                </a:solidFill>
              </a:rPr>
              <a:t> und grün - auf 18 </a:t>
            </a:r>
            <a:r>
              <a:rPr lang="de-DE" sz="1600" dirty="0" err="1" smtClean="0">
                <a:solidFill>
                  <a:schemeClr val="tx1"/>
                </a:solidFill>
              </a:rPr>
              <a:t>Tschernigow</a:t>
            </a:r>
            <a:r>
              <a:rPr lang="de-DE" sz="1600" dirty="0" smtClean="0">
                <a:solidFill>
                  <a:schemeClr val="tx1"/>
                </a:solidFill>
              </a:rPr>
              <a:t> -. 16 t E. Die häufigste dieser traditionelles Gericht in der Ukraine ist Ukrainisch, fleischlose Pilze und Bohnen, kalter Frühling. Bereiten Suppe mit Fleisch, Pilzen, Wurst, indem Creme. Schnelle Suppe mit Pilzen gewürzt mit Knoblauchbutter und serviert Donuts zu Borschtsch, goss Öl mit Knoblauch oder Torten mit Fleisch und Kohl.</a:t>
            </a:r>
            <a:endParaRPr lang="ru-RU" sz="1600" dirty="0">
              <a:solidFill>
                <a:schemeClr val="tx1"/>
              </a:solidFill>
            </a:endParaRPr>
          </a:p>
        </p:txBody>
      </p:sp>
      <p:pic>
        <p:nvPicPr>
          <p:cNvPr id="4" name="Содержимое 3" descr="63470_30573-640x480.jpg"/>
          <p:cNvPicPr>
            <a:picLocks noGrp="1" noChangeAspect="1"/>
          </p:cNvPicPr>
          <p:nvPr>
            <p:ph sz="quarter" idx="1"/>
          </p:nvPr>
        </p:nvPicPr>
        <p:blipFill>
          <a:blip r:embed="rId2"/>
          <a:stretch>
            <a:fillRect/>
          </a:stretch>
        </p:blipFill>
        <p:spPr>
          <a:xfrm>
            <a:off x="1714480" y="2928934"/>
            <a:ext cx="5749316" cy="3760831"/>
          </a:xfrm>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3600" dirty="0" err="1" smtClean="0"/>
              <a:t>Polen</a:t>
            </a:r>
            <a:endParaRPr lang="ru-RU" sz="3600" dirty="0"/>
          </a:p>
        </p:txBody>
      </p:sp>
      <p:sp>
        <p:nvSpPr>
          <p:cNvPr id="3" name="Текст 2"/>
          <p:cNvSpPr>
            <a:spLocks noGrp="1"/>
          </p:cNvSpPr>
          <p:nvPr>
            <p:ph type="body" idx="1"/>
          </p:nvPr>
        </p:nvSpPr>
        <p:spPr/>
        <p:txBody>
          <a:bodyPr>
            <a:normAutofit/>
          </a:bodyPr>
          <a:lstStyle/>
          <a:p>
            <a:r>
              <a:rPr lang="en-US" sz="2000" dirty="0" err="1" smtClean="0"/>
              <a:t>Bigos</a:t>
            </a:r>
            <a:endParaRPr lang="ru-RU" sz="2000" dirty="0"/>
          </a:p>
        </p:txBody>
      </p:sp>
    </p:spTree>
  </p:cSld>
  <p:clrMapOvr>
    <a:masterClrMapping/>
  </p:clrMapOvr>
  <p:transition>
    <p:wheel spokes="3"/>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2910" y="214290"/>
            <a:ext cx="7467600" cy="2632108"/>
          </a:xfrm>
        </p:spPr>
        <p:txBody>
          <a:bodyPr>
            <a:noAutofit/>
          </a:bodyPr>
          <a:lstStyle/>
          <a:p>
            <a:r>
              <a:rPr lang="en-US" sz="2400" dirty="0" err="1" smtClean="0">
                <a:solidFill>
                  <a:schemeClr val="tx1"/>
                </a:solidFill>
                <a:latin typeface="Gabriola" pitchFamily="82" charset="0"/>
                <a:cs typeface="Arial" pitchFamily="34" charset="0"/>
              </a:rPr>
              <a:t>Bigos</a:t>
            </a:r>
            <a:r>
              <a:rPr lang="en-US" sz="2400" dirty="0" smtClean="0">
                <a:solidFill>
                  <a:schemeClr val="tx1"/>
                </a:solidFill>
                <a:latin typeface="Gabriola" pitchFamily="82" charset="0"/>
                <a:cs typeface="Arial" pitchFamily="34" charset="0"/>
              </a:rPr>
              <a:t> (bi</a:t>
            </a:r>
            <a:r>
              <a:rPr lang="ru-RU" sz="2400" dirty="0" err="1" smtClean="0">
                <a:solidFill>
                  <a:schemeClr val="tx1"/>
                </a:solidFill>
                <a:latin typeface="Gabriola" pitchFamily="82" charset="0"/>
                <a:cs typeface="Arial" pitchFamily="34" charset="0"/>
              </a:rPr>
              <a:t>ґ</a:t>
            </a:r>
            <a:r>
              <a:rPr lang="en-US" sz="2400" dirty="0" err="1" smtClean="0">
                <a:solidFill>
                  <a:schemeClr val="tx1"/>
                </a:solidFill>
                <a:latin typeface="Gabriola" pitchFamily="82" charset="0"/>
                <a:cs typeface="Arial" pitchFamily="34" charset="0"/>
              </a:rPr>
              <a:t>os</a:t>
            </a:r>
            <a:r>
              <a:rPr lang="en-US" sz="2400" dirty="0" smtClean="0">
                <a:solidFill>
                  <a:schemeClr val="tx1"/>
                </a:solidFill>
                <a:latin typeface="Gabriola" pitchFamily="82" charset="0"/>
                <a:cs typeface="Arial" pitchFamily="34" charset="0"/>
              </a:rPr>
              <a:t>, </a:t>
            </a:r>
            <a:r>
              <a:rPr lang="en-US" sz="2400" dirty="0" err="1" smtClean="0">
                <a:solidFill>
                  <a:schemeClr val="tx1"/>
                </a:solidFill>
                <a:latin typeface="Gabriola" pitchFamily="82" charset="0"/>
                <a:cs typeface="Arial" pitchFamily="34" charset="0"/>
              </a:rPr>
              <a:t>Bigus</a:t>
            </a:r>
            <a:r>
              <a:rPr lang="en-US" sz="2400" dirty="0" smtClean="0">
                <a:solidFill>
                  <a:schemeClr val="tx1"/>
                </a:solidFill>
                <a:latin typeface="Gabriola" pitchFamily="82" charset="0"/>
                <a:cs typeface="Arial" pitchFamily="34" charset="0"/>
              </a:rPr>
              <a:t>, </a:t>
            </a:r>
            <a:r>
              <a:rPr lang="en-US" sz="2400" dirty="0" err="1" smtClean="0">
                <a:solidFill>
                  <a:schemeClr val="tx1"/>
                </a:solidFill>
                <a:latin typeface="Gabriola" pitchFamily="82" charset="0"/>
                <a:cs typeface="Arial" pitchFamily="34" charset="0"/>
              </a:rPr>
              <a:t>Bikus</a:t>
            </a:r>
            <a:r>
              <a:rPr lang="en-US" sz="2400" dirty="0" smtClean="0">
                <a:solidFill>
                  <a:schemeClr val="tx1"/>
                </a:solidFill>
                <a:latin typeface="Gabriola" pitchFamily="82" charset="0"/>
                <a:cs typeface="Arial" pitchFamily="34" charset="0"/>
              </a:rPr>
              <a:t>, Paul </a:t>
            </a:r>
            <a:r>
              <a:rPr lang="en-US" sz="2400" dirty="0" err="1" smtClean="0">
                <a:solidFill>
                  <a:schemeClr val="tx1"/>
                </a:solidFill>
                <a:latin typeface="Gabriola" pitchFamily="82" charset="0"/>
                <a:cs typeface="Arial" pitchFamily="34" charset="0"/>
              </a:rPr>
              <a:t>Bigos</a:t>
            </a:r>
            <a:r>
              <a:rPr lang="en-US" sz="2400" dirty="0" smtClean="0">
                <a:solidFill>
                  <a:schemeClr val="tx1"/>
                </a:solidFill>
                <a:latin typeface="Gabriola" pitchFamily="82" charset="0"/>
                <a:cs typeface="Arial" pitchFamily="34" charset="0"/>
              </a:rPr>
              <a:t>.) - </a:t>
            </a:r>
            <a:r>
              <a:rPr lang="en-US" sz="2400" dirty="0" err="1" smtClean="0">
                <a:solidFill>
                  <a:schemeClr val="tx1"/>
                </a:solidFill>
                <a:latin typeface="Gabriola" pitchFamily="82" charset="0"/>
                <a:cs typeface="Arial" pitchFamily="34" charset="0"/>
              </a:rPr>
              <a:t>Der</a:t>
            </a:r>
            <a:r>
              <a:rPr lang="en-US" sz="2400" dirty="0" smtClean="0">
                <a:solidFill>
                  <a:schemeClr val="tx1"/>
                </a:solidFill>
                <a:latin typeface="Gabriola" pitchFamily="82" charset="0"/>
                <a:cs typeface="Arial" pitchFamily="34" charset="0"/>
              </a:rPr>
              <a:t> </a:t>
            </a:r>
            <a:r>
              <a:rPr lang="en-US" sz="2400" dirty="0" err="1" smtClean="0">
                <a:solidFill>
                  <a:schemeClr val="tx1"/>
                </a:solidFill>
                <a:latin typeface="Gabriola" pitchFamily="82" charset="0"/>
                <a:cs typeface="Arial" pitchFamily="34" charset="0"/>
              </a:rPr>
              <a:t>polnischen</a:t>
            </a:r>
            <a:r>
              <a:rPr lang="en-US" sz="2400" dirty="0" smtClean="0">
                <a:solidFill>
                  <a:schemeClr val="tx1"/>
                </a:solidFill>
                <a:latin typeface="Gabriola" pitchFamily="82" charset="0"/>
                <a:cs typeface="Arial" pitchFamily="34" charset="0"/>
              </a:rPr>
              <a:t>, </a:t>
            </a:r>
            <a:r>
              <a:rPr lang="en-US" sz="2400" dirty="0" err="1" smtClean="0">
                <a:solidFill>
                  <a:schemeClr val="tx1"/>
                </a:solidFill>
                <a:latin typeface="Gabriola" pitchFamily="82" charset="0"/>
                <a:cs typeface="Arial" pitchFamily="34" charset="0"/>
              </a:rPr>
              <a:t>litauischen</a:t>
            </a:r>
            <a:r>
              <a:rPr lang="en-US" sz="2400" dirty="0" smtClean="0">
                <a:solidFill>
                  <a:schemeClr val="tx1"/>
                </a:solidFill>
                <a:latin typeface="Gabriola" pitchFamily="82" charset="0"/>
                <a:cs typeface="Arial" pitchFamily="34" charset="0"/>
              </a:rPr>
              <a:t>, </a:t>
            </a:r>
            <a:r>
              <a:rPr lang="en-US" sz="2400" dirty="0" err="1" smtClean="0">
                <a:solidFill>
                  <a:schemeClr val="tx1"/>
                </a:solidFill>
                <a:latin typeface="Gabriola" pitchFamily="82" charset="0"/>
                <a:cs typeface="Arial" pitchFamily="34" charset="0"/>
              </a:rPr>
              <a:t>weißrussische</a:t>
            </a:r>
            <a:r>
              <a:rPr lang="en-US" sz="2400" dirty="0" smtClean="0">
                <a:solidFill>
                  <a:schemeClr val="tx1"/>
                </a:solidFill>
                <a:latin typeface="Gabriola" pitchFamily="82" charset="0"/>
                <a:cs typeface="Arial" pitchFamily="34" charset="0"/>
              </a:rPr>
              <a:t> und </a:t>
            </a:r>
            <a:r>
              <a:rPr lang="en-US" sz="2400" dirty="0" err="1" smtClean="0">
                <a:solidFill>
                  <a:schemeClr val="tx1"/>
                </a:solidFill>
                <a:latin typeface="Gabriola" pitchFamily="82" charset="0"/>
                <a:cs typeface="Arial" pitchFamily="34" charset="0"/>
              </a:rPr>
              <a:t>ukrainische</a:t>
            </a:r>
            <a:r>
              <a:rPr lang="en-US" sz="2400" dirty="0" smtClean="0">
                <a:solidFill>
                  <a:schemeClr val="tx1"/>
                </a:solidFill>
                <a:latin typeface="Gabriola" pitchFamily="82" charset="0"/>
                <a:cs typeface="Arial" pitchFamily="34" charset="0"/>
              </a:rPr>
              <a:t> </a:t>
            </a:r>
            <a:r>
              <a:rPr lang="en-US" sz="2400" dirty="0" err="1" smtClean="0">
                <a:solidFill>
                  <a:schemeClr val="tx1"/>
                </a:solidFill>
                <a:latin typeface="Gabriola" pitchFamily="82" charset="0"/>
                <a:cs typeface="Arial" pitchFamily="34" charset="0"/>
              </a:rPr>
              <a:t>Küche</a:t>
            </a:r>
            <a:r>
              <a:rPr lang="en-US" sz="2400" dirty="0" smtClean="0">
                <a:solidFill>
                  <a:schemeClr val="tx1"/>
                </a:solidFill>
                <a:latin typeface="Gabriola" pitchFamily="82" charset="0"/>
                <a:cs typeface="Arial" pitchFamily="34" charset="0"/>
              </a:rPr>
              <a:t>, </a:t>
            </a:r>
            <a:r>
              <a:rPr lang="en-US" sz="2400" dirty="0" err="1" smtClean="0">
                <a:solidFill>
                  <a:schemeClr val="tx1"/>
                </a:solidFill>
                <a:latin typeface="Gabriola" pitchFamily="82" charset="0"/>
                <a:cs typeface="Arial" pitchFamily="34" charset="0"/>
              </a:rPr>
              <a:t>gedünstetes</a:t>
            </a:r>
            <a:r>
              <a:rPr lang="en-US" sz="2400" dirty="0" smtClean="0">
                <a:solidFill>
                  <a:schemeClr val="tx1"/>
                </a:solidFill>
                <a:latin typeface="Gabriola" pitchFamily="82" charset="0"/>
                <a:cs typeface="Arial" pitchFamily="34" charset="0"/>
              </a:rPr>
              <a:t> Kraut </a:t>
            </a:r>
            <a:r>
              <a:rPr lang="en-US" sz="2400" dirty="0" err="1" smtClean="0">
                <a:solidFill>
                  <a:schemeClr val="tx1"/>
                </a:solidFill>
                <a:latin typeface="Gabriola" pitchFamily="82" charset="0"/>
                <a:cs typeface="Arial" pitchFamily="34" charset="0"/>
              </a:rPr>
              <a:t>mit</a:t>
            </a:r>
            <a:r>
              <a:rPr lang="en-US" sz="2400" dirty="0" smtClean="0">
                <a:solidFill>
                  <a:schemeClr val="tx1"/>
                </a:solidFill>
                <a:latin typeface="Gabriola" pitchFamily="82" charset="0"/>
                <a:cs typeface="Arial" pitchFamily="34" charset="0"/>
              </a:rPr>
              <a:t> </a:t>
            </a:r>
            <a:r>
              <a:rPr lang="en-US" sz="2400" dirty="0" err="1" smtClean="0">
                <a:solidFill>
                  <a:schemeClr val="tx1"/>
                </a:solidFill>
                <a:latin typeface="Gabriola" pitchFamily="82" charset="0"/>
                <a:cs typeface="Arial" pitchFamily="34" charset="0"/>
              </a:rPr>
              <a:t>Schweinefleisch</a:t>
            </a:r>
            <a:r>
              <a:rPr lang="en-US" sz="2400" dirty="0" smtClean="0">
                <a:solidFill>
                  <a:schemeClr val="tx1"/>
                </a:solidFill>
                <a:latin typeface="Gabriola" pitchFamily="82" charset="0"/>
                <a:cs typeface="Arial" pitchFamily="34" charset="0"/>
              </a:rPr>
              <a:t>, </a:t>
            </a:r>
            <a:r>
              <a:rPr lang="en-US" sz="2400" dirty="0" err="1" smtClean="0">
                <a:solidFill>
                  <a:schemeClr val="tx1"/>
                </a:solidFill>
                <a:latin typeface="Gabriola" pitchFamily="82" charset="0"/>
                <a:cs typeface="Arial" pitchFamily="34" charset="0"/>
              </a:rPr>
              <a:t>Schinken</a:t>
            </a:r>
            <a:r>
              <a:rPr lang="en-US" sz="2400" dirty="0" smtClean="0">
                <a:solidFill>
                  <a:schemeClr val="tx1"/>
                </a:solidFill>
                <a:latin typeface="Gabriola" pitchFamily="82" charset="0"/>
                <a:cs typeface="Arial" pitchFamily="34" charset="0"/>
              </a:rPr>
              <a:t>, Speck, Speck, </a:t>
            </a:r>
            <a:r>
              <a:rPr lang="en-US" sz="2400" dirty="0" err="1" smtClean="0">
                <a:solidFill>
                  <a:schemeClr val="tx1"/>
                </a:solidFill>
                <a:latin typeface="Gabriola" pitchFamily="82" charset="0"/>
                <a:cs typeface="Arial" pitchFamily="34" charset="0"/>
              </a:rPr>
              <a:t>Wurst</a:t>
            </a:r>
            <a:r>
              <a:rPr lang="en-US" sz="2400" dirty="0" smtClean="0">
                <a:solidFill>
                  <a:schemeClr val="tx1"/>
                </a:solidFill>
                <a:latin typeface="Gabriola" pitchFamily="82" charset="0"/>
                <a:cs typeface="Arial" pitchFamily="34" charset="0"/>
              </a:rPr>
              <a:t>. </a:t>
            </a:r>
            <a:r>
              <a:rPr lang="en-US" sz="2400" dirty="0" err="1" smtClean="0">
                <a:solidFill>
                  <a:schemeClr val="tx1"/>
                </a:solidFill>
                <a:latin typeface="Gabriola" pitchFamily="82" charset="0"/>
                <a:cs typeface="Arial" pitchFamily="34" charset="0"/>
              </a:rPr>
              <a:t>Der</a:t>
            </a:r>
            <a:r>
              <a:rPr lang="en-US" sz="2400" dirty="0" smtClean="0">
                <a:solidFill>
                  <a:schemeClr val="tx1"/>
                </a:solidFill>
                <a:latin typeface="Gabriola" pitchFamily="82" charset="0"/>
                <a:cs typeface="Arial" pitchFamily="34" charset="0"/>
              </a:rPr>
              <a:t> </a:t>
            </a:r>
            <a:r>
              <a:rPr lang="en-US" sz="2400" dirty="0" err="1" smtClean="0">
                <a:solidFill>
                  <a:schemeClr val="tx1"/>
                </a:solidFill>
                <a:latin typeface="Gabriola" pitchFamily="82" charset="0"/>
                <a:cs typeface="Arial" pitchFamily="34" charset="0"/>
              </a:rPr>
              <a:t>Hauptbestandteil</a:t>
            </a:r>
            <a:r>
              <a:rPr lang="en-US" sz="2400" dirty="0" smtClean="0">
                <a:solidFill>
                  <a:schemeClr val="tx1"/>
                </a:solidFill>
                <a:latin typeface="Gabriola" pitchFamily="82" charset="0"/>
                <a:cs typeface="Arial" pitchFamily="34" charset="0"/>
              </a:rPr>
              <a:t> von </a:t>
            </a:r>
            <a:r>
              <a:rPr lang="en-US" sz="2400" dirty="0" err="1" smtClean="0">
                <a:solidFill>
                  <a:schemeClr val="tx1"/>
                </a:solidFill>
                <a:latin typeface="Gabriola" pitchFamily="82" charset="0"/>
                <a:cs typeface="Arial" pitchFamily="34" charset="0"/>
              </a:rPr>
              <a:t>pflanzlichen</a:t>
            </a:r>
            <a:r>
              <a:rPr lang="en-US" sz="2400" dirty="0" smtClean="0">
                <a:solidFill>
                  <a:schemeClr val="tx1"/>
                </a:solidFill>
                <a:latin typeface="Gabriola" pitchFamily="82" charset="0"/>
                <a:cs typeface="Arial" pitchFamily="34" charset="0"/>
              </a:rPr>
              <a:t> - Kohl (</a:t>
            </a:r>
            <a:r>
              <a:rPr lang="en-US" sz="2400" dirty="0" err="1" smtClean="0">
                <a:solidFill>
                  <a:schemeClr val="tx1"/>
                </a:solidFill>
                <a:latin typeface="Gabriola" pitchFamily="82" charset="0"/>
                <a:cs typeface="Arial" pitchFamily="34" charset="0"/>
              </a:rPr>
              <a:t>frische</a:t>
            </a:r>
            <a:r>
              <a:rPr lang="en-US" sz="2400" dirty="0" smtClean="0">
                <a:solidFill>
                  <a:schemeClr val="tx1"/>
                </a:solidFill>
                <a:latin typeface="Gabriola" pitchFamily="82" charset="0"/>
                <a:cs typeface="Arial" pitchFamily="34" charset="0"/>
              </a:rPr>
              <a:t> und </a:t>
            </a:r>
            <a:r>
              <a:rPr lang="en-US" sz="2400" dirty="0" err="1" smtClean="0">
                <a:solidFill>
                  <a:schemeClr val="tx1"/>
                </a:solidFill>
                <a:latin typeface="Gabriola" pitchFamily="82" charset="0"/>
                <a:cs typeface="Arial" pitchFamily="34" charset="0"/>
              </a:rPr>
              <a:t>eingelegte</a:t>
            </a:r>
            <a:r>
              <a:rPr lang="en-US" sz="2400" dirty="0" smtClean="0">
                <a:solidFill>
                  <a:schemeClr val="tx1"/>
                </a:solidFill>
                <a:latin typeface="Gabriola" pitchFamily="82" charset="0"/>
                <a:cs typeface="Arial" pitchFamily="34" charset="0"/>
              </a:rPr>
              <a:t>).</a:t>
            </a:r>
            <a:br>
              <a:rPr lang="en-US" sz="2400" dirty="0" smtClean="0">
                <a:solidFill>
                  <a:schemeClr val="tx1"/>
                </a:solidFill>
                <a:latin typeface="Gabriola" pitchFamily="82" charset="0"/>
                <a:cs typeface="Arial" pitchFamily="34" charset="0"/>
              </a:rPr>
            </a:br>
            <a:r>
              <a:rPr lang="en-US" sz="2400" dirty="0" smtClean="0">
                <a:solidFill>
                  <a:schemeClr val="tx1"/>
                </a:solidFill>
                <a:latin typeface="Gabriola" pitchFamily="82" charset="0"/>
                <a:cs typeface="Arial" pitchFamily="34" charset="0"/>
              </a:rPr>
              <a:t>Je </a:t>
            </a:r>
            <a:r>
              <a:rPr lang="en-US" sz="2400" dirty="0" err="1" smtClean="0">
                <a:solidFill>
                  <a:schemeClr val="tx1"/>
                </a:solidFill>
                <a:latin typeface="Gabriola" pitchFamily="82" charset="0"/>
                <a:cs typeface="Arial" pitchFamily="34" charset="0"/>
              </a:rPr>
              <a:t>nach</a:t>
            </a:r>
            <a:r>
              <a:rPr lang="en-US" sz="2400" dirty="0" smtClean="0">
                <a:solidFill>
                  <a:schemeClr val="tx1"/>
                </a:solidFill>
                <a:latin typeface="Gabriola" pitchFamily="82" charset="0"/>
                <a:cs typeface="Arial" pitchFamily="34" charset="0"/>
              </a:rPr>
              <a:t> </a:t>
            </a:r>
            <a:r>
              <a:rPr lang="en-US" sz="2400" dirty="0" err="1" smtClean="0">
                <a:solidFill>
                  <a:schemeClr val="tx1"/>
                </a:solidFill>
                <a:latin typeface="Gabriola" pitchFamily="82" charset="0"/>
                <a:cs typeface="Arial" pitchFamily="34" charset="0"/>
              </a:rPr>
              <a:t>Rezept</a:t>
            </a:r>
            <a:r>
              <a:rPr lang="en-US" sz="2400" dirty="0" smtClean="0">
                <a:solidFill>
                  <a:schemeClr val="tx1"/>
                </a:solidFill>
                <a:latin typeface="Gabriola" pitchFamily="82" charset="0"/>
                <a:cs typeface="Arial" pitchFamily="34" charset="0"/>
              </a:rPr>
              <a:t>, in </a:t>
            </a:r>
            <a:r>
              <a:rPr lang="en-US" sz="2400" dirty="0" err="1" smtClean="0">
                <a:solidFill>
                  <a:schemeClr val="tx1"/>
                </a:solidFill>
                <a:latin typeface="Gabriola" pitchFamily="82" charset="0"/>
                <a:cs typeface="Arial" pitchFamily="34" charset="0"/>
              </a:rPr>
              <a:t>Bigos</a:t>
            </a:r>
            <a:r>
              <a:rPr lang="en-US" sz="2400" dirty="0" smtClean="0">
                <a:solidFill>
                  <a:schemeClr val="tx1"/>
                </a:solidFill>
                <a:latin typeface="Gabriola" pitchFamily="82" charset="0"/>
                <a:cs typeface="Arial" pitchFamily="34" charset="0"/>
              </a:rPr>
              <a:t> </a:t>
            </a:r>
            <a:r>
              <a:rPr lang="en-US" sz="2400" dirty="0" err="1" smtClean="0">
                <a:solidFill>
                  <a:schemeClr val="tx1"/>
                </a:solidFill>
                <a:latin typeface="Gabriola" pitchFamily="82" charset="0"/>
                <a:cs typeface="Arial" pitchFamily="34" charset="0"/>
              </a:rPr>
              <a:t>auch</a:t>
            </a:r>
            <a:r>
              <a:rPr lang="en-US" sz="2400" dirty="0" smtClean="0">
                <a:solidFill>
                  <a:schemeClr val="tx1"/>
                </a:solidFill>
                <a:latin typeface="Gabriola" pitchFamily="82" charset="0"/>
                <a:cs typeface="Arial" pitchFamily="34" charset="0"/>
              </a:rPr>
              <a:t> </a:t>
            </a:r>
            <a:r>
              <a:rPr lang="en-US" sz="2400" dirty="0" err="1" smtClean="0">
                <a:solidFill>
                  <a:schemeClr val="tx1"/>
                </a:solidFill>
                <a:latin typeface="Gabriola" pitchFamily="82" charset="0"/>
                <a:cs typeface="Arial" pitchFamily="34" charset="0"/>
              </a:rPr>
              <a:t>verschiedene</a:t>
            </a:r>
            <a:r>
              <a:rPr lang="en-US" sz="2400" dirty="0" smtClean="0">
                <a:solidFill>
                  <a:schemeClr val="tx1"/>
                </a:solidFill>
                <a:latin typeface="Gabriola" pitchFamily="82" charset="0"/>
                <a:cs typeface="Arial" pitchFamily="34" charset="0"/>
              </a:rPr>
              <a:t> </a:t>
            </a:r>
            <a:r>
              <a:rPr lang="en-US" sz="2400" dirty="0" err="1" smtClean="0">
                <a:solidFill>
                  <a:schemeClr val="tx1"/>
                </a:solidFill>
                <a:latin typeface="Gabriola" pitchFamily="82" charset="0"/>
                <a:cs typeface="Arial" pitchFamily="34" charset="0"/>
              </a:rPr>
              <a:t>Gewürze</a:t>
            </a:r>
            <a:r>
              <a:rPr lang="en-US" sz="2400" dirty="0" smtClean="0">
                <a:solidFill>
                  <a:schemeClr val="tx1"/>
                </a:solidFill>
                <a:latin typeface="Gabriola" pitchFamily="82" charset="0"/>
                <a:cs typeface="Arial" pitchFamily="34" charset="0"/>
              </a:rPr>
              <a:t> </a:t>
            </a:r>
            <a:r>
              <a:rPr lang="en-US" sz="2400" dirty="0" err="1" smtClean="0">
                <a:solidFill>
                  <a:schemeClr val="tx1"/>
                </a:solidFill>
                <a:latin typeface="Gabriola" pitchFamily="82" charset="0"/>
                <a:cs typeface="Arial" pitchFamily="34" charset="0"/>
              </a:rPr>
              <a:t>hinzuzufügen</a:t>
            </a:r>
            <a:r>
              <a:rPr lang="en-US" sz="2400" dirty="0" smtClean="0">
                <a:solidFill>
                  <a:schemeClr val="tx1"/>
                </a:solidFill>
                <a:latin typeface="Gabriola" pitchFamily="82" charset="0"/>
                <a:cs typeface="Arial" pitchFamily="34" charset="0"/>
              </a:rPr>
              <a:t>; </a:t>
            </a:r>
            <a:r>
              <a:rPr lang="en-US" sz="2400" dirty="0" err="1" smtClean="0">
                <a:solidFill>
                  <a:schemeClr val="tx1"/>
                </a:solidFill>
                <a:latin typeface="Gabriola" pitchFamily="82" charset="0"/>
                <a:cs typeface="Arial" pitchFamily="34" charset="0"/>
              </a:rPr>
              <a:t>Lorbeerblatt</a:t>
            </a:r>
            <a:r>
              <a:rPr lang="en-US" sz="2400" dirty="0" smtClean="0">
                <a:solidFill>
                  <a:schemeClr val="tx1"/>
                </a:solidFill>
                <a:latin typeface="Gabriola" pitchFamily="82" charset="0"/>
                <a:cs typeface="Arial" pitchFamily="34" charset="0"/>
              </a:rPr>
              <a:t>, </a:t>
            </a:r>
            <a:r>
              <a:rPr lang="en-US" sz="2400" dirty="0" err="1" smtClean="0">
                <a:solidFill>
                  <a:schemeClr val="tx1"/>
                </a:solidFill>
                <a:latin typeface="Gabriola" pitchFamily="82" charset="0"/>
                <a:cs typeface="Arial" pitchFamily="34" charset="0"/>
              </a:rPr>
              <a:t>Kümmel</a:t>
            </a:r>
            <a:r>
              <a:rPr lang="en-US" sz="2400" dirty="0" smtClean="0">
                <a:solidFill>
                  <a:schemeClr val="tx1"/>
                </a:solidFill>
                <a:latin typeface="Gabriola" pitchFamily="82" charset="0"/>
                <a:cs typeface="Arial" pitchFamily="34" charset="0"/>
              </a:rPr>
              <a:t>, Oregano, </a:t>
            </a:r>
            <a:r>
              <a:rPr lang="en-US" sz="2400" dirty="0" err="1" smtClean="0">
                <a:solidFill>
                  <a:schemeClr val="tx1"/>
                </a:solidFill>
                <a:latin typeface="Gabriola" pitchFamily="82" charset="0"/>
                <a:cs typeface="Arial" pitchFamily="34" charset="0"/>
              </a:rPr>
              <a:t>Pfeffer</a:t>
            </a:r>
            <a:r>
              <a:rPr lang="en-US" sz="2400" dirty="0" smtClean="0">
                <a:solidFill>
                  <a:schemeClr val="tx1"/>
                </a:solidFill>
                <a:latin typeface="Gabriola" pitchFamily="82" charset="0"/>
                <a:cs typeface="Arial" pitchFamily="34" charset="0"/>
              </a:rPr>
              <a:t>.</a:t>
            </a:r>
            <a:endParaRPr lang="ru-RU" sz="2400" dirty="0">
              <a:solidFill>
                <a:schemeClr val="tx1"/>
              </a:solidFill>
              <a:latin typeface="Gabriola" pitchFamily="82" charset="0"/>
              <a:cs typeface="Arial" pitchFamily="34" charset="0"/>
            </a:endParaRPr>
          </a:p>
        </p:txBody>
      </p:sp>
      <p:pic>
        <p:nvPicPr>
          <p:cNvPr id="4" name="Содержимое 3" descr="0_4caee_a77c3ad7_-1-L.jpg"/>
          <p:cNvPicPr>
            <a:picLocks noGrp="1" noChangeAspect="1"/>
          </p:cNvPicPr>
          <p:nvPr>
            <p:ph sz="quarter" idx="1"/>
          </p:nvPr>
        </p:nvPicPr>
        <p:blipFill>
          <a:blip r:embed="rId2"/>
          <a:stretch>
            <a:fillRect/>
          </a:stretch>
        </p:blipFill>
        <p:spPr>
          <a:xfrm>
            <a:off x="1720718" y="3071813"/>
            <a:ext cx="5026290" cy="3357562"/>
          </a:xfrm>
        </p:spPr>
      </p:pic>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1"/>
                                          </p:val>
                                        </p:tav>
                                        <p:tav tm="100000">
                                          <p:val>
                                            <p:strVal val="#ppt_x"/>
                                          </p:val>
                                        </p:tav>
                                      </p:tavLst>
                                    </p:anim>
                                    <p:anim calcmode="lin" valueType="num">
                                      <p:cBhvr>
                                        <p:cTn id="9" dur="10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3600" dirty="0" err="1" smtClean="0"/>
              <a:t>Russland</a:t>
            </a:r>
            <a:endParaRPr lang="ru-RU" sz="3600" dirty="0"/>
          </a:p>
        </p:txBody>
      </p:sp>
      <p:sp>
        <p:nvSpPr>
          <p:cNvPr id="3" name="Текст 2"/>
          <p:cNvSpPr>
            <a:spLocks noGrp="1"/>
          </p:cNvSpPr>
          <p:nvPr>
            <p:ph type="body" idx="1"/>
          </p:nvPr>
        </p:nvSpPr>
        <p:spPr/>
        <p:txBody>
          <a:bodyPr>
            <a:normAutofit/>
          </a:bodyPr>
          <a:lstStyle/>
          <a:p>
            <a:r>
              <a:rPr lang="en-US" sz="2000" dirty="0" smtClean="0"/>
              <a:t>Dumplings</a:t>
            </a:r>
            <a:endParaRPr lang="ru-RU" sz="2000" dirty="0"/>
          </a:p>
        </p:txBody>
      </p:sp>
    </p:spTree>
  </p:cSld>
  <p:clrMapOvr>
    <a:masterClrMapping/>
  </p:clrMapOvr>
  <p:transition>
    <p:newsflash/>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5786" y="571480"/>
            <a:ext cx="7467600" cy="1143000"/>
          </a:xfrm>
        </p:spPr>
        <p:txBody>
          <a:bodyPr>
            <a:noAutofit/>
          </a:bodyPr>
          <a:lstStyle/>
          <a:p>
            <a:r>
              <a:rPr lang="de-DE" sz="2400" dirty="0" err="1" smtClean="0">
                <a:solidFill>
                  <a:schemeClr val="tx1"/>
                </a:solidFill>
              </a:rPr>
              <a:t>Dumplings</a:t>
            </a:r>
            <a:r>
              <a:rPr lang="de-DE" sz="2400" dirty="0" smtClean="0">
                <a:solidFill>
                  <a:schemeClr val="tx1"/>
                </a:solidFill>
              </a:rPr>
              <a:t> - ein Gericht in Form von gekochten Produkten aus ungesäuerten Teig, gefüllt mit Fleisch oder Fisch </a:t>
            </a:r>
            <a:r>
              <a:rPr lang="de-DE" sz="2400" dirty="0" err="1" smtClean="0">
                <a:solidFill>
                  <a:schemeClr val="tx1"/>
                </a:solidFill>
              </a:rPr>
              <a:t>ruboenogo</a:t>
            </a:r>
            <a:r>
              <a:rPr lang="de-DE" sz="2400" dirty="0" smtClean="0">
                <a:solidFill>
                  <a:schemeClr val="tx1"/>
                </a:solidFill>
              </a:rPr>
              <a:t>.</a:t>
            </a:r>
            <a:endParaRPr lang="ru-RU" sz="2400" dirty="0">
              <a:solidFill>
                <a:schemeClr val="tx1"/>
              </a:solidFill>
            </a:endParaRPr>
          </a:p>
        </p:txBody>
      </p:sp>
      <p:pic>
        <p:nvPicPr>
          <p:cNvPr id="4" name="Содержимое 3" descr="0_7a233_c5c6e8f8_XL.jpg"/>
          <p:cNvPicPr>
            <a:picLocks noGrp="1" noChangeAspect="1"/>
          </p:cNvPicPr>
          <p:nvPr>
            <p:ph sz="quarter" idx="1"/>
          </p:nvPr>
        </p:nvPicPr>
        <p:blipFill>
          <a:blip r:embed="rId2"/>
          <a:stretch>
            <a:fillRect/>
          </a:stretch>
        </p:blipFill>
        <p:spPr>
          <a:xfrm>
            <a:off x="2143108" y="2000240"/>
            <a:ext cx="4514864" cy="4202452"/>
          </a:xfrm>
        </p:spPr>
      </p:pic>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3"/>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3600" dirty="0" err="1" smtClean="0"/>
              <a:t>Truthahn</a:t>
            </a:r>
            <a:endParaRPr lang="ru-RU" sz="3600" dirty="0"/>
          </a:p>
        </p:txBody>
      </p:sp>
      <p:sp>
        <p:nvSpPr>
          <p:cNvPr id="3" name="Текст 2"/>
          <p:cNvSpPr>
            <a:spLocks noGrp="1"/>
          </p:cNvSpPr>
          <p:nvPr>
            <p:ph type="body" idx="1"/>
          </p:nvPr>
        </p:nvSpPr>
        <p:spPr/>
        <p:txBody>
          <a:bodyPr>
            <a:normAutofit/>
          </a:bodyPr>
          <a:lstStyle/>
          <a:p>
            <a:r>
              <a:rPr lang="en-US" sz="2000" dirty="0" err="1" smtClean="0"/>
              <a:t>Schaurma</a:t>
            </a:r>
            <a:endParaRPr lang="ru-RU" sz="2000" dirty="0"/>
          </a:p>
        </p:txBody>
      </p:sp>
    </p:spTree>
  </p:cSld>
  <p:clrMapOvr>
    <a:masterClrMapping/>
  </p:clrMapOvr>
  <p:transition>
    <p:cover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85728"/>
            <a:ext cx="7467600" cy="3786214"/>
          </a:xfrm>
        </p:spPr>
        <p:txBody>
          <a:bodyPr>
            <a:normAutofit/>
          </a:bodyPr>
          <a:lstStyle/>
          <a:p>
            <a:r>
              <a:rPr lang="en-US" sz="2000" dirty="0" err="1" smtClean="0">
                <a:solidFill>
                  <a:schemeClr val="tx1"/>
                </a:solidFill>
              </a:rPr>
              <a:t>Schaurma</a:t>
            </a:r>
            <a:r>
              <a:rPr lang="en-US" sz="2000" dirty="0" smtClean="0">
                <a:solidFill>
                  <a:schemeClr val="tx1"/>
                </a:solidFill>
              </a:rPr>
              <a:t> (</a:t>
            </a:r>
            <a:r>
              <a:rPr lang="en-US" sz="2000" dirty="0" err="1" smtClean="0">
                <a:solidFill>
                  <a:schemeClr val="tx1"/>
                </a:solidFill>
              </a:rPr>
              <a:t>auch</a:t>
            </a:r>
            <a:r>
              <a:rPr lang="en-US" sz="2000" dirty="0" smtClean="0">
                <a:solidFill>
                  <a:schemeClr val="tx1"/>
                </a:solidFill>
              </a:rPr>
              <a:t> </a:t>
            </a:r>
            <a:r>
              <a:rPr lang="en-US" sz="2000" dirty="0" err="1" smtClean="0">
                <a:solidFill>
                  <a:schemeClr val="tx1"/>
                </a:solidFill>
              </a:rPr>
              <a:t>shaverma</a:t>
            </a:r>
            <a:r>
              <a:rPr lang="en-US" sz="2000" dirty="0" smtClean="0">
                <a:solidFill>
                  <a:schemeClr val="tx1"/>
                </a:solidFill>
              </a:rPr>
              <a:t>, </a:t>
            </a:r>
            <a:r>
              <a:rPr lang="en-US" sz="2000" dirty="0" err="1" smtClean="0">
                <a:solidFill>
                  <a:schemeClr val="tx1"/>
                </a:solidFill>
              </a:rPr>
              <a:t>Shuarma</a:t>
            </a:r>
            <a:r>
              <a:rPr lang="en-US" sz="2000" dirty="0" smtClean="0">
                <a:solidFill>
                  <a:schemeClr val="tx1"/>
                </a:solidFill>
              </a:rPr>
              <a:t>; </a:t>
            </a:r>
            <a:r>
              <a:rPr lang="en-US" sz="2000" dirty="0" err="1" smtClean="0">
                <a:solidFill>
                  <a:schemeClr val="tx1"/>
                </a:solidFill>
              </a:rPr>
              <a:t>arabischen</a:t>
            </a:r>
            <a:r>
              <a:rPr lang="en-US" sz="2000" dirty="0" smtClean="0">
                <a:solidFill>
                  <a:schemeClr val="tx1"/>
                </a:solidFill>
              </a:rPr>
              <a:t> </a:t>
            </a:r>
            <a:r>
              <a:rPr lang="ar-AE" sz="2000" dirty="0" smtClean="0">
                <a:solidFill>
                  <a:schemeClr val="tx1"/>
                </a:solidFill>
              </a:rPr>
              <a:t>شاورما, </a:t>
            </a:r>
            <a:r>
              <a:rPr lang="en-US" sz="2000" dirty="0" smtClean="0">
                <a:solidFill>
                  <a:schemeClr val="tx1"/>
                </a:solidFill>
              </a:rPr>
              <a:t>MIT </a:t>
            </a:r>
            <a:r>
              <a:rPr lang="he-IL" sz="2000" dirty="0" smtClean="0">
                <a:solidFill>
                  <a:schemeClr val="tx1"/>
                </a:solidFill>
              </a:rPr>
              <a:t>שווארמה, </a:t>
            </a:r>
            <a:r>
              <a:rPr lang="en-US" sz="2000" dirty="0" smtClean="0">
                <a:solidFill>
                  <a:schemeClr val="tx1"/>
                </a:solidFill>
              </a:rPr>
              <a:t>auf Tour </a:t>
            </a:r>
            <a:r>
              <a:rPr lang="en-US" sz="2000" dirty="0" err="1" smtClean="0">
                <a:solidFill>
                  <a:schemeClr val="tx1"/>
                </a:solidFill>
              </a:rPr>
              <a:t>Çevirme</a:t>
            </a:r>
            <a:r>
              <a:rPr lang="en-US" sz="2000" dirty="0" smtClean="0">
                <a:solidFill>
                  <a:schemeClr val="tx1"/>
                </a:solidFill>
              </a:rPr>
              <a:t>; in </a:t>
            </a:r>
            <a:r>
              <a:rPr lang="en-US" sz="2000" dirty="0" err="1" smtClean="0">
                <a:solidFill>
                  <a:schemeClr val="tx1"/>
                </a:solidFill>
              </a:rPr>
              <a:t>einigen</a:t>
            </a:r>
            <a:r>
              <a:rPr lang="en-US" sz="2000" dirty="0" smtClean="0">
                <a:solidFill>
                  <a:schemeClr val="tx1"/>
                </a:solidFill>
              </a:rPr>
              <a:t> </a:t>
            </a:r>
            <a:r>
              <a:rPr lang="en-US" sz="2000" dirty="0" err="1" smtClean="0">
                <a:solidFill>
                  <a:schemeClr val="tx1"/>
                </a:solidFill>
              </a:rPr>
              <a:t>Ländern</a:t>
            </a:r>
            <a:r>
              <a:rPr lang="en-US" sz="2000" dirty="0" smtClean="0">
                <a:solidFill>
                  <a:schemeClr val="tx1"/>
                </a:solidFill>
              </a:rPr>
              <a:t> </a:t>
            </a:r>
            <a:r>
              <a:rPr lang="en-US" sz="2000" dirty="0" err="1" smtClean="0">
                <a:solidFill>
                  <a:schemeClr val="tx1"/>
                </a:solidFill>
              </a:rPr>
              <a:t>Döner</a:t>
            </a:r>
            <a:r>
              <a:rPr lang="en-US" sz="2000" dirty="0" smtClean="0">
                <a:solidFill>
                  <a:schemeClr val="tx1"/>
                </a:solidFill>
              </a:rPr>
              <a:t> Tour </a:t>
            </a:r>
            <a:r>
              <a:rPr lang="en-US" sz="2000" dirty="0" err="1" smtClean="0">
                <a:solidFill>
                  <a:schemeClr val="tx1"/>
                </a:solidFill>
              </a:rPr>
              <a:t>Döner</a:t>
            </a:r>
            <a:r>
              <a:rPr lang="en-US" sz="2000" dirty="0" smtClean="0">
                <a:solidFill>
                  <a:schemeClr val="tx1"/>
                </a:solidFill>
              </a:rPr>
              <a:t>....) - </a:t>
            </a:r>
            <a:r>
              <a:rPr lang="en-US" sz="2000" dirty="0" err="1" smtClean="0">
                <a:solidFill>
                  <a:schemeClr val="tx1"/>
                </a:solidFill>
              </a:rPr>
              <a:t>Naher</a:t>
            </a:r>
            <a:r>
              <a:rPr lang="en-US" sz="2000" dirty="0" smtClean="0">
                <a:solidFill>
                  <a:schemeClr val="tx1"/>
                </a:solidFill>
              </a:rPr>
              <a:t> </a:t>
            </a:r>
            <a:r>
              <a:rPr lang="en-US" sz="2000" dirty="0" err="1" smtClean="0">
                <a:solidFill>
                  <a:schemeClr val="tx1"/>
                </a:solidFill>
              </a:rPr>
              <a:t>Osten</a:t>
            </a:r>
            <a:r>
              <a:rPr lang="en-US" sz="2000" dirty="0" smtClean="0">
                <a:solidFill>
                  <a:schemeClr val="tx1"/>
                </a:solidFill>
              </a:rPr>
              <a:t> </a:t>
            </a:r>
            <a:r>
              <a:rPr lang="en-US" sz="2000" dirty="0" err="1" smtClean="0">
                <a:solidFill>
                  <a:schemeClr val="tx1"/>
                </a:solidFill>
              </a:rPr>
              <a:t>Gericht</a:t>
            </a:r>
            <a:r>
              <a:rPr lang="en-US" sz="2000" dirty="0" smtClean="0">
                <a:solidFill>
                  <a:schemeClr val="tx1"/>
                </a:solidFill>
              </a:rPr>
              <a:t> (</a:t>
            </a:r>
            <a:r>
              <a:rPr lang="en-US" sz="2000" dirty="0" err="1" smtClean="0">
                <a:solidFill>
                  <a:schemeClr val="tx1"/>
                </a:solidFill>
              </a:rPr>
              <a:t>vermutlich</a:t>
            </a:r>
            <a:r>
              <a:rPr lang="en-US" sz="2000" dirty="0" smtClean="0">
                <a:solidFill>
                  <a:schemeClr val="tx1"/>
                </a:solidFill>
              </a:rPr>
              <a:t> </a:t>
            </a:r>
            <a:r>
              <a:rPr lang="en-US" sz="2000" dirty="0" err="1" smtClean="0">
                <a:solidFill>
                  <a:schemeClr val="tx1"/>
                </a:solidFill>
              </a:rPr>
              <a:t>türkischer</a:t>
            </a:r>
            <a:r>
              <a:rPr lang="en-US" sz="2000" dirty="0" smtClean="0">
                <a:solidFill>
                  <a:schemeClr val="tx1"/>
                </a:solidFill>
              </a:rPr>
              <a:t> </a:t>
            </a:r>
            <a:r>
              <a:rPr lang="en-US" sz="2000" dirty="0" err="1" smtClean="0">
                <a:solidFill>
                  <a:schemeClr val="tx1"/>
                </a:solidFill>
              </a:rPr>
              <a:t>Herkunft</a:t>
            </a:r>
            <a:r>
              <a:rPr lang="en-US" sz="2000" dirty="0" smtClean="0">
                <a:solidFill>
                  <a:schemeClr val="tx1"/>
                </a:solidFill>
              </a:rPr>
              <a:t>) </a:t>
            </a:r>
            <a:r>
              <a:rPr lang="en-US" sz="2000" dirty="0" err="1" smtClean="0">
                <a:solidFill>
                  <a:schemeClr val="tx1"/>
                </a:solidFill>
              </a:rPr>
              <a:t>oder</a:t>
            </a:r>
            <a:r>
              <a:rPr lang="en-US" sz="2000" dirty="0" smtClean="0">
                <a:solidFill>
                  <a:schemeClr val="tx1"/>
                </a:solidFill>
              </a:rPr>
              <a:t> </a:t>
            </a:r>
            <a:r>
              <a:rPr lang="en-US" sz="2000" dirty="0" err="1" smtClean="0">
                <a:solidFill>
                  <a:schemeClr val="tx1"/>
                </a:solidFill>
              </a:rPr>
              <a:t>gehen</a:t>
            </a:r>
            <a:r>
              <a:rPr lang="en-US" sz="2000" dirty="0" smtClean="0">
                <a:solidFill>
                  <a:schemeClr val="tx1"/>
                </a:solidFill>
              </a:rPr>
              <a:t> </a:t>
            </a:r>
            <a:r>
              <a:rPr lang="en-US" sz="2000" dirty="0" err="1" smtClean="0">
                <a:solidFill>
                  <a:schemeClr val="tx1"/>
                </a:solidFill>
              </a:rPr>
              <a:t>Sie</a:t>
            </a:r>
            <a:r>
              <a:rPr lang="en-US" sz="2000" dirty="0" smtClean="0">
                <a:solidFill>
                  <a:schemeClr val="tx1"/>
                </a:solidFill>
              </a:rPr>
              <a:t> </a:t>
            </a:r>
            <a:r>
              <a:rPr lang="en-US" sz="2000" dirty="0" err="1" smtClean="0">
                <a:solidFill>
                  <a:schemeClr val="tx1"/>
                </a:solidFill>
              </a:rPr>
              <a:t>mit</a:t>
            </a:r>
            <a:r>
              <a:rPr lang="en-US" sz="2000" dirty="0" smtClean="0">
                <a:solidFill>
                  <a:schemeClr val="tx1"/>
                </a:solidFill>
              </a:rPr>
              <a:t> Pita, die </a:t>
            </a:r>
            <a:r>
              <a:rPr lang="en-US" sz="2000" dirty="0" err="1" smtClean="0">
                <a:solidFill>
                  <a:schemeClr val="tx1"/>
                </a:solidFill>
              </a:rPr>
              <a:t>gehackten</a:t>
            </a:r>
            <a:r>
              <a:rPr lang="en-US" sz="2000" dirty="0" smtClean="0">
                <a:solidFill>
                  <a:schemeClr val="tx1"/>
                </a:solidFill>
              </a:rPr>
              <a:t> </a:t>
            </a:r>
            <a:r>
              <a:rPr lang="en-US" sz="2000" dirty="0" err="1" smtClean="0">
                <a:solidFill>
                  <a:schemeClr val="tx1"/>
                </a:solidFill>
              </a:rPr>
              <a:t>gerösteten</a:t>
            </a:r>
            <a:r>
              <a:rPr lang="en-US" sz="2000" dirty="0" smtClean="0">
                <a:solidFill>
                  <a:schemeClr val="tx1"/>
                </a:solidFill>
              </a:rPr>
              <a:t> </a:t>
            </a:r>
            <a:r>
              <a:rPr lang="en-US" sz="2000" dirty="0" err="1" smtClean="0">
                <a:solidFill>
                  <a:schemeClr val="tx1"/>
                </a:solidFill>
              </a:rPr>
              <a:t>nachynyayetsya</a:t>
            </a:r>
            <a:r>
              <a:rPr lang="en-US" sz="2000" dirty="0" smtClean="0">
                <a:solidFill>
                  <a:schemeClr val="tx1"/>
                </a:solidFill>
              </a:rPr>
              <a:t> </a:t>
            </a:r>
            <a:r>
              <a:rPr lang="en-US" sz="2000" dirty="0" err="1" smtClean="0">
                <a:solidFill>
                  <a:schemeClr val="tx1"/>
                </a:solidFill>
              </a:rPr>
              <a:t>Fleisch</a:t>
            </a:r>
            <a:r>
              <a:rPr lang="en-US" sz="2000" dirty="0" smtClean="0">
                <a:solidFill>
                  <a:schemeClr val="tx1"/>
                </a:solidFill>
              </a:rPr>
              <a:t> (</a:t>
            </a:r>
            <a:r>
              <a:rPr lang="en-US" sz="2000" dirty="0" err="1" smtClean="0">
                <a:solidFill>
                  <a:schemeClr val="tx1"/>
                </a:solidFill>
              </a:rPr>
              <a:t>Lamm</a:t>
            </a:r>
            <a:r>
              <a:rPr lang="en-US" sz="2000" dirty="0" smtClean="0">
                <a:solidFill>
                  <a:schemeClr val="tx1"/>
                </a:solidFill>
              </a:rPr>
              <a:t>, Rind, </a:t>
            </a:r>
            <a:r>
              <a:rPr lang="en-US" sz="2000" dirty="0" err="1" smtClean="0">
                <a:solidFill>
                  <a:schemeClr val="tx1"/>
                </a:solidFill>
              </a:rPr>
              <a:t>Pute</a:t>
            </a:r>
            <a:r>
              <a:rPr lang="en-US" sz="2000" dirty="0" smtClean="0">
                <a:solidFill>
                  <a:schemeClr val="tx1"/>
                </a:solidFill>
              </a:rPr>
              <a:t> </a:t>
            </a:r>
            <a:r>
              <a:rPr lang="en-US" sz="2000" dirty="0" err="1" smtClean="0">
                <a:solidFill>
                  <a:schemeClr val="tx1"/>
                </a:solidFill>
              </a:rPr>
              <a:t>oder</a:t>
            </a:r>
            <a:r>
              <a:rPr lang="en-US" sz="2000" dirty="0" smtClean="0">
                <a:solidFill>
                  <a:schemeClr val="tx1"/>
                </a:solidFill>
              </a:rPr>
              <a:t> </a:t>
            </a:r>
            <a:r>
              <a:rPr lang="en-US" sz="2000" dirty="0" err="1" smtClean="0">
                <a:solidFill>
                  <a:schemeClr val="tx1"/>
                </a:solidFill>
              </a:rPr>
              <a:t>Huhn</a:t>
            </a:r>
            <a:r>
              <a:rPr lang="en-US" sz="2000" dirty="0" smtClean="0">
                <a:solidFill>
                  <a:schemeClr val="tx1"/>
                </a:solidFill>
              </a:rPr>
              <a:t>, in </a:t>
            </a:r>
            <a:r>
              <a:rPr lang="en-US" sz="2000" dirty="0" err="1" smtClean="0">
                <a:solidFill>
                  <a:schemeClr val="tx1"/>
                </a:solidFill>
              </a:rPr>
              <a:t>Europa</a:t>
            </a:r>
            <a:r>
              <a:rPr lang="en-US" sz="2000" dirty="0" smtClean="0">
                <a:solidFill>
                  <a:schemeClr val="tx1"/>
                </a:solidFill>
              </a:rPr>
              <a:t> und </a:t>
            </a:r>
            <a:r>
              <a:rPr lang="en-US" sz="2000" dirty="0" err="1" smtClean="0">
                <a:solidFill>
                  <a:schemeClr val="tx1"/>
                </a:solidFill>
              </a:rPr>
              <a:t>manchmal</a:t>
            </a:r>
            <a:r>
              <a:rPr lang="en-US" sz="2000" dirty="0" smtClean="0">
                <a:solidFill>
                  <a:schemeClr val="tx1"/>
                </a:solidFill>
              </a:rPr>
              <a:t> </a:t>
            </a:r>
            <a:r>
              <a:rPr lang="en-US" sz="2000" dirty="0" err="1" smtClean="0">
                <a:solidFill>
                  <a:schemeClr val="tx1"/>
                </a:solidFill>
              </a:rPr>
              <a:t>auch</a:t>
            </a:r>
            <a:r>
              <a:rPr lang="en-US" sz="2000" dirty="0" smtClean="0">
                <a:solidFill>
                  <a:schemeClr val="tx1"/>
                </a:solidFill>
              </a:rPr>
              <a:t> </a:t>
            </a:r>
            <a:r>
              <a:rPr lang="en-US" sz="2000" dirty="0" err="1" smtClean="0">
                <a:solidFill>
                  <a:schemeClr val="tx1"/>
                </a:solidFill>
              </a:rPr>
              <a:t>Schwein</a:t>
            </a:r>
            <a:r>
              <a:rPr lang="en-US" sz="2000" dirty="0" smtClean="0">
                <a:solidFill>
                  <a:schemeClr val="tx1"/>
                </a:solidFill>
              </a:rPr>
              <a:t>) </a:t>
            </a:r>
            <a:r>
              <a:rPr lang="en-US" sz="2000" dirty="0" err="1" smtClean="0">
                <a:solidFill>
                  <a:schemeClr val="tx1"/>
                </a:solidFill>
              </a:rPr>
              <a:t>mit</a:t>
            </a:r>
            <a:r>
              <a:rPr lang="en-US" sz="2000" dirty="0" smtClean="0">
                <a:solidFill>
                  <a:schemeClr val="tx1"/>
                </a:solidFill>
              </a:rPr>
              <a:t> </a:t>
            </a:r>
            <a:r>
              <a:rPr lang="en-US" sz="2000" dirty="0" err="1" smtClean="0">
                <a:solidFill>
                  <a:schemeClr val="tx1"/>
                </a:solidFill>
              </a:rPr>
              <a:t>dem</a:t>
            </a:r>
            <a:r>
              <a:rPr lang="en-US" sz="2000" dirty="0" smtClean="0">
                <a:solidFill>
                  <a:schemeClr val="tx1"/>
                </a:solidFill>
              </a:rPr>
              <a:t> </a:t>
            </a:r>
            <a:r>
              <a:rPr lang="en-US" sz="2000" dirty="0" err="1" smtClean="0">
                <a:solidFill>
                  <a:schemeClr val="tx1"/>
                </a:solidFill>
              </a:rPr>
              <a:t>Zusatz</a:t>
            </a:r>
            <a:r>
              <a:rPr lang="en-US" sz="2000" dirty="0" smtClean="0">
                <a:solidFill>
                  <a:schemeClr val="tx1"/>
                </a:solidFill>
              </a:rPr>
              <a:t> von </a:t>
            </a:r>
            <a:r>
              <a:rPr lang="en-US" sz="2000" dirty="0" err="1" smtClean="0">
                <a:solidFill>
                  <a:schemeClr val="tx1"/>
                </a:solidFill>
              </a:rPr>
              <a:t>Gewürzen</a:t>
            </a:r>
            <a:r>
              <a:rPr lang="en-US" sz="2000" dirty="0" smtClean="0">
                <a:solidFill>
                  <a:schemeClr val="tx1"/>
                </a:solidFill>
              </a:rPr>
              <a:t>, </a:t>
            </a:r>
            <a:r>
              <a:rPr lang="en-US" sz="2000" dirty="0" err="1" smtClean="0">
                <a:solidFill>
                  <a:schemeClr val="tx1"/>
                </a:solidFill>
              </a:rPr>
              <a:t>Saucen</a:t>
            </a:r>
            <a:r>
              <a:rPr lang="en-US" sz="2000" dirty="0" smtClean="0">
                <a:solidFill>
                  <a:schemeClr val="tx1"/>
                </a:solidFill>
              </a:rPr>
              <a:t> und </a:t>
            </a:r>
            <a:r>
              <a:rPr lang="en-US" sz="2000" dirty="0" err="1" smtClean="0">
                <a:solidFill>
                  <a:schemeClr val="tx1"/>
                </a:solidFill>
              </a:rPr>
              <a:t>Salat</a:t>
            </a:r>
            <a:r>
              <a:rPr lang="en-US" sz="2000" dirty="0" smtClean="0">
                <a:solidFill>
                  <a:schemeClr val="tx1"/>
                </a:solidFill>
              </a:rPr>
              <a:t> </a:t>
            </a:r>
            <a:r>
              <a:rPr lang="en-US" sz="2000" dirty="0" err="1" smtClean="0">
                <a:solidFill>
                  <a:schemeClr val="tx1"/>
                </a:solidFill>
              </a:rPr>
              <a:t>mit</a:t>
            </a:r>
            <a:r>
              <a:rPr lang="en-US" sz="2000" dirty="0" smtClean="0">
                <a:solidFill>
                  <a:schemeClr val="tx1"/>
                </a:solidFill>
              </a:rPr>
              <a:t> </a:t>
            </a:r>
            <a:r>
              <a:rPr lang="en-US" sz="2000" dirty="0" err="1" smtClean="0">
                <a:solidFill>
                  <a:schemeClr val="tx1"/>
                </a:solidFill>
              </a:rPr>
              <a:t>frischem</a:t>
            </a:r>
            <a:r>
              <a:rPr lang="en-US" sz="2000" dirty="0" smtClean="0">
                <a:solidFill>
                  <a:schemeClr val="tx1"/>
                </a:solidFill>
              </a:rPr>
              <a:t> </a:t>
            </a:r>
            <a:r>
              <a:rPr lang="en-US" sz="2000" dirty="0" err="1" smtClean="0">
                <a:solidFill>
                  <a:schemeClr val="tx1"/>
                </a:solidFill>
              </a:rPr>
              <a:t>Gemüse</a:t>
            </a:r>
            <a:r>
              <a:rPr lang="en-US" sz="2000" dirty="0" smtClean="0">
                <a:solidFill>
                  <a:schemeClr val="tx1"/>
                </a:solidFill>
              </a:rPr>
              <a:t>.</a:t>
            </a:r>
            <a:br>
              <a:rPr lang="en-US" sz="2000" dirty="0" smtClean="0">
                <a:solidFill>
                  <a:schemeClr val="tx1"/>
                </a:solidFill>
              </a:rPr>
            </a:br>
            <a:r>
              <a:rPr lang="en-US" sz="2000" dirty="0" smtClean="0">
                <a:solidFill>
                  <a:schemeClr val="tx1"/>
                </a:solidFill>
              </a:rPr>
              <a:t/>
            </a:r>
            <a:br>
              <a:rPr lang="en-US" sz="2000" dirty="0" smtClean="0">
                <a:solidFill>
                  <a:schemeClr val="tx1"/>
                </a:solidFill>
              </a:rPr>
            </a:br>
            <a:r>
              <a:rPr lang="en-US" sz="2000" dirty="0" smtClean="0">
                <a:solidFill>
                  <a:schemeClr val="tx1"/>
                </a:solidFill>
              </a:rPr>
              <a:t>In den </a:t>
            </a:r>
            <a:r>
              <a:rPr lang="en-US" sz="2000" dirty="0" err="1" smtClean="0">
                <a:solidFill>
                  <a:schemeClr val="tx1"/>
                </a:solidFill>
              </a:rPr>
              <a:t>letzten</a:t>
            </a:r>
            <a:r>
              <a:rPr lang="en-US" sz="2000" dirty="0" smtClean="0">
                <a:solidFill>
                  <a:schemeClr val="tx1"/>
                </a:solidFill>
              </a:rPr>
              <a:t> 2-3 </a:t>
            </a:r>
            <a:r>
              <a:rPr lang="en-US" sz="2000" dirty="0" err="1" smtClean="0">
                <a:solidFill>
                  <a:schemeClr val="tx1"/>
                </a:solidFill>
              </a:rPr>
              <a:t>Jahrzehnten</a:t>
            </a:r>
            <a:r>
              <a:rPr lang="en-US" sz="2000" dirty="0" smtClean="0">
                <a:solidFill>
                  <a:schemeClr val="tx1"/>
                </a:solidFill>
              </a:rPr>
              <a:t> </a:t>
            </a:r>
            <a:r>
              <a:rPr lang="en-US" sz="2000" dirty="0" err="1" smtClean="0">
                <a:solidFill>
                  <a:schemeClr val="tx1"/>
                </a:solidFill>
              </a:rPr>
              <a:t>shawarma</a:t>
            </a:r>
            <a:r>
              <a:rPr lang="en-US" sz="2000" dirty="0" smtClean="0">
                <a:solidFill>
                  <a:schemeClr val="tx1"/>
                </a:solidFill>
              </a:rPr>
              <a:t> in </a:t>
            </a:r>
            <a:r>
              <a:rPr lang="en-US" sz="2000" dirty="0" err="1" smtClean="0">
                <a:solidFill>
                  <a:schemeClr val="tx1"/>
                </a:solidFill>
              </a:rPr>
              <a:t>Europa</a:t>
            </a:r>
            <a:r>
              <a:rPr lang="en-US" sz="2000" dirty="0" smtClean="0">
                <a:solidFill>
                  <a:schemeClr val="tx1"/>
                </a:solidFill>
              </a:rPr>
              <a:t> </a:t>
            </a:r>
            <a:r>
              <a:rPr lang="en-US" sz="2000" dirty="0" err="1" smtClean="0">
                <a:solidFill>
                  <a:schemeClr val="tx1"/>
                </a:solidFill>
              </a:rPr>
              <a:t>weit</a:t>
            </a:r>
            <a:r>
              <a:rPr lang="en-US" sz="2000" dirty="0" smtClean="0">
                <a:solidFill>
                  <a:schemeClr val="tx1"/>
                </a:solidFill>
              </a:rPr>
              <a:t> </a:t>
            </a:r>
            <a:r>
              <a:rPr lang="en-US" sz="2000" dirty="0" err="1" smtClean="0">
                <a:solidFill>
                  <a:schemeClr val="tx1"/>
                </a:solidFill>
              </a:rPr>
              <a:t>verbreitet</a:t>
            </a:r>
            <a:r>
              <a:rPr lang="en-US" sz="2000" dirty="0" smtClean="0">
                <a:solidFill>
                  <a:schemeClr val="tx1"/>
                </a:solidFill>
              </a:rPr>
              <a:t>, </a:t>
            </a:r>
            <a:r>
              <a:rPr lang="en-US" sz="2000" dirty="0" err="1" smtClean="0">
                <a:solidFill>
                  <a:schemeClr val="tx1"/>
                </a:solidFill>
              </a:rPr>
              <a:t>einschließlich</a:t>
            </a:r>
            <a:r>
              <a:rPr lang="en-US" sz="2000" dirty="0" smtClean="0">
                <a:solidFill>
                  <a:schemeClr val="tx1"/>
                </a:solidFill>
              </a:rPr>
              <a:t> </a:t>
            </a:r>
            <a:r>
              <a:rPr lang="en-US" sz="2000" dirty="0" err="1" smtClean="0">
                <a:solidFill>
                  <a:schemeClr val="tx1"/>
                </a:solidFill>
              </a:rPr>
              <a:t>der</a:t>
            </a:r>
            <a:r>
              <a:rPr lang="en-US" sz="2000" dirty="0" smtClean="0">
                <a:solidFill>
                  <a:schemeClr val="tx1"/>
                </a:solidFill>
              </a:rPr>
              <a:t> Ukraine, </a:t>
            </a:r>
            <a:r>
              <a:rPr lang="en-US" sz="2000" dirty="0" err="1" smtClean="0">
                <a:solidFill>
                  <a:schemeClr val="tx1"/>
                </a:solidFill>
              </a:rPr>
              <a:t>durch</a:t>
            </a:r>
            <a:r>
              <a:rPr lang="en-US" sz="2000" dirty="0" smtClean="0">
                <a:solidFill>
                  <a:schemeClr val="tx1"/>
                </a:solidFill>
              </a:rPr>
              <a:t> </a:t>
            </a:r>
            <a:r>
              <a:rPr lang="en-US" sz="2000" dirty="0" err="1" smtClean="0">
                <a:solidFill>
                  <a:schemeClr val="tx1"/>
                </a:solidFill>
              </a:rPr>
              <a:t>Migranten</a:t>
            </a:r>
            <a:r>
              <a:rPr lang="en-US" sz="2000" dirty="0" smtClean="0">
                <a:solidFill>
                  <a:schemeClr val="tx1"/>
                </a:solidFill>
              </a:rPr>
              <a:t> </a:t>
            </a:r>
            <a:r>
              <a:rPr lang="en-US" sz="2000" dirty="0" err="1" smtClean="0">
                <a:solidFill>
                  <a:schemeClr val="tx1"/>
                </a:solidFill>
              </a:rPr>
              <a:t>aus</a:t>
            </a:r>
            <a:r>
              <a:rPr lang="en-US" sz="2000" dirty="0" smtClean="0">
                <a:solidFill>
                  <a:schemeClr val="tx1"/>
                </a:solidFill>
              </a:rPr>
              <a:t> </a:t>
            </a:r>
            <a:r>
              <a:rPr lang="en-US" sz="2000" dirty="0" err="1" smtClean="0">
                <a:solidFill>
                  <a:schemeClr val="tx1"/>
                </a:solidFill>
              </a:rPr>
              <a:t>dem</a:t>
            </a:r>
            <a:r>
              <a:rPr lang="en-US" sz="2000" dirty="0" smtClean="0">
                <a:solidFill>
                  <a:schemeClr val="tx1"/>
                </a:solidFill>
              </a:rPr>
              <a:t> </a:t>
            </a:r>
            <a:r>
              <a:rPr lang="en-US" sz="2000" dirty="0" err="1" smtClean="0">
                <a:solidFill>
                  <a:schemeClr val="tx1"/>
                </a:solidFill>
              </a:rPr>
              <a:t>Nahen</a:t>
            </a:r>
            <a:r>
              <a:rPr lang="en-US" sz="2000" dirty="0" smtClean="0">
                <a:solidFill>
                  <a:schemeClr val="tx1"/>
                </a:solidFill>
              </a:rPr>
              <a:t> </a:t>
            </a:r>
            <a:r>
              <a:rPr lang="en-US" sz="2000" dirty="0" err="1" smtClean="0">
                <a:solidFill>
                  <a:schemeClr val="tx1"/>
                </a:solidFill>
              </a:rPr>
              <a:t>Osten</a:t>
            </a:r>
            <a:r>
              <a:rPr lang="en-US" sz="2000" dirty="0" smtClean="0">
                <a:solidFill>
                  <a:schemeClr val="tx1"/>
                </a:solidFill>
              </a:rPr>
              <a:t>.</a:t>
            </a:r>
            <a:endParaRPr lang="ru-RU" dirty="0">
              <a:solidFill>
                <a:schemeClr val="tx1"/>
              </a:solidFill>
            </a:endParaRPr>
          </a:p>
        </p:txBody>
      </p:sp>
      <p:pic>
        <p:nvPicPr>
          <p:cNvPr id="4" name="Содержимое 3" descr="1314719159371.jpg"/>
          <p:cNvPicPr>
            <a:picLocks noGrp="1" noChangeAspect="1"/>
          </p:cNvPicPr>
          <p:nvPr>
            <p:ph sz="quarter" idx="1"/>
          </p:nvPr>
        </p:nvPicPr>
        <p:blipFill>
          <a:blip r:embed="rId2"/>
          <a:stretch>
            <a:fillRect/>
          </a:stretch>
        </p:blipFill>
        <p:spPr>
          <a:xfrm>
            <a:off x="2571736" y="4286256"/>
            <a:ext cx="3495668" cy="2330445"/>
          </a:xfrm>
        </p:spPr>
      </p:pic>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66</TotalTime>
  <Words>526</Words>
  <PresentationFormat>Экран (4:3)</PresentationFormat>
  <Paragraphs>32</Paragraphs>
  <Slides>22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22</vt:i4>
      </vt:variant>
    </vt:vector>
  </HeadingPairs>
  <TitlesOfParts>
    <vt:vector size="23" baseType="lpstr">
      <vt:lpstr>Эркер</vt:lpstr>
      <vt:lpstr>Rezepte aus der ganzen Welt</vt:lpstr>
      <vt:lpstr>Ukraine</vt:lpstr>
      <vt:lpstr>Borscht - Gemüsegericht mit Fleisch oder Pilzen, ukrainischer Herkunft. Besonders verbreitet unter den Völkern Osteuropas. Das beliebteste Gericht auf den Tisch Ukrainisch. Bestandteil des Rote-Rüben-Borschtsch ist. Die ukrainischen Borschtsch und Kiew bis zu 20 Arten von Produkten, Poltava und grün - auf 18 Tschernigow -. 16 t E. Die häufigste dieser traditionelles Gericht in der Ukraine ist Ukrainisch, fleischlose Pilze und Bohnen, kalter Frühling. Bereiten Suppe mit Fleisch, Pilzen, Wurst, indem Creme. Schnelle Suppe mit Pilzen gewürzt mit Knoblauchbutter und serviert Donuts zu Borschtsch, goss Öl mit Knoblauch oder Torten mit Fleisch und Kohl.</vt:lpstr>
      <vt:lpstr>Polen</vt:lpstr>
      <vt:lpstr>Bigos (biґos, Bigus, Bikus, Paul Bigos.) - Der polnischen, litauischen, weißrussische und ukrainische Küche, gedünstetes Kraut mit Schweinefleisch, Schinken, Speck, Speck, Wurst. Der Hauptbestandteil von pflanzlichen - Kohl (frische und eingelegte). Je nach Rezept, in Bigos auch verschiedene Gewürze hinzuzufügen; Lorbeerblatt, Kümmel, Oregano, Pfeffer.</vt:lpstr>
      <vt:lpstr>Russland</vt:lpstr>
      <vt:lpstr>Dumplings - ein Gericht in Form von gekochten Produkten aus ungesäuerten Teig, gefüllt mit Fleisch oder Fisch ruboenogo.</vt:lpstr>
      <vt:lpstr>Truthahn</vt:lpstr>
      <vt:lpstr>Schaurma (auch shaverma, Shuarma; arabischen شاورما, MIT שווארמה, auf Tour Çevirme; in einigen Ländern Döner Tour Döner....) - Naher Osten Gericht (vermutlich türkischer Herkunft) oder gehen Sie mit Pita, die gehackten gerösteten nachynyayetsya Fleisch (Lamm, Rind, Pute oder Huhn, in Europa und manchmal auch Schwein) mit dem Zusatz von Gewürzen, Saucen und Salat mit frischem Gemüse.  In den letzten 2-3 Jahrzehnten shawarma in Europa weit verbreitet, einschließlich der Ukraine, durch Migranten aus dem Nahen Osten.</vt:lpstr>
      <vt:lpstr>Japan</vt:lpstr>
      <vt:lpstr>Ramen (jap 【拉 麺 【】 柳 麺 ra: Maine.?) - Japanische Küche mit Weizennudeln. Sehr beliebt in Korea und Japan, insbesondere unter jungen Menschen für billig, schmackhaft und nahrhaft. In der Tat, Ramen - ein Fastfood. In Japan, einer beliebten Straße Nahrung. Kürzlich betrachtet eine Vielzahl von chinesischen und koreanischen Küche.</vt:lpstr>
      <vt:lpstr>Australien</vt:lpstr>
      <vt:lpstr>Lamington (Eng. Lamington) - Australian Dessert ist ein rechteckiger Schwamm Kuchen mit Schokoladenglasur und Rolle in Kokos abgedeckt. Manchmal werden die beiden in einem Lamington Kuchen mit der Sahne und / oder Erdbeermarmelade kombiniert. Strawberry Variante ist in Neuseeland, Australien häufiger ist die Zitrone weitere beliebte Option.</vt:lpstr>
      <vt:lpstr>Madagaskar</vt:lpstr>
      <vt:lpstr>Rumazava - Eintopf aus Fleisch, Kräutern und Tomaten.</vt:lpstr>
      <vt:lpstr>Brasilien</vt:lpstr>
      <vt:lpstr>Feijoada ist ein Eintopf aus Bohnen mit Rind- und Schweinefleisch, die ein typisches portugiesisches Gericht ist. Feijoada ist in der Regel auch in ehemaligen portugiesischen Kolonien wie Brasilien, Macau, Angola, Mosambik und Goa (Indien) gekocht. Aber das Rezept kann leicht von einem Land zum anderen unterscheiden.</vt:lpstr>
      <vt:lpstr>Kanada</vt:lpstr>
      <vt:lpstr>Roastbeef (Eng Roastbeef, leuchtet .. "Roastbeef".) - English cuisine, das in den Ofen Brocken Rindfleisch gebacken wird. Genauer gesagt, ein Stück Fleisch von der Karkasse der Kappe und schneiden eine gebratene; Gericht aus gebratenem Rinderfilet mit Kappe von Mascara.</vt:lpstr>
      <vt:lpstr>Mongolei</vt:lpstr>
      <vt:lpstr>Bortsog - fein gehackt Teigstücke in Hammelfett oder Öl gebraten.</vt:lpstr>
      <vt:lpstr>Слайд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Rezepte aus der ganzen Welt</dc:title>
  <cp:lastModifiedBy>User</cp:lastModifiedBy>
  <cp:revision>8</cp:revision>
  <dcterms:modified xsi:type="dcterms:W3CDTF">2015-01-31T12:35:19Z</dcterms:modified>
</cp:coreProperties>
</file>