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71" r:id="rId6"/>
    <p:sldId id="273" r:id="rId7"/>
    <p:sldId id="274" r:id="rId8"/>
    <p:sldId id="263" r:id="rId9"/>
    <p:sldId id="275" r:id="rId10"/>
    <p:sldId id="276" r:id="rId11"/>
    <p:sldId id="277" r:id="rId12"/>
    <p:sldId id="278" r:id="rId13"/>
    <p:sldId id="279" r:id="rId14"/>
    <p:sldId id="280" r:id="rId15"/>
    <p:sldId id="281"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23.12.2013</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23.12.2013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23.12.2013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23.12.2013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23.12.2013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23.12.2013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23.12.2013</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23.12.2013</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5B106E36-FD25-4E2D-B0AA-010F637433A0}" type="datetimeFigureOut">
              <a:rPr lang="ru-RU" smtClean="0"/>
              <a:pPr/>
              <a:t>23.12.2013</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23.12.2013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23.12.2013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B106E36-FD25-4E2D-B0AA-010F637433A0}" type="datetimeFigureOut">
              <a:rPr lang="ru-RU" smtClean="0"/>
              <a:pPr/>
              <a:t>23.12.2013</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25C68B6-61C2-468F-89AB-4B9F7531AA68}" type="slidenum">
              <a:rPr lang="ru-RU" smtClean="0"/>
              <a:pPr/>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de.wikipedia.org/wiki/Greenpeace-Jugend"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de.wikipedia.org/wiki/Kernenergie" TargetMode="External"/><Relationship Id="rId2" Type="http://schemas.openxmlformats.org/officeDocument/2006/relationships/hyperlink" Target="http://de.wikipedia.org/wiki/Soziale_Bewegung"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de.wikipedia.org/wiki/Naturschutzorganisation" TargetMode="External"/><Relationship Id="rId2" Type="http://schemas.openxmlformats.org/officeDocument/2006/relationships/hyperlink" Target="http://de.wikipedia.org/wiki/Umweltschutzorganisation" TargetMode="Externa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de.wikipedia.org/wiki/BUND" TargetMode="External"/><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hyperlink" Target="http://de.wikipedia.org/wiki/Greenpeace" TargetMode="External"/><Relationship Id="rId4" Type="http://schemas.openxmlformats.org/officeDocument/2006/relationships/hyperlink" Target="http://de.wikipedia.org/wiki/NABU"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de.wikipedia.org/wiki/Tagebau_Garzweiler" TargetMode="External"/><Relationship Id="rId2" Type="http://schemas.openxmlformats.org/officeDocument/2006/relationships/hyperlink" Target="http://de.wikipedia.org/wiki/Otzenrath" TargetMode="External"/><Relationship Id="rId1" Type="http://schemas.openxmlformats.org/officeDocument/2006/relationships/slideLayout" Target="../slideLayouts/slideLayout9.xml"/><Relationship Id="rId5" Type="http://schemas.openxmlformats.org/officeDocument/2006/relationships/image" Target="../media/image6.jpeg"/><Relationship Id="rId4" Type="http://schemas.openxmlformats.org/officeDocument/2006/relationships/hyperlink" Target="http://de.wikipedia.org/wiki/Braunkohletagebau"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de.wikipedia.org/wiki/Naturschutz" TargetMode="External"/><Relationship Id="rId7" Type="http://schemas.openxmlformats.org/officeDocument/2006/relationships/image" Target="../media/image7.png"/><Relationship Id="rId2" Type="http://schemas.openxmlformats.org/officeDocument/2006/relationships/hyperlink" Target="http://de.wikipedia.org/wiki/Nichtstaatliche_Organisation" TargetMode="External"/><Relationship Id="rId1" Type="http://schemas.openxmlformats.org/officeDocument/2006/relationships/slideLayout" Target="../slideLayouts/slideLayout2.xml"/><Relationship Id="rId6" Type="http://schemas.openxmlformats.org/officeDocument/2006/relationships/hyperlink" Target="http://de.wikipedia.org/wiki/Tierart" TargetMode="External"/><Relationship Id="rId5" Type="http://schemas.openxmlformats.org/officeDocument/2006/relationships/hyperlink" Target="http://de.wikipedia.org/wiki/Wald" TargetMode="External"/><Relationship Id="rId4" Type="http://schemas.openxmlformats.org/officeDocument/2006/relationships/hyperlink" Target="http://de.wikipedia.org/wiki/Fluss"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de.wikipedia.org/wiki/Umweltbildung" TargetMode="External"/><Relationship Id="rId2" Type="http://schemas.openxmlformats.org/officeDocument/2006/relationships/hyperlink" Target="http://de.wikipedia.org/wiki/Naturschutzorganisation" TargetMode="External"/><Relationship Id="rId1" Type="http://schemas.openxmlformats.org/officeDocument/2006/relationships/slideLayout" Target="../slideLayouts/slideLayout6.xml"/><Relationship Id="rId4" Type="http://schemas.openxmlformats.org/officeDocument/2006/relationships/hyperlink" Target="http://de.wikipedia.org/wiki/Massenmedien"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de.wikipedia.org/wiki/Kernwaffentest" TargetMode="External"/><Relationship Id="rId13" Type="http://schemas.openxmlformats.org/officeDocument/2006/relationships/hyperlink" Target="http://de.wikipedia.org/wiki/Gentechnik" TargetMode="External"/><Relationship Id="rId3" Type="http://schemas.openxmlformats.org/officeDocument/2006/relationships/hyperlink" Target="http://de.wikipedia.org/wiki/Friedensbewegung" TargetMode="External"/><Relationship Id="rId7" Type="http://schemas.openxmlformats.org/officeDocument/2006/relationships/hyperlink" Target="http://de.wikipedia.org/wiki/Umweltschutz" TargetMode="External"/><Relationship Id="rId12" Type="http://schemas.openxmlformats.org/officeDocument/2006/relationships/hyperlink" Target="http://de.wikipedia.org/wiki/Urwald" TargetMode="External"/><Relationship Id="rId2" Type="http://schemas.openxmlformats.org/officeDocument/2006/relationships/image" Target="../media/image8.jpeg"/><Relationship Id="rId1" Type="http://schemas.openxmlformats.org/officeDocument/2006/relationships/slideLayout" Target="../slideLayouts/slideLayout2.xml"/><Relationship Id="rId6" Type="http://schemas.openxmlformats.org/officeDocument/2006/relationships/hyperlink" Target="http://de.wikipedia.org/wiki/Non-Profit-Organisation" TargetMode="External"/><Relationship Id="rId11" Type="http://schemas.openxmlformats.org/officeDocument/2006/relationships/hyperlink" Target="http://de.wikipedia.org/wiki/Globale_Erw%C3%A4rmung" TargetMode="External"/><Relationship Id="rId5" Type="http://schemas.openxmlformats.org/officeDocument/2006/relationships/hyperlink" Target="http://de.wikipedia.org/wiki/Kanada" TargetMode="External"/><Relationship Id="rId10" Type="http://schemas.openxmlformats.org/officeDocument/2006/relationships/hyperlink" Target="http://de.wikipedia.org/wiki/%C3%9Cberfischung" TargetMode="External"/><Relationship Id="rId4" Type="http://schemas.openxmlformats.org/officeDocument/2006/relationships/hyperlink" Target="http://de.wikipedia.org/wiki/Vancouver" TargetMode="External"/><Relationship Id="rId9" Type="http://schemas.openxmlformats.org/officeDocument/2006/relationships/hyperlink" Target="http://de.wikipedia.org/wiki/Walfang" TargetMode="External"/><Relationship Id="rId1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4" descr="800px-Kih-0185.jpg"/>
          <p:cNvPicPr>
            <a:picLocks noChangeAspect="1"/>
          </p:cNvPicPr>
          <p:nvPr/>
        </p:nvPicPr>
        <p:blipFill>
          <a:blip r:embed="rId2"/>
          <a:srcRect l="5551" r="5551"/>
          <a:stretch>
            <a:fillRect/>
          </a:stretch>
        </p:blipFill>
        <p:spPr>
          <a:xfrm>
            <a:off x="1026641" y="785794"/>
            <a:ext cx="8117359" cy="6072206"/>
          </a:xfrm>
          <a:prstGeom prst="rect">
            <a:avLst/>
          </a:prstGeom>
        </p:spPr>
      </p:pic>
      <p:sp>
        <p:nvSpPr>
          <p:cNvPr id="2" name="Заголовок 1"/>
          <p:cNvSpPr>
            <a:spLocks noGrp="1"/>
          </p:cNvSpPr>
          <p:nvPr>
            <p:ph type="ctrTitle"/>
          </p:nvPr>
        </p:nvSpPr>
        <p:spPr>
          <a:xfrm>
            <a:off x="1432560" y="359898"/>
            <a:ext cx="7406640" cy="2211846"/>
          </a:xfrm>
        </p:spPr>
        <p:txBody>
          <a:bodyPr/>
          <a:lstStyle/>
          <a:p>
            <a:r>
              <a:rPr lang="de-DE"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Projektarbeit zum Thema</a:t>
            </a:r>
            <a:r>
              <a:rPr lang="uk-UA"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
            </a:r>
            <a:r>
              <a:rPr lang="de-DE"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r>
            <a:br>
              <a:rPr lang="de-DE"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br>
            <a:r>
              <a:rPr lang="uk-UA"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
            </a:r>
            <a:r>
              <a:rPr lang="de-DE"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Umweltschutzorganisationen</a:t>
            </a:r>
            <a:r>
              <a:rPr lang="uk-UA"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
            </a:r>
            <a:endParaRPr lang="uk-UA"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3" name="Подзаголовок 2"/>
          <p:cNvSpPr>
            <a:spLocks noGrp="1"/>
          </p:cNvSpPr>
          <p:nvPr>
            <p:ph type="subTitle" idx="1"/>
          </p:nvPr>
        </p:nvSpPr>
        <p:spPr>
          <a:xfrm>
            <a:off x="1214414" y="4643446"/>
            <a:ext cx="3068002" cy="1752600"/>
          </a:xfrm>
        </p:spPr>
        <p:txBody>
          <a:bodyPr>
            <a:normAutofit/>
          </a:bodyPr>
          <a:lstStyle/>
          <a:p>
            <a:r>
              <a:rPr lang="uk-UA" sz="1600" b="1" u="sng" dirty="0" smtClean="0"/>
              <a:t>Підготувала</a:t>
            </a:r>
          </a:p>
          <a:p>
            <a:r>
              <a:rPr lang="uk-UA" sz="1600" b="1" u="sng" dirty="0" smtClean="0"/>
              <a:t>Учениця 11 класу</a:t>
            </a:r>
          </a:p>
          <a:p>
            <a:r>
              <a:rPr lang="uk-UA" sz="1600" b="1" u="sng" dirty="0" err="1" smtClean="0"/>
              <a:t>Стрілковецької</a:t>
            </a:r>
            <a:r>
              <a:rPr lang="uk-UA" sz="1600" b="1" u="sng" dirty="0" smtClean="0"/>
              <a:t> ЗОШ </a:t>
            </a:r>
            <a:r>
              <a:rPr lang="uk-UA" sz="1600" b="1" u="sng" dirty="0" err="1" smtClean="0"/>
              <a:t>І-ІІІст</a:t>
            </a:r>
            <a:r>
              <a:rPr lang="uk-UA" sz="1600" b="1" u="sng" dirty="0" smtClean="0"/>
              <a:t>.</a:t>
            </a:r>
          </a:p>
          <a:p>
            <a:r>
              <a:rPr lang="uk-UA" sz="1600" b="1" u="sng" dirty="0" smtClean="0"/>
              <a:t>Ткачик Юлія</a:t>
            </a:r>
            <a:endParaRPr lang="uk-UA" sz="1600" b="1" u="sng"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Содержимое 2"/>
          <p:cNvSpPr>
            <a:spLocks noGrp="1"/>
          </p:cNvSpPr>
          <p:nvPr>
            <p:ph idx="1"/>
          </p:nvPr>
        </p:nvSpPr>
        <p:spPr>
          <a:xfrm>
            <a:off x="381000" y="2895600"/>
            <a:ext cx="8229600" cy="2390788"/>
          </a:xfrm>
        </p:spPr>
        <p:txBody>
          <a:bodyPr/>
          <a:lstStyle/>
          <a:p>
            <a:pPr algn="just" eaLnBrk="1" hangingPunct="1"/>
            <a:r>
              <a:rPr lang="de-DE" sz="2800" dirty="0" smtClean="0"/>
              <a:t>Seit 1995 gibt es Jugendaktionsgruppen (JAG) der </a:t>
            </a:r>
            <a:r>
              <a:rPr lang="de-DE" sz="2800" dirty="0" smtClean="0">
                <a:hlinkClick r:id="rId2" tooltip="Greenpeace-Jugend"/>
              </a:rPr>
              <a:t>Greenpeace-Jugend</a:t>
            </a:r>
            <a:r>
              <a:rPr lang="de-DE" sz="2800" dirty="0" smtClean="0"/>
              <a:t>. In den JAGs können sich Jugendliche zwischen 14 und 19 Jahren für den Umweltschutz engagieren.</a:t>
            </a:r>
          </a:p>
          <a:p>
            <a:pPr eaLnBrk="1" hangingPunct="1">
              <a:buFont typeface="Wingdings 2" pitchFamily="18" charset="2"/>
              <a:buNone/>
            </a:pPr>
            <a:endParaRPr lang="uk-UA" dirty="0" smtClean="0"/>
          </a:p>
        </p:txBody>
      </p:sp>
      <p:pic>
        <p:nvPicPr>
          <p:cNvPr id="22531" name="Picture 3" descr="C:\Users\Яна\Desktop\800px-Greenpeace_Jugend_Logo.svg.png"/>
          <p:cNvPicPr>
            <a:picLocks noChangeAspect="1" noChangeArrowheads="1"/>
          </p:cNvPicPr>
          <p:nvPr/>
        </p:nvPicPr>
        <p:blipFill>
          <a:blip r:embed="rId3"/>
          <a:srcRect/>
          <a:stretch>
            <a:fillRect/>
          </a:stretch>
        </p:blipFill>
        <p:spPr bwMode="auto">
          <a:xfrm>
            <a:off x="762000" y="762000"/>
            <a:ext cx="5541963" cy="1828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ormAutofit/>
          </a:bodyPr>
          <a:lstStyle/>
          <a:p>
            <a:pPr algn="ctr" eaLnBrk="1" fontAlgn="auto" hangingPunct="1">
              <a:spcAft>
                <a:spcPts val="0"/>
              </a:spcAft>
              <a:defRPr/>
            </a:pPr>
            <a:r>
              <a:rPr lang="de-DE" sz="5400" i="1" dirty="0" smtClean="0">
                <a:ln>
                  <a:solidFill>
                    <a:srgbClr val="FFFF00"/>
                  </a:solidFill>
                </a:ln>
              </a:rPr>
              <a:t>die Anti-Atomkraft-Bewegung</a:t>
            </a:r>
            <a:endParaRPr lang="uk-UA" dirty="0"/>
          </a:p>
        </p:txBody>
      </p:sp>
      <p:pic>
        <p:nvPicPr>
          <p:cNvPr id="24579" name="Содержимое 3" descr="352px-Atomkraft_Nein_Danke.svg.png"/>
          <p:cNvPicPr>
            <a:picLocks noGrp="1" noChangeAspect="1"/>
          </p:cNvPicPr>
          <p:nvPr>
            <p:ph idx="1"/>
          </p:nvPr>
        </p:nvPicPr>
        <p:blipFill>
          <a:blip r:embed="rId2"/>
          <a:srcRect/>
          <a:stretch>
            <a:fillRect/>
          </a:stretch>
        </p:blipFill>
        <p:spPr>
          <a:xfrm>
            <a:off x="2714612" y="1857364"/>
            <a:ext cx="4419600" cy="4419600"/>
          </a:xfr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Содержимое 2"/>
          <p:cNvSpPr>
            <a:spLocks noGrp="1"/>
          </p:cNvSpPr>
          <p:nvPr>
            <p:ph idx="1"/>
          </p:nvPr>
        </p:nvSpPr>
        <p:spPr>
          <a:xfrm>
            <a:off x="1000100" y="642918"/>
            <a:ext cx="7686700" cy="5757882"/>
          </a:xfrm>
        </p:spPr>
        <p:txBody>
          <a:bodyPr/>
          <a:lstStyle/>
          <a:p>
            <a:pPr algn="just" eaLnBrk="1" hangingPunct="1">
              <a:buNone/>
            </a:pPr>
            <a:r>
              <a:rPr lang="de-DE" sz="3600" dirty="0" smtClean="0"/>
              <a:t>Die </a:t>
            </a:r>
            <a:r>
              <a:rPr lang="de-DE" sz="3600" b="1" dirty="0" smtClean="0"/>
              <a:t>Anti-Atomkraft-Bewegung in Deutschland</a:t>
            </a:r>
            <a:r>
              <a:rPr lang="de-DE" sz="3600" dirty="0" smtClean="0"/>
              <a:t> ist eine in den 1970er Jahren entstandene </a:t>
            </a:r>
            <a:r>
              <a:rPr lang="de-DE" sz="3600" dirty="0" smtClean="0">
                <a:hlinkClick r:id="rId2" tooltip="Soziale Bewegung"/>
              </a:rPr>
              <a:t>soziale Bewegung</a:t>
            </a:r>
            <a:r>
              <a:rPr lang="de-DE" sz="3600" dirty="0" smtClean="0"/>
              <a:t>, die sich gegen die zivile Nutzung der </a:t>
            </a:r>
            <a:r>
              <a:rPr lang="de-DE" sz="3600" dirty="0" smtClean="0">
                <a:hlinkClick r:id="rId3" tooltip="Kernenergie"/>
              </a:rPr>
              <a:t>Kernenergie</a:t>
            </a:r>
            <a:r>
              <a:rPr lang="de-DE" sz="3600" dirty="0" smtClean="0"/>
              <a:t> wendet. Im europäischen Vergleich zeichnet sich die deutsche Anti-Atomkraft-Bewegung durch ihre Stärke und insbesondere durch ihre Kontinuität aus.</a:t>
            </a:r>
            <a:endParaRPr lang="uk-UA" sz="36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Содержимое 2"/>
          <p:cNvSpPr>
            <a:spLocks noGrp="1"/>
          </p:cNvSpPr>
          <p:nvPr>
            <p:ph idx="1"/>
          </p:nvPr>
        </p:nvSpPr>
        <p:spPr>
          <a:xfrm>
            <a:off x="457200" y="3276600"/>
            <a:ext cx="8229600" cy="3048000"/>
          </a:xfrm>
        </p:spPr>
        <p:txBody>
          <a:bodyPr>
            <a:normAutofit lnSpcReduction="10000"/>
          </a:bodyPr>
          <a:lstStyle/>
          <a:p>
            <a:pPr eaLnBrk="1" hangingPunct="1">
              <a:buFont typeface="Wingdings 2" pitchFamily="18" charset="2"/>
              <a:buNone/>
            </a:pPr>
            <a:endParaRPr lang="de-DE" smtClean="0"/>
          </a:p>
          <a:p>
            <a:pPr algn="just" eaLnBrk="1" hangingPunct="1">
              <a:buFont typeface="Wingdings 2" pitchFamily="18" charset="2"/>
              <a:buNone/>
            </a:pPr>
            <a:r>
              <a:rPr lang="de-DE" smtClean="0"/>
              <a:t>Mit etwa 75 000 Mitgliedern – im Alter von 6 bis 27 Jahren ist die NAJU (Naturschutzjugend) Deutschland einer der größten und aktivsten Jugendumweltverbände in Europa.</a:t>
            </a:r>
            <a:endParaRPr lang="uk-UA" smtClean="0"/>
          </a:p>
        </p:txBody>
      </p:sp>
      <p:pic>
        <p:nvPicPr>
          <p:cNvPr id="27651" name="Picture 2" descr="C:\Users\Яна\Desktop\naju.jpg"/>
          <p:cNvPicPr>
            <a:picLocks noChangeAspect="1" noChangeArrowheads="1"/>
          </p:cNvPicPr>
          <p:nvPr/>
        </p:nvPicPr>
        <p:blipFill>
          <a:blip r:embed="rId2"/>
          <a:srcRect/>
          <a:stretch>
            <a:fillRect/>
          </a:stretch>
        </p:blipFill>
        <p:spPr bwMode="auto">
          <a:xfrm>
            <a:off x="1447800" y="685800"/>
            <a:ext cx="3600450" cy="26098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Содержимое 2"/>
          <p:cNvSpPr>
            <a:spLocks noGrp="1"/>
          </p:cNvSpPr>
          <p:nvPr>
            <p:ph idx="1"/>
          </p:nvPr>
        </p:nvSpPr>
        <p:spPr>
          <a:xfrm>
            <a:off x="533400" y="3505200"/>
            <a:ext cx="8229600" cy="1905000"/>
          </a:xfrm>
          <a:solidFill>
            <a:srgbClr val="00B050"/>
          </a:solidFill>
        </p:spPr>
        <p:txBody>
          <a:bodyPr/>
          <a:lstStyle/>
          <a:p>
            <a:pPr eaLnBrk="1" hangingPunct="1">
              <a:buFont typeface="Wingdings 2" pitchFamily="18" charset="2"/>
              <a:buNone/>
            </a:pPr>
            <a:r>
              <a:rPr lang="de-DE" sz="2800" b="1" smtClean="0"/>
              <a:t>Robin Wood</a:t>
            </a:r>
            <a:r>
              <a:rPr lang="de-DE" sz="2800" smtClean="0"/>
              <a:t>, vollständige Bezeichnung </a:t>
            </a:r>
            <a:r>
              <a:rPr lang="de-DE" sz="2800" i="1" smtClean="0"/>
              <a:t>Robin Wood – Gewaltfreie Aktionsgemeinschaft für Natur und Umwelt</a:t>
            </a:r>
            <a:r>
              <a:rPr lang="de-DE" sz="2800" smtClean="0"/>
              <a:t>, ist eine deutsche </a:t>
            </a:r>
            <a:r>
              <a:rPr lang="de-DE" sz="2800" smtClean="0">
                <a:hlinkClick r:id="rId2" tooltip="Umweltschutzorganisation"/>
              </a:rPr>
              <a:t>Umwelt-</a:t>
            </a:r>
            <a:r>
              <a:rPr lang="de-DE" sz="2800" smtClean="0"/>
              <a:t> und </a:t>
            </a:r>
            <a:r>
              <a:rPr lang="de-DE" sz="2800" smtClean="0">
                <a:hlinkClick r:id="rId3" tooltip="Naturschutzorganisation"/>
              </a:rPr>
              <a:t>Naturschutzorganisation</a:t>
            </a:r>
            <a:r>
              <a:rPr lang="de-DE" sz="2800" smtClean="0"/>
              <a:t>.</a:t>
            </a:r>
            <a:endParaRPr lang="uk-UA" sz="2800" smtClean="0"/>
          </a:p>
        </p:txBody>
      </p:sp>
      <p:pic>
        <p:nvPicPr>
          <p:cNvPr id="7170" name="Picture 2"/>
          <p:cNvPicPr>
            <a:picLocks noChangeAspect="1" noChangeArrowheads="1"/>
          </p:cNvPicPr>
          <p:nvPr/>
        </p:nvPicPr>
        <p:blipFill>
          <a:blip r:embed="rId4"/>
          <a:srcRect/>
          <a:stretch>
            <a:fillRect/>
          </a:stretch>
        </p:blipFill>
        <p:spPr bwMode="auto">
          <a:xfrm>
            <a:off x="1981200" y="1524000"/>
            <a:ext cx="5212080" cy="1371600"/>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descr="800px-Kih-0185.jpg"/>
          <p:cNvPicPr>
            <a:picLocks noChangeAspect="1"/>
          </p:cNvPicPr>
          <p:nvPr/>
        </p:nvPicPr>
        <p:blipFill>
          <a:blip r:embed="rId2"/>
          <a:srcRect l="5551" r="5551"/>
          <a:stretch>
            <a:fillRect/>
          </a:stretch>
        </p:blipFill>
        <p:spPr>
          <a:xfrm>
            <a:off x="1026641" y="785794"/>
            <a:ext cx="8117359" cy="6072206"/>
          </a:xfrm>
          <a:prstGeom prst="rect">
            <a:avLst/>
          </a:prstGeom>
        </p:spPr>
      </p:pic>
      <p:sp>
        <p:nvSpPr>
          <p:cNvPr id="4" name="Заголовок 3"/>
          <p:cNvSpPr>
            <a:spLocks noGrp="1"/>
          </p:cNvSpPr>
          <p:nvPr>
            <p:ph type="title"/>
          </p:nvPr>
        </p:nvSpPr>
        <p:spPr>
          <a:xfrm>
            <a:off x="1428728" y="2285992"/>
            <a:ext cx="7498080" cy="1143000"/>
          </a:xfrm>
        </p:spPr>
        <p:txBody>
          <a:bodyPr/>
          <a:lstStyle/>
          <a:p>
            <a:r>
              <a:rPr lang="de-DE"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Danke für Ihre Aufmerksam!!!</a:t>
            </a:r>
            <a:endParaRPr lang="uk-UA"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4" descr="800px-Kih-0185.jpg"/>
          <p:cNvPicPr>
            <a:picLocks noChangeAspect="1"/>
          </p:cNvPicPr>
          <p:nvPr/>
        </p:nvPicPr>
        <p:blipFill>
          <a:blip r:embed="rId2"/>
          <a:srcRect l="5551" r="5551"/>
          <a:stretch>
            <a:fillRect/>
          </a:stretch>
        </p:blipFill>
        <p:spPr>
          <a:xfrm>
            <a:off x="1026641" y="785794"/>
            <a:ext cx="8117359" cy="6072206"/>
          </a:xfrm>
          <a:prstGeom prst="rect">
            <a:avLst/>
          </a:prstGeom>
        </p:spPr>
      </p:pic>
      <p:sp>
        <p:nvSpPr>
          <p:cNvPr id="2" name="Заголовок 1"/>
          <p:cNvSpPr>
            <a:spLocks noGrp="1"/>
          </p:cNvSpPr>
          <p:nvPr>
            <p:ph type="title"/>
          </p:nvPr>
        </p:nvSpPr>
        <p:spPr>
          <a:xfrm>
            <a:off x="1142976" y="357166"/>
            <a:ext cx="7790712" cy="5583254"/>
          </a:xfrm>
        </p:spPr>
        <p:txBody>
          <a:bodyPr>
            <a:normAutofit fontScale="90000"/>
          </a:bodyPr>
          <a:lstStyle/>
          <a:p>
            <a:r>
              <a:rPr lang="de-DE" sz="4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Eine Umweltschutzorganisation ist eine </a:t>
            </a:r>
            <a:r>
              <a:rPr lang="en-US" sz="44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Organisation</a:t>
            </a:r>
            <a:r>
              <a:rPr lang="de-DE" sz="4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die gegen aus ihrer Sicht schädliche Veränderungen der Biosphäre vorgeht und die Lebensgrundlagen des Menschen möglichst unversehrt erhalten will bzw. sich für nachhaltige Entwicklungen einsetzt.</a:t>
            </a:r>
            <a:endParaRPr lang="uk-UA"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descr="800px-Nabu.jpg"/>
          <p:cNvPicPr>
            <a:picLocks noChangeAspect="1"/>
          </p:cNvPicPr>
          <p:nvPr/>
        </p:nvPicPr>
        <p:blipFill>
          <a:blip r:embed="rId2"/>
          <a:srcRect l="5942" r="5942"/>
          <a:stretch>
            <a:fillRect/>
          </a:stretch>
        </p:blipFill>
        <p:spPr>
          <a:xfrm>
            <a:off x="4857752" y="285728"/>
            <a:ext cx="3929058" cy="3344224"/>
          </a:xfrm>
          <a:prstGeom prst="rect">
            <a:avLst/>
          </a:prstGeom>
        </p:spPr>
      </p:pic>
      <p:sp>
        <p:nvSpPr>
          <p:cNvPr id="4" name="Содержимое 2"/>
          <p:cNvSpPr>
            <a:spLocks noGrp="1"/>
          </p:cNvSpPr>
          <p:nvPr>
            <p:ph type="title"/>
          </p:nvPr>
        </p:nvSpPr>
        <p:spPr>
          <a:xfrm>
            <a:off x="1071538" y="0"/>
            <a:ext cx="5214974" cy="6357958"/>
          </a:xfrm>
        </p:spPr>
        <p:txBody>
          <a:bodyPr>
            <a:normAutofit fontScale="90000"/>
          </a:bodyPr>
          <a:lstStyle/>
          <a:p>
            <a:r>
              <a:rPr lang="de-DE" sz="4400" dirty="0" smtClean="0"/>
              <a:t>Die größten deuts</a:t>
            </a:r>
            <a:r>
              <a:rPr lang="de-DE" sz="4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chen</a:t>
            </a:r>
            <a:r>
              <a:rPr lang="de-DE" sz="4400" dirty="0" smtClean="0"/>
              <a:t> Umweltverbände </a:t>
            </a:r>
            <a:r>
              <a:rPr lang="de-DE" sz="4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sind</a:t>
            </a:r>
            <a:r>
              <a:rPr lang="de-DE" sz="4400" dirty="0" smtClean="0"/>
              <a:t> der </a:t>
            </a:r>
            <a:r>
              <a:rPr lang="de-DE" sz="4400" i="1" dirty="0" smtClean="0">
                <a:ln>
                  <a:solidFill>
                    <a:srgbClr val="FFFF00"/>
                  </a:solidFill>
                </a:ln>
                <a:hlinkClick r:id="rId3" tooltip="BUND"/>
              </a:rPr>
              <a:t>BUND</a:t>
            </a:r>
            <a:r>
              <a:rPr lang="de-DE" sz="4400" dirty="0" smtClean="0"/>
              <a:t> und der </a:t>
            </a:r>
            <a:r>
              <a:rPr lang="de-DE" sz="4400" i="1" dirty="0" smtClean="0">
                <a:ln>
                  <a:solidFill>
                    <a:srgbClr val="FFFF00"/>
                  </a:solidFill>
                </a:ln>
                <a:hlinkClick r:id="rId4" tooltip="NABU"/>
              </a:rPr>
              <a:t>NABU</a:t>
            </a:r>
            <a:r>
              <a:rPr lang="de-DE" sz="4400" dirty="0" smtClean="0"/>
              <a:t>. Eine de</a:t>
            </a:r>
            <a:r>
              <a:rPr lang="de-DE" sz="4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r </a:t>
            </a:r>
            <a:r>
              <a:rPr lang="de-DE" sz="4400" dirty="0" smtClean="0"/>
              <a:t>bekanntesten Umweltschutzorganisationen ist </a:t>
            </a:r>
            <a:r>
              <a:rPr lang="de-DE" sz="4400" i="1" dirty="0" smtClean="0">
                <a:ln>
                  <a:solidFill>
                    <a:srgbClr val="FFFF00"/>
                  </a:solidFill>
                </a:ln>
                <a:solidFill>
                  <a:srgbClr val="00B050"/>
                </a:solidFill>
                <a:hlinkClick r:id="rId5" tooltip="Greenpeace"/>
              </a:rPr>
              <a:t>Greenpeace</a:t>
            </a:r>
            <a:r>
              <a:rPr lang="de-DE" sz="4400" dirty="0" smtClean="0"/>
              <a:t>.</a:t>
            </a:r>
            <a:br>
              <a:rPr lang="de-DE" sz="4400" dirty="0" smtClean="0"/>
            </a:br>
            <a:endParaRPr lang="uk-U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428728" y="214290"/>
            <a:ext cx="7498080" cy="4726316"/>
          </a:xfrm>
        </p:spPr>
        <p:txBody>
          <a:bodyPr>
            <a:normAutofit fontScale="90000"/>
          </a:bodyPr>
          <a:lstStyle/>
          <a:p>
            <a:r>
              <a:rPr lang="de-DE" sz="4400" dirty="0" smtClean="0"/>
              <a:t>Einige Umweltaktivisten führen auch Aktionen des zivilen Ungehorsams durch. Dabei sind vor allem </a:t>
            </a:r>
            <a:r>
              <a:rPr lang="de-DE" sz="4400" dirty="0" smtClean="0"/>
              <a:t>die</a:t>
            </a:r>
            <a:r>
              <a:rPr lang="uk-UA" sz="4400" dirty="0" smtClean="0"/>
              <a:t> </a:t>
            </a:r>
            <a:r>
              <a:rPr lang="de-DE" sz="4400" i="1" dirty="0" smtClean="0">
                <a:ln>
                  <a:solidFill>
                    <a:srgbClr val="FFFF00"/>
                  </a:solidFill>
                </a:ln>
              </a:rPr>
              <a:t>Anti-Atomkraft-Bewegung</a:t>
            </a:r>
            <a:r>
              <a:rPr lang="de-DE" sz="4400" dirty="0" smtClean="0"/>
              <a:t> </a:t>
            </a:r>
            <a:r>
              <a:rPr lang="de-DE" sz="4400" dirty="0" smtClean="0"/>
              <a:t>und </a:t>
            </a:r>
            <a:r>
              <a:rPr lang="de-DE" sz="4400" i="1" dirty="0" smtClean="0">
                <a:ln>
                  <a:solidFill>
                    <a:srgbClr val="FFFF00"/>
                  </a:solidFill>
                </a:ln>
              </a:rPr>
              <a:t>Robin Wood </a:t>
            </a:r>
            <a:r>
              <a:rPr lang="de-DE" sz="4400" dirty="0" smtClean="0"/>
              <a:t>bekannt.</a:t>
            </a:r>
            <a:br>
              <a:rPr lang="de-DE" sz="4400" dirty="0" smtClean="0"/>
            </a:br>
            <a:endParaRPr lang="uk-UA" dirty="0"/>
          </a:p>
        </p:txBody>
      </p:sp>
      <p:pic>
        <p:nvPicPr>
          <p:cNvPr id="1026" name="Picture 2" descr="C:\Users\Люда\Desktop\Anti-Akw-Bewegung.jpg"/>
          <p:cNvPicPr>
            <a:picLocks noChangeAspect="1" noChangeArrowheads="1"/>
          </p:cNvPicPr>
          <p:nvPr/>
        </p:nvPicPr>
        <p:blipFill>
          <a:blip r:embed="rId2"/>
          <a:srcRect/>
          <a:stretch>
            <a:fillRect/>
          </a:stretch>
        </p:blipFill>
        <p:spPr bwMode="auto">
          <a:xfrm>
            <a:off x="2928926" y="3786190"/>
            <a:ext cx="3740166" cy="2844412"/>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071538" y="214290"/>
            <a:ext cx="8072462" cy="6248400"/>
          </a:xfrm>
        </p:spPr>
        <p:txBody>
          <a:bodyPr>
            <a:normAutofit fontScale="70000" lnSpcReduction="20000"/>
          </a:bodyPr>
          <a:lstStyle/>
          <a:p>
            <a:pPr marL="274320" indent="-274320" algn="just" eaLnBrk="1" fontAlgn="auto" hangingPunct="1">
              <a:lnSpc>
                <a:spcPct val="150000"/>
              </a:lnSpc>
              <a:spcAft>
                <a:spcPts val="0"/>
              </a:spcAft>
              <a:buClr>
                <a:schemeClr val="accent3"/>
              </a:buClr>
              <a:buFont typeface="Wingdings 2"/>
              <a:buNone/>
              <a:defRPr/>
            </a:pPr>
            <a:r>
              <a:rPr lang="de-DE" dirty="0" smtClean="0">
                <a:latin typeface="Candara" pitchFamily="34" charset="0"/>
              </a:rPr>
              <a:t>Der </a:t>
            </a:r>
            <a:r>
              <a:rPr lang="de-DE" u="sng" dirty="0" smtClean="0">
                <a:latin typeface="Candara" pitchFamily="34" charset="0"/>
              </a:rPr>
              <a:t>BUND</a:t>
            </a:r>
            <a:r>
              <a:rPr lang="de-DE" dirty="0" smtClean="0">
                <a:latin typeface="Candara" pitchFamily="34" charset="0"/>
              </a:rPr>
              <a:t> </a:t>
            </a:r>
            <a:r>
              <a:rPr lang="de-DE" i="1" dirty="0" smtClean="0">
                <a:latin typeface="Candara" pitchFamily="34" charset="0"/>
              </a:rPr>
              <a:t>(Bund für Umwelt und Naturschutz Deutschlands) </a:t>
            </a:r>
            <a:r>
              <a:rPr lang="de-DE" dirty="0" smtClean="0">
                <a:latin typeface="Candara" pitchFamily="34" charset="0"/>
              </a:rPr>
              <a:t>ist </a:t>
            </a:r>
          </a:p>
          <a:p>
            <a:pPr marL="274320" indent="-274320" algn="just" eaLnBrk="1" fontAlgn="auto" hangingPunct="1">
              <a:lnSpc>
                <a:spcPct val="150000"/>
              </a:lnSpc>
              <a:spcAft>
                <a:spcPts val="0"/>
              </a:spcAft>
              <a:buClr>
                <a:schemeClr val="accent3"/>
              </a:buClr>
              <a:buFont typeface="Wingdings 2"/>
              <a:buNone/>
              <a:defRPr/>
            </a:pPr>
            <a:r>
              <a:rPr lang="de-DE" dirty="0" smtClean="0">
                <a:latin typeface="Candara" pitchFamily="34" charset="0"/>
              </a:rPr>
              <a:t>einer der großen Umweltverbände Deutschlands. Er setzt sich </a:t>
            </a:r>
          </a:p>
          <a:p>
            <a:pPr marL="274320" indent="-274320" algn="just" eaLnBrk="1" fontAlgn="auto" hangingPunct="1">
              <a:lnSpc>
                <a:spcPct val="150000"/>
              </a:lnSpc>
              <a:spcAft>
                <a:spcPts val="0"/>
              </a:spcAft>
              <a:buClr>
                <a:schemeClr val="accent3"/>
              </a:buClr>
              <a:buFont typeface="Wingdings 2"/>
              <a:buNone/>
              <a:defRPr/>
            </a:pPr>
            <a:r>
              <a:rPr lang="de-DE" dirty="0" smtClean="0">
                <a:latin typeface="Candara" pitchFamily="34" charset="0"/>
              </a:rPr>
              <a:t>für die Erhaltung der natürlichen Lebensgrundlagen  ein.</a:t>
            </a:r>
          </a:p>
          <a:p>
            <a:pPr marL="274320" indent="-274320" algn="just" eaLnBrk="1" fontAlgn="auto" hangingPunct="1">
              <a:lnSpc>
                <a:spcPct val="150000"/>
              </a:lnSpc>
              <a:spcAft>
                <a:spcPts val="0"/>
              </a:spcAft>
              <a:buClr>
                <a:schemeClr val="accent3"/>
              </a:buClr>
              <a:buFont typeface="Wingdings 2"/>
              <a:buNone/>
              <a:defRPr/>
            </a:pPr>
            <a:endParaRPr lang="de-DE" dirty="0" smtClean="0">
              <a:latin typeface="Candara" pitchFamily="34" charset="0"/>
            </a:endParaRPr>
          </a:p>
          <a:p>
            <a:pPr marL="274320" indent="-274320" algn="just" eaLnBrk="1" fontAlgn="auto" hangingPunct="1">
              <a:lnSpc>
                <a:spcPct val="150000"/>
              </a:lnSpc>
              <a:spcAft>
                <a:spcPts val="0"/>
              </a:spcAft>
              <a:buClr>
                <a:schemeClr val="accent3"/>
              </a:buClr>
              <a:buFont typeface="Wingdings 2"/>
              <a:buNone/>
              <a:defRPr/>
            </a:pPr>
            <a:r>
              <a:rPr lang="de-DE" dirty="0" smtClean="0">
                <a:latin typeface="Candara" pitchFamily="34" charset="0"/>
              </a:rPr>
              <a:t>Es gibt bis zu 20 Bundes-</a:t>
            </a:r>
          </a:p>
          <a:p>
            <a:pPr marL="274320" indent="-274320" algn="just" eaLnBrk="1" fontAlgn="auto" hangingPunct="1">
              <a:lnSpc>
                <a:spcPct val="150000"/>
              </a:lnSpc>
              <a:spcAft>
                <a:spcPts val="0"/>
              </a:spcAft>
              <a:buClr>
                <a:schemeClr val="accent3"/>
              </a:buClr>
              <a:buFont typeface="Wingdings 2"/>
              <a:buNone/>
              <a:defRPr/>
            </a:pPr>
            <a:r>
              <a:rPr lang="de-DE" dirty="0" smtClean="0">
                <a:latin typeface="Candara" pitchFamily="34" charset="0"/>
              </a:rPr>
              <a:t>Arbeitskreise, in denen sich </a:t>
            </a:r>
          </a:p>
          <a:p>
            <a:pPr marL="274320" indent="-274320" algn="just" eaLnBrk="1" fontAlgn="auto" hangingPunct="1">
              <a:lnSpc>
                <a:spcPct val="150000"/>
              </a:lnSpc>
              <a:spcAft>
                <a:spcPts val="0"/>
              </a:spcAft>
              <a:buClr>
                <a:schemeClr val="accent3"/>
              </a:buClr>
              <a:buFont typeface="Wingdings 2"/>
              <a:buNone/>
              <a:defRPr/>
            </a:pPr>
            <a:r>
              <a:rPr lang="de-DE" dirty="0" smtClean="0">
                <a:latin typeface="Candara" pitchFamily="34" charset="0"/>
              </a:rPr>
              <a:t>ehrenamtliche  Mitglieder – </a:t>
            </a:r>
          </a:p>
          <a:p>
            <a:pPr marL="274320" indent="-274320" algn="just" eaLnBrk="1" fontAlgn="auto" hangingPunct="1">
              <a:lnSpc>
                <a:spcPct val="150000"/>
              </a:lnSpc>
              <a:spcAft>
                <a:spcPts val="0"/>
              </a:spcAft>
              <a:buClr>
                <a:schemeClr val="accent3"/>
              </a:buClr>
              <a:buFont typeface="Wingdings 2"/>
              <a:buNone/>
              <a:defRPr/>
            </a:pPr>
            <a:r>
              <a:rPr lang="de-DE" dirty="0" smtClean="0">
                <a:latin typeface="Candara" pitchFamily="34" charset="0"/>
              </a:rPr>
              <a:t>oft renommierte Wissen-</a:t>
            </a:r>
          </a:p>
          <a:p>
            <a:pPr marL="274320" indent="-274320" algn="just" eaLnBrk="1" fontAlgn="auto" hangingPunct="1">
              <a:lnSpc>
                <a:spcPct val="150000"/>
              </a:lnSpc>
              <a:spcAft>
                <a:spcPts val="0"/>
              </a:spcAft>
              <a:buClr>
                <a:schemeClr val="accent3"/>
              </a:buClr>
              <a:buFont typeface="Wingdings 2"/>
              <a:buNone/>
              <a:defRPr/>
            </a:pPr>
            <a:r>
              <a:rPr lang="de-DE" dirty="0" err="1" smtClean="0">
                <a:latin typeface="Candara" pitchFamily="34" charset="0"/>
              </a:rPr>
              <a:t>schaftler</a:t>
            </a:r>
            <a:r>
              <a:rPr lang="de-DE" dirty="0" smtClean="0">
                <a:latin typeface="Candara" pitchFamily="34" charset="0"/>
              </a:rPr>
              <a:t> – mit aktuellen </a:t>
            </a:r>
          </a:p>
          <a:p>
            <a:pPr marL="274320" indent="-274320" algn="just" eaLnBrk="1" fontAlgn="auto" hangingPunct="1">
              <a:lnSpc>
                <a:spcPct val="150000"/>
              </a:lnSpc>
              <a:spcAft>
                <a:spcPts val="0"/>
              </a:spcAft>
              <a:buClr>
                <a:schemeClr val="accent3"/>
              </a:buClr>
              <a:buFont typeface="Wingdings 2"/>
              <a:buNone/>
              <a:defRPr/>
            </a:pPr>
            <a:r>
              <a:rPr lang="de-DE" dirty="0" smtClean="0">
                <a:latin typeface="Candara" pitchFamily="34" charset="0"/>
              </a:rPr>
              <a:t>Fragen des Umweltschutzes beschäftigen.</a:t>
            </a:r>
          </a:p>
          <a:p>
            <a:pPr marL="274320" indent="-274320" algn="just" eaLnBrk="1" fontAlgn="auto" hangingPunct="1">
              <a:spcAft>
                <a:spcPts val="0"/>
              </a:spcAft>
              <a:buClr>
                <a:schemeClr val="accent3"/>
              </a:buClr>
              <a:buFont typeface="Wingdings 2"/>
              <a:buNone/>
              <a:defRPr/>
            </a:pPr>
            <a:endParaRPr lang="de-DE" dirty="0" smtClean="0"/>
          </a:p>
          <a:p>
            <a:pPr marL="274320" indent="-274320" algn="just" eaLnBrk="1" fontAlgn="auto" hangingPunct="1">
              <a:spcAft>
                <a:spcPts val="0"/>
              </a:spcAft>
              <a:buClr>
                <a:schemeClr val="accent3"/>
              </a:buClr>
              <a:buFont typeface="Wingdings 2"/>
              <a:buNone/>
              <a:defRPr/>
            </a:pPr>
            <a:endParaRPr lang="uk-UA" dirty="0"/>
          </a:p>
        </p:txBody>
      </p:sp>
      <p:pic>
        <p:nvPicPr>
          <p:cNvPr id="8195" name="Picture 2" descr="C:\Users\Яна\Desktop\BUND.bmp"/>
          <p:cNvPicPr>
            <a:picLocks noChangeAspect="1" noChangeArrowheads="1"/>
          </p:cNvPicPr>
          <p:nvPr/>
        </p:nvPicPr>
        <p:blipFill>
          <a:blip r:embed="rId2"/>
          <a:srcRect/>
          <a:stretch>
            <a:fillRect/>
          </a:stretch>
        </p:blipFill>
        <p:spPr bwMode="auto">
          <a:xfrm>
            <a:off x="4343400" y="2438400"/>
            <a:ext cx="4237038" cy="22113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Заголовок 1"/>
          <p:cNvSpPr>
            <a:spLocks noGrp="1"/>
          </p:cNvSpPr>
          <p:nvPr>
            <p:ph type="title"/>
          </p:nvPr>
        </p:nvSpPr>
        <p:spPr>
          <a:xfrm>
            <a:off x="714348" y="0"/>
            <a:ext cx="2857520" cy="1011257"/>
          </a:xfrm>
        </p:spPr>
        <p:txBody>
          <a:bodyPr/>
          <a:lstStyle/>
          <a:p>
            <a:pPr eaLnBrk="1" hangingPunct="1"/>
            <a:r>
              <a:rPr lang="de-DE" dirty="0" smtClean="0"/>
              <a:t>                           </a:t>
            </a:r>
            <a:r>
              <a:rPr lang="de-DE" sz="3100" dirty="0" smtClean="0"/>
              <a:t>  Aktivitäten:</a:t>
            </a:r>
            <a:r>
              <a:rPr lang="de-DE" dirty="0" smtClean="0"/>
              <a:t/>
            </a:r>
            <a:br>
              <a:rPr lang="de-DE" dirty="0" smtClean="0"/>
            </a:br>
            <a:endParaRPr lang="uk-UA" dirty="0" smtClean="0"/>
          </a:p>
        </p:txBody>
      </p:sp>
      <p:sp>
        <p:nvSpPr>
          <p:cNvPr id="3" name="Содержимое 2"/>
          <p:cNvSpPr>
            <a:spLocks noGrp="1"/>
          </p:cNvSpPr>
          <p:nvPr>
            <p:ph type="body" sz="half" idx="2"/>
          </p:nvPr>
        </p:nvSpPr>
        <p:spPr>
          <a:xfrm>
            <a:off x="5857884" y="2571744"/>
            <a:ext cx="3071834" cy="1571636"/>
          </a:xfrm>
        </p:spPr>
        <p:txBody>
          <a:bodyPr>
            <a:normAutofit fontScale="32500" lnSpcReduction="20000"/>
          </a:bodyPr>
          <a:lstStyle/>
          <a:p>
            <a:pPr algn="ctr" eaLnBrk="1" fontAlgn="auto" hangingPunct="1">
              <a:spcAft>
                <a:spcPts val="0"/>
              </a:spcAft>
              <a:buClr>
                <a:schemeClr val="accent3"/>
              </a:buClr>
              <a:defRPr/>
            </a:pPr>
            <a:r>
              <a:rPr lang="de-DE" sz="6200" dirty="0" smtClean="0"/>
              <a:t>Verbandseigene Obstwiese bei </a:t>
            </a:r>
            <a:r>
              <a:rPr lang="de-DE" sz="6200" dirty="0" err="1" smtClean="0">
                <a:hlinkClick r:id="rId2" tooltip="Otzenrath"/>
              </a:rPr>
              <a:t>Otzenrath</a:t>
            </a:r>
            <a:r>
              <a:rPr lang="de-DE" sz="6200" dirty="0" smtClean="0"/>
              <a:t> am Rand des </a:t>
            </a:r>
            <a:r>
              <a:rPr lang="de-DE" sz="6200" dirty="0" smtClean="0">
                <a:hlinkClick r:id="rId3" tooltip="Tagebau Garzweiler"/>
              </a:rPr>
              <a:t>Tagebaus Garzweiler</a:t>
            </a:r>
            <a:r>
              <a:rPr lang="de-DE" sz="6200" dirty="0" smtClean="0"/>
              <a:t> (Im Januar 2008 enteignet und dem </a:t>
            </a:r>
            <a:r>
              <a:rPr lang="de-DE" sz="6200" dirty="0" smtClean="0">
                <a:solidFill>
                  <a:schemeClr val="tx2">
                    <a:lumMod val="75000"/>
                  </a:schemeClr>
                </a:solidFill>
                <a:hlinkClick r:id="rId4" tooltip="Braunkohletagebau"/>
              </a:rPr>
              <a:t>Braunkohletagebau</a:t>
            </a:r>
            <a:r>
              <a:rPr lang="de-DE" sz="6200" dirty="0" smtClean="0"/>
              <a:t> zugeführt)</a:t>
            </a:r>
          </a:p>
          <a:p>
            <a:pPr eaLnBrk="1" fontAlgn="auto" hangingPunct="1">
              <a:spcAft>
                <a:spcPts val="0"/>
              </a:spcAft>
              <a:buClr>
                <a:schemeClr val="accent3"/>
              </a:buClr>
              <a:defRPr/>
            </a:pPr>
            <a:endParaRPr lang="uk-UA" dirty="0"/>
          </a:p>
        </p:txBody>
      </p:sp>
      <p:pic>
        <p:nvPicPr>
          <p:cNvPr id="10244" name="Рисунок 5" descr="800px-Bund08.jpg"/>
          <p:cNvPicPr>
            <a:picLocks noGrp="1" noChangeAspect="1"/>
          </p:cNvPicPr>
          <p:nvPr>
            <p:ph type="pic" idx="1"/>
          </p:nvPr>
        </p:nvPicPr>
        <p:blipFill>
          <a:blip r:embed="rId5"/>
          <a:srcRect l="5942" r="5942"/>
          <a:stretch>
            <a:fillRect/>
          </a:stretch>
        </p:blipFill>
        <p:spPr>
          <a:xfrm rot="420000">
            <a:off x="936746" y="1338289"/>
            <a:ext cx="4618038" cy="3932238"/>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Содержимое 2"/>
          <p:cNvSpPr>
            <a:spLocks noGrp="1"/>
          </p:cNvSpPr>
          <p:nvPr>
            <p:ph idx="1"/>
          </p:nvPr>
        </p:nvSpPr>
        <p:spPr>
          <a:xfrm>
            <a:off x="990600" y="2643182"/>
            <a:ext cx="8153400" cy="3787775"/>
          </a:xfrm>
        </p:spPr>
        <p:txBody>
          <a:bodyPr/>
          <a:lstStyle/>
          <a:p>
            <a:pPr algn="just" eaLnBrk="1" hangingPunct="1">
              <a:buFont typeface="Wingdings 2" pitchFamily="18" charset="2"/>
              <a:buNone/>
            </a:pPr>
            <a:r>
              <a:rPr lang="de-DE" sz="3200" dirty="0" smtClean="0"/>
              <a:t>Der </a:t>
            </a:r>
            <a:r>
              <a:rPr lang="de-DE" sz="3200" b="1" dirty="0" smtClean="0"/>
              <a:t>Naturschutzbund Deutschland e. V.</a:t>
            </a:r>
            <a:r>
              <a:rPr lang="de-DE" sz="3200" dirty="0" smtClean="0"/>
              <a:t> </a:t>
            </a:r>
          </a:p>
          <a:p>
            <a:pPr algn="just" eaLnBrk="1" hangingPunct="1">
              <a:buFont typeface="Wingdings 2" pitchFamily="18" charset="2"/>
              <a:buNone/>
            </a:pPr>
            <a:r>
              <a:rPr lang="de-DE" sz="3200" dirty="0" smtClean="0"/>
              <a:t>(</a:t>
            </a:r>
            <a:r>
              <a:rPr lang="de-DE" sz="3200" b="1" dirty="0" smtClean="0"/>
              <a:t>NABU</a:t>
            </a:r>
            <a:r>
              <a:rPr lang="de-DE" sz="3200" dirty="0" smtClean="0"/>
              <a:t>) ist eine deutsche </a:t>
            </a:r>
            <a:r>
              <a:rPr lang="de-DE" sz="3200" dirty="0" smtClean="0">
                <a:hlinkClick r:id="rId2" tooltip="Nichtstaatliche Organisation"/>
              </a:rPr>
              <a:t>nichtstaatliche </a:t>
            </a:r>
          </a:p>
          <a:p>
            <a:pPr algn="just" eaLnBrk="1" hangingPunct="1">
              <a:buFont typeface="Wingdings 2" pitchFamily="18" charset="2"/>
              <a:buNone/>
            </a:pPr>
            <a:r>
              <a:rPr lang="de-DE" sz="3200" dirty="0" smtClean="0">
                <a:hlinkClick r:id="rId2" tooltip="Nichtstaatliche Organisation"/>
              </a:rPr>
              <a:t>Organisation</a:t>
            </a:r>
            <a:r>
              <a:rPr lang="de-DE" sz="3200" dirty="0" smtClean="0"/>
              <a:t>, die sich vor allem konkreten </a:t>
            </a:r>
          </a:p>
          <a:p>
            <a:pPr algn="just" eaLnBrk="1" hangingPunct="1">
              <a:buFont typeface="Wingdings 2" pitchFamily="18" charset="2"/>
              <a:buNone/>
            </a:pPr>
            <a:r>
              <a:rPr lang="de-DE" sz="3200" dirty="0" smtClean="0"/>
              <a:t>Zielen des </a:t>
            </a:r>
            <a:r>
              <a:rPr lang="de-DE" sz="3200" dirty="0" smtClean="0">
                <a:hlinkClick r:id="rId3" tooltip="Naturschutz"/>
              </a:rPr>
              <a:t>Naturschutzes</a:t>
            </a:r>
            <a:r>
              <a:rPr lang="de-DE" sz="3200" dirty="0" smtClean="0"/>
              <a:t> im In- und Ausland </a:t>
            </a:r>
          </a:p>
          <a:p>
            <a:pPr algn="just" eaLnBrk="1" hangingPunct="1">
              <a:buFont typeface="Wingdings 2" pitchFamily="18" charset="2"/>
              <a:buNone/>
            </a:pPr>
            <a:r>
              <a:rPr lang="de-DE" sz="3200" dirty="0" smtClean="0"/>
              <a:t>zuwendet, etwa dem Schutz von </a:t>
            </a:r>
            <a:r>
              <a:rPr lang="de-DE" sz="3200" dirty="0" smtClean="0">
                <a:hlinkClick r:id="rId4" tooltip="Fluss"/>
              </a:rPr>
              <a:t>Flüssen</a:t>
            </a:r>
            <a:r>
              <a:rPr lang="de-DE" sz="3200" dirty="0" smtClean="0"/>
              <a:t>, </a:t>
            </a:r>
          </a:p>
          <a:p>
            <a:pPr algn="just" eaLnBrk="1" hangingPunct="1">
              <a:buFont typeface="Wingdings 2" pitchFamily="18" charset="2"/>
              <a:buNone/>
            </a:pPr>
            <a:r>
              <a:rPr lang="de-DE" sz="3200" dirty="0" smtClean="0"/>
              <a:t>von </a:t>
            </a:r>
            <a:r>
              <a:rPr lang="de-DE" sz="3200" dirty="0" smtClean="0">
                <a:hlinkClick r:id="rId5" tooltip="Wald"/>
              </a:rPr>
              <a:t>Wäldern</a:t>
            </a:r>
            <a:r>
              <a:rPr lang="de-DE" sz="3200" dirty="0" smtClean="0"/>
              <a:t> oder einzelner </a:t>
            </a:r>
            <a:r>
              <a:rPr lang="de-DE" sz="3200" dirty="0" smtClean="0">
                <a:hlinkClick r:id="rId6" tooltip="Tierart"/>
              </a:rPr>
              <a:t>Tierarten</a:t>
            </a:r>
            <a:r>
              <a:rPr lang="de-DE" sz="3200" dirty="0" smtClean="0"/>
              <a:t>.</a:t>
            </a:r>
          </a:p>
          <a:p>
            <a:pPr eaLnBrk="1" hangingPunct="1">
              <a:buFont typeface="Wingdings 2" pitchFamily="18" charset="2"/>
              <a:buNone/>
            </a:pPr>
            <a:endParaRPr lang="uk-UA" dirty="0" smtClean="0"/>
          </a:p>
        </p:txBody>
      </p:sp>
      <p:pic>
        <p:nvPicPr>
          <p:cNvPr id="12291" name="Picture 2" descr="C:\Users\Яна\Desktop\712px-Nabu-logo.svg.png"/>
          <p:cNvPicPr>
            <a:picLocks noChangeAspect="1" noChangeArrowheads="1"/>
          </p:cNvPicPr>
          <p:nvPr/>
        </p:nvPicPr>
        <p:blipFill>
          <a:blip r:embed="rId7"/>
          <a:srcRect/>
          <a:stretch>
            <a:fillRect/>
          </a:stretch>
        </p:blipFill>
        <p:spPr bwMode="auto">
          <a:xfrm>
            <a:off x="2743200" y="228600"/>
            <a:ext cx="3832225" cy="2438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214414" y="285728"/>
            <a:ext cx="7498080" cy="6286544"/>
          </a:xfrm>
        </p:spPr>
        <p:txBody>
          <a:bodyPr>
            <a:normAutofit fontScale="90000"/>
          </a:bodyPr>
          <a:lstStyle/>
          <a:p>
            <a:r>
              <a:rPr lang="de-DE" sz="3600" dirty="0" smtClean="0"/>
              <a:t>Er wurde 1899 gegründet und setzt sich als einer der großen, anerkannten </a:t>
            </a:r>
            <a:r>
              <a:rPr lang="de-DE" sz="3600" dirty="0" smtClean="0">
                <a:hlinkClick r:id="rId2" tooltip="Naturschutzorganisation"/>
              </a:rPr>
              <a:t>Naturschutzverbände</a:t>
            </a:r>
            <a:r>
              <a:rPr lang="de-DE" sz="3600" dirty="0" smtClean="0"/>
              <a:t> in Deutschland für Mensch und Natur ein. Der NABU führt konkrete Naturschutzprojekte durch, unterhält eigene Forschungsinstitute,           betreibt </a:t>
            </a:r>
            <a:r>
              <a:rPr lang="de-DE" sz="3600" dirty="0" smtClean="0">
                <a:hlinkClick r:id="rId3" tooltip="Umweltbildung"/>
              </a:rPr>
              <a:t>Umweltbildung</a:t>
            </a:r>
            <a:r>
              <a:rPr lang="de-DE" sz="3600" dirty="0" smtClean="0"/>
              <a:t>  und informiert </a:t>
            </a:r>
            <a:r>
              <a:rPr lang="de-DE" sz="3600" dirty="0" smtClean="0">
                <a:hlinkClick r:id="rId4" tooltip="Massenmedien"/>
              </a:rPr>
              <a:t>Massenmedien</a:t>
            </a:r>
            <a:r>
              <a:rPr lang="de-DE" sz="3600" dirty="0" smtClean="0"/>
              <a:t> und Bürger über wichtige Themen im Umwelt- und Naturschutz.</a:t>
            </a:r>
            <a:r>
              <a:rPr lang="de-DE" dirty="0" smtClean="0"/>
              <a:t/>
            </a:r>
            <a:br>
              <a:rPr lang="de-DE" dirty="0" smtClean="0"/>
            </a:br>
            <a:endParaRPr lang="uk-U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6" descr="800px-Anti-EPR_demonstration_in_Toulouse_0179_2007-03-17.jpg"/>
          <p:cNvPicPr>
            <a:picLocks noChangeAspect="1"/>
          </p:cNvPicPr>
          <p:nvPr/>
        </p:nvPicPr>
        <p:blipFill>
          <a:blip r:embed="rId2"/>
          <a:srcRect l="10641" r="10641"/>
          <a:stretch>
            <a:fillRect/>
          </a:stretch>
        </p:blipFill>
        <p:spPr>
          <a:xfrm>
            <a:off x="1000100" y="1766922"/>
            <a:ext cx="8143900" cy="5091077"/>
          </a:xfrm>
          <a:prstGeom prst="rect">
            <a:avLst/>
          </a:prstGeom>
        </p:spPr>
      </p:pic>
      <p:sp>
        <p:nvSpPr>
          <p:cNvPr id="3" name="Содержимое 2"/>
          <p:cNvSpPr>
            <a:spLocks noGrp="1"/>
          </p:cNvSpPr>
          <p:nvPr>
            <p:ph idx="1"/>
          </p:nvPr>
        </p:nvSpPr>
        <p:spPr>
          <a:xfrm>
            <a:off x="1285852" y="1785926"/>
            <a:ext cx="7400948" cy="4786346"/>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ormAutofit fontScale="92500" lnSpcReduction="20000"/>
          </a:bodyPr>
          <a:lstStyle/>
          <a:p>
            <a:pPr marL="274320" indent="-274320" algn="just" eaLnBrk="1" fontAlgn="auto" hangingPunct="1">
              <a:spcAft>
                <a:spcPts val="0"/>
              </a:spcAft>
              <a:buClr>
                <a:schemeClr val="accent3"/>
              </a:buClr>
              <a:buFont typeface="Wingdings 2"/>
              <a:buNone/>
              <a:defRPr/>
            </a:pPr>
            <a:r>
              <a:rPr lang="de-DE"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Greenpeace</a:t>
            </a:r>
            <a:r>
              <a:rPr lang="uk-UA"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de-DE"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ist </a:t>
            </a:r>
            <a:r>
              <a:rPr lang="de-DE"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eine 1971 von </a:t>
            </a:r>
            <a:r>
              <a:rPr lang="de-DE" dirty="0" smtClean="0">
                <a:ln w="18415" cmpd="sng">
                  <a:solidFill>
                    <a:srgbClr val="FFFFFF"/>
                  </a:solidFill>
                  <a:prstDash val="solid"/>
                </a:ln>
                <a:solidFill>
                  <a:srgbClr val="FFFFFF"/>
                </a:solidFill>
                <a:effectLst>
                  <a:outerShdw blurRad="63500" dir="3600000" algn="tl" rotWithShape="0">
                    <a:srgbClr val="000000">
                      <a:alpha val="70000"/>
                    </a:srgbClr>
                  </a:outerShdw>
                </a:effectLst>
                <a:hlinkClick r:id="rId3" tooltip="Friedensbewegung"/>
              </a:rPr>
              <a:t>Friedensaktivisten</a:t>
            </a:r>
            <a:r>
              <a:rPr lang="de-DE"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in </a:t>
            </a:r>
            <a:r>
              <a:rPr lang="de-DE" dirty="0" smtClean="0">
                <a:ln w="18415" cmpd="sng">
                  <a:solidFill>
                    <a:srgbClr val="FFFFFF"/>
                  </a:solidFill>
                  <a:prstDash val="solid"/>
                </a:ln>
                <a:solidFill>
                  <a:srgbClr val="FFFFFF"/>
                </a:solidFill>
                <a:effectLst>
                  <a:outerShdw blurRad="63500" dir="3600000" algn="tl" rotWithShape="0">
                    <a:srgbClr val="000000">
                      <a:alpha val="70000"/>
                    </a:srgbClr>
                  </a:outerShdw>
                </a:effectLst>
                <a:hlinkClick r:id="rId4" tooltip="Vancouver"/>
              </a:rPr>
              <a:t>Vancouver</a:t>
            </a:r>
            <a:r>
              <a:rPr lang="de-DE"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de-DE" dirty="0" smtClean="0">
                <a:ln w="18415" cmpd="sng">
                  <a:solidFill>
                    <a:srgbClr val="FFFFFF"/>
                  </a:solidFill>
                  <a:prstDash val="solid"/>
                </a:ln>
                <a:solidFill>
                  <a:srgbClr val="FFFFFF"/>
                </a:solidFill>
                <a:effectLst>
                  <a:outerShdw blurRad="63500" dir="3600000" algn="tl" rotWithShape="0">
                    <a:srgbClr val="000000">
                      <a:alpha val="70000"/>
                    </a:srgbClr>
                  </a:outerShdw>
                </a:effectLst>
                <a:hlinkClick r:id="rId5" tooltip="Kanada"/>
              </a:rPr>
              <a:t>Kanada</a:t>
            </a:r>
            <a:r>
              <a:rPr lang="de-DE"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gegründete transnationale politische </a:t>
            </a:r>
            <a:r>
              <a:rPr lang="de-DE" dirty="0" smtClean="0">
                <a:ln w="18415" cmpd="sng">
                  <a:solidFill>
                    <a:srgbClr val="FFFFFF"/>
                  </a:solidFill>
                  <a:prstDash val="solid"/>
                </a:ln>
                <a:solidFill>
                  <a:srgbClr val="FFFFFF"/>
                </a:solidFill>
                <a:effectLst>
                  <a:outerShdw blurRad="63500" dir="3600000" algn="tl" rotWithShape="0">
                    <a:srgbClr val="000000">
                      <a:alpha val="70000"/>
                    </a:srgbClr>
                  </a:outerShdw>
                </a:effectLst>
                <a:hlinkClick r:id="rId6" tooltip="Non-Profit-Organisation"/>
              </a:rPr>
              <a:t>Non-Profit-Organisation</a:t>
            </a:r>
            <a:r>
              <a:rPr lang="de-DE"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die den </a:t>
            </a:r>
            <a:r>
              <a:rPr lang="de-DE" dirty="0" smtClean="0">
                <a:ln w="18415" cmpd="sng">
                  <a:solidFill>
                    <a:srgbClr val="FFFFFF"/>
                  </a:solidFill>
                  <a:prstDash val="solid"/>
                </a:ln>
                <a:solidFill>
                  <a:srgbClr val="FFFFFF"/>
                </a:solidFill>
                <a:effectLst>
                  <a:outerShdw blurRad="63500" dir="3600000" algn="tl" rotWithShape="0">
                    <a:srgbClr val="000000">
                      <a:alpha val="70000"/>
                    </a:srgbClr>
                  </a:outerShdw>
                </a:effectLst>
                <a:hlinkClick r:id="rId7" tooltip="Umweltschutz"/>
              </a:rPr>
              <a:t>Umweltschutz</a:t>
            </a:r>
            <a:r>
              <a:rPr lang="de-DE"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zum Gegenstand hat. </a:t>
            </a:r>
            <a:r>
              <a:rPr lang="de-DE"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Sie wurde vor allem durch Kampagnen gegen </a:t>
            </a:r>
            <a:r>
              <a:rPr lang="de-DE" dirty="0" smtClean="0">
                <a:ln w="18415" cmpd="sng">
                  <a:solidFill>
                    <a:srgbClr val="FFFFFF"/>
                  </a:solidFill>
                  <a:prstDash val="solid"/>
                </a:ln>
                <a:solidFill>
                  <a:srgbClr val="FFFFFF"/>
                </a:solidFill>
                <a:effectLst>
                  <a:outerShdw blurRad="63500" dir="3600000" algn="tl" rotWithShape="0">
                    <a:srgbClr val="000000">
                      <a:alpha val="70000"/>
                    </a:srgbClr>
                  </a:outerShdw>
                </a:effectLst>
                <a:hlinkClick r:id="rId8" tooltip="Kernwaffentest"/>
              </a:rPr>
              <a:t>Kernwaffentests</a:t>
            </a:r>
            <a:r>
              <a:rPr lang="de-DE"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und Aktionen gegen den </a:t>
            </a:r>
            <a:r>
              <a:rPr lang="de-DE" dirty="0" smtClean="0">
                <a:ln w="18415" cmpd="sng">
                  <a:solidFill>
                    <a:srgbClr val="FFFFFF"/>
                  </a:solidFill>
                  <a:prstDash val="solid"/>
                </a:ln>
                <a:solidFill>
                  <a:srgbClr val="FFFFFF"/>
                </a:solidFill>
                <a:effectLst>
                  <a:outerShdw blurRad="63500" dir="3600000" algn="tl" rotWithShape="0">
                    <a:srgbClr val="000000">
                      <a:alpha val="70000"/>
                    </a:srgbClr>
                  </a:outerShdw>
                </a:effectLst>
                <a:hlinkClick r:id="rId9" tooltip="Walfang"/>
              </a:rPr>
              <a:t>Walfang</a:t>
            </a:r>
            <a:r>
              <a:rPr lang="de-DE"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bekannt. Später konzentrierte sich die Organisation darüber hinaus auf weitere Themen wie </a:t>
            </a:r>
            <a:r>
              <a:rPr lang="de-DE" dirty="0" smtClean="0">
                <a:ln w="18415" cmpd="sng">
                  <a:solidFill>
                    <a:srgbClr val="FFFFFF"/>
                  </a:solidFill>
                  <a:prstDash val="solid"/>
                </a:ln>
                <a:solidFill>
                  <a:srgbClr val="FFFFFF"/>
                </a:solidFill>
                <a:effectLst>
                  <a:outerShdw blurRad="63500" dir="3600000" algn="tl" rotWithShape="0">
                    <a:srgbClr val="000000">
                      <a:alpha val="70000"/>
                    </a:srgbClr>
                  </a:outerShdw>
                </a:effectLst>
                <a:hlinkClick r:id="rId10" tooltip="Überfischung"/>
              </a:rPr>
              <a:t>Überfischung</a:t>
            </a:r>
            <a:r>
              <a:rPr lang="de-DE"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die </a:t>
            </a:r>
            <a:r>
              <a:rPr lang="de-DE" dirty="0" smtClean="0">
                <a:ln w="18415" cmpd="sng">
                  <a:solidFill>
                    <a:srgbClr val="FFFFFF"/>
                  </a:solidFill>
                  <a:prstDash val="solid"/>
                </a:ln>
                <a:solidFill>
                  <a:srgbClr val="FFFFFF"/>
                </a:solidFill>
                <a:effectLst>
                  <a:outerShdw blurRad="63500" dir="3600000" algn="tl" rotWithShape="0">
                    <a:srgbClr val="000000">
                      <a:alpha val="70000"/>
                    </a:srgbClr>
                  </a:outerShdw>
                </a:effectLst>
                <a:hlinkClick r:id="rId11" tooltip="Globale Erwärmung"/>
              </a:rPr>
              <a:t>globale Erwärmung</a:t>
            </a:r>
            <a:r>
              <a:rPr lang="de-DE"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die Zerstörung von </a:t>
            </a:r>
            <a:r>
              <a:rPr lang="de-DE" dirty="0" smtClean="0">
                <a:ln w="18415" cmpd="sng">
                  <a:solidFill>
                    <a:srgbClr val="FFFFFF"/>
                  </a:solidFill>
                  <a:prstDash val="solid"/>
                </a:ln>
                <a:solidFill>
                  <a:srgbClr val="FFFFFF"/>
                </a:solidFill>
                <a:effectLst>
                  <a:outerShdw blurRad="63500" dir="3600000" algn="tl" rotWithShape="0">
                    <a:srgbClr val="000000">
                      <a:alpha val="70000"/>
                    </a:srgbClr>
                  </a:outerShdw>
                </a:effectLst>
                <a:hlinkClick r:id="rId12" tooltip="Urwald"/>
              </a:rPr>
              <a:t>Urwäldern</a:t>
            </a:r>
            <a:r>
              <a:rPr lang="de-DE"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und die </a:t>
            </a:r>
            <a:r>
              <a:rPr lang="de-DE" dirty="0" smtClean="0">
                <a:ln w="18415" cmpd="sng">
                  <a:solidFill>
                    <a:srgbClr val="FFFFFF"/>
                  </a:solidFill>
                  <a:prstDash val="solid"/>
                </a:ln>
                <a:solidFill>
                  <a:srgbClr val="FFFFFF"/>
                </a:solidFill>
                <a:effectLst>
                  <a:outerShdw blurRad="63500" dir="3600000" algn="tl" rotWithShape="0">
                    <a:srgbClr val="000000">
                      <a:alpha val="70000"/>
                    </a:srgbClr>
                  </a:outerShdw>
                </a:effectLst>
                <a:hlinkClick r:id="rId13" tooltip="Gentechnik"/>
              </a:rPr>
              <a:t>Gentechnik</a:t>
            </a:r>
            <a:r>
              <a:rPr lang="de-DE"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
            </a:r>
            <a:endParaRPr lang="uk-UA"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16387" name="Picture 2" descr="C:\Users\Яна\Desktop\Greenpeace.svg.png"/>
          <p:cNvPicPr>
            <a:picLocks noChangeAspect="1" noChangeArrowheads="1"/>
          </p:cNvPicPr>
          <p:nvPr/>
        </p:nvPicPr>
        <p:blipFill>
          <a:blip r:embed="rId14"/>
          <a:srcRect/>
          <a:stretch>
            <a:fillRect/>
          </a:stretch>
        </p:blipFill>
        <p:spPr bwMode="auto">
          <a:xfrm>
            <a:off x="1928794" y="285728"/>
            <a:ext cx="5734050" cy="10763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26</TotalTime>
  <Words>174</Words>
  <PresentationFormat>Экран (4:3)</PresentationFormat>
  <Paragraphs>35</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Солнцестояние</vt:lpstr>
      <vt:lpstr>Projektarbeit zum Thema: “Umweltschutzorganisationen”</vt:lpstr>
      <vt:lpstr>Eine Umweltschutzorganisation ist eine Organisation, die gegen aus ihrer Sicht schädliche Veränderungen der Biosphäre vorgeht und die Lebensgrundlagen des Menschen möglichst unversehrt erhalten will bzw. sich für nachhaltige Entwicklungen einsetzt.</vt:lpstr>
      <vt:lpstr>Die größten deutschen Umweltverbände sind der BUND und der NABU. Eine der bekanntesten Umweltschutzorganisationen ist Greenpeace. </vt:lpstr>
      <vt:lpstr>Einige Umweltaktivisten führen auch Aktionen des zivilen Ungehorsams durch. Dabei sind vor allem die Anti-Atomkraft-Bewegung und Robin Wood bekannt. </vt:lpstr>
      <vt:lpstr>Слайд 5</vt:lpstr>
      <vt:lpstr>                             Aktivitäten: </vt:lpstr>
      <vt:lpstr>Слайд 7</vt:lpstr>
      <vt:lpstr>Er wurde 1899 gegründet und setzt sich als einer der großen, anerkannten Naturschutzverbände in Deutschland für Mensch und Natur ein. Der NABU führt konkrete Naturschutzprojekte durch, unterhält eigene Forschungsinstitute,           betreibt Umweltbildung  und informiert Massenmedien und Bürger über wichtige Themen im Umwelt- und Naturschutz. </vt:lpstr>
      <vt:lpstr>Слайд 9</vt:lpstr>
      <vt:lpstr>Слайд 10</vt:lpstr>
      <vt:lpstr>die Anti-Atomkraft-Bewegung</vt:lpstr>
      <vt:lpstr>Слайд 12</vt:lpstr>
      <vt:lpstr>Слайд 13</vt:lpstr>
      <vt:lpstr>Слайд 14</vt:lpstr>
      <vt:lpstr>Danke für Ihre Aufmerksam!!!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Projektarbeit zum Thema: “Umweltschutzorganisationen”</dc:title>
  <dc:creator>Люда</dc:creator>
  <cp:lastModifiedBy>Люда</cp:lastModifiedBy>
  <cp:revision>4</cp:revision>
  <dcterms:created xsi:type="dcterms:W3CDTF">2013-12-23T05:53:36Z</dcterms:created>
  <dcterms:modified xsi:type="dcterms:W3CDTF">2013-12-23T06:30:40Z</dcterms:modified>
</cp:coreProperties>
</file>