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ms-office.legacyDiagramText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72" r:id="rId9"/>
    <p:sldId id="262" r:id="rId10"/>
    <p:sldId id="263" r:id="rId11"/>
    <p:sldId id="265" r:id="rId12"/>
    <p:sldId id="266" r:id="rId13"/>
    <p:sldId id="267" r:id="rId14"/>
    <p:sldId id="270" r:id="rId15"/>
    <p:sldId id="268" r:id="rId16"/>
    <p:sldId id="269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0371"/>
    <a:srgbClr val="11024A"/>
    <a:srgbClr val="20048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574" autoAdjust="0"/>
  </p:normalViewPr>
  <p:slideViewPr>
    <p:cSldViewPr>
      <p:cViewPr varScale="1">
        <p:scale>
          <a:sx n="51" d="100"/>
          <a:sy n="51" d="100"/>
        </p:scale>
        <p:origin x="-43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15.bin"/><Relationship Id="rId3" Type="http://schemas.microsoft.com/office/2006/relationships/legacyDiagramText" Target="legacyDiagramText10.bin"/><Relationship Id="rId7" Type="http://schemas.microsoft.com/office/2006/relationships/legacyDiagramText" Target="legacyDiagramText14.bin"/><Relationship Id="rId2" Type="http://schemas.microsoft.com/office/2006/relationships/legacyDiagramText" Target="legacyDiagramText9.bin"/><Relationship Id="rId1" Type="http://schemas.microsoft.com/office/2006/relationships/legacyDiagramText" Target="legacyDiagramText8.bin"/><Relationship Id="rId6" Type="http://schemas.microsoft.com/office/2006/relationships/legacyDiagramText" Target="legacyDiagramText13.bin"/><Relationship Id="rId5" Type="http://schemas.microsoft.com/office/2006/relationships/legacyDiagramText" Target="legacyDiagramText12.bin"/><Relationship Id="rId4" Type="http://schemas.microsoft.com/office/2006/relationships/legacyDiagramText" Target="legacyDiagramText11.bin"/><Relationship Id="rId9" Type="http://schemas.microsoft.com/office/2006/relationships/legacyDiagramText" Target="legacyDiagramText16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FCD32-B596-4B6C-AC11-A138F4701760}" type="datetimeFigureOut">
              <a:rPr lang="uk-UA" smtClean="0"/>
              <a:pPr/>
              <a:t>25.02.2015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27739-712E-4F19-A54A-84C521BB159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27739-712E-4F19-A54A-84C521BB159A}" type="slidenum">
              <a:rPr lang="uk-UA" smtClean="0"/>
              <a:pPr/>
              <a:t>4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9128-1064-4CAE-9590-FFD2915ECFC0}" type="datetimeFigureOut">
              <a:rPr lang="uk-UA" smtClean="0"/>
              <a:pPr/>
              <a:t>25.02.2015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AAEB-1E40-4602-9BAA-F9DC5DF9C91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 advTm="5000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9128-1064-4CAE-9590-FFD2915ECFC0}" type="datetimeFigureOut">
              <a:rPr lang="uk-UA" smtClean="0"/>
              <a:pPr/>
              <a:t>25.02.2015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AAEB-1E40-4602-9BAA-F9DC5DF9C91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 advTm="5000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9128-1064-4CAE-9590-FFD2915ECFC0}" type="datetimeFigureOut">
              <a:rPr lang="uk-UA" smtClean="0"/>
              <a:pPr/>
              <a:t>25.02.2015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AAEB-1E40-4602-9BAA-F9DC5DF9C91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 advTm="5000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9128-1064-4CAE-9590-FFD2915ECFC0}" type="datetimeFigureOut">
              <a:rPr lang="uk-UA" smtClean="0"/>
              <a:pPr/>
              <a:t>25.02.2015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AAEB-1E40-4602-9BAA-F9DC5DF9C91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 advTm="5000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9128-1064-4CAE-9590-FFD2915ECFC0}" type="datetimeFigureOut">
              <a:rPr lang="uk-UA" smtClean="0"/>
              <a:pPr/>
              <a:t>25.02.2015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AAEB-1E40-4602-9BAA-F9DC5DF9C91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 advTm="5000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9128-1064-4CAE-9590-FFD2915ECFC0}" type="datetimeFigureOut">
              <a:rPr lang="uk-UA" smtClean="0"/>
              <a:pPr/>
              <a:t>25.02.2015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AAEB-1E40-4602-9BAA-F9DC5DF9C91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 advTm="5000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9128-1064-4CAE-9590-FFD2915ECFC0}" type="datetimeFigureOut">
              <a:rPr lang="uk-UA" smtClean="0"/>
              <a:pPr/>
              <a:t>25.02.2015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AAEB-1E40-4602-9BAA-F9DC5DF9C91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 advTm="5000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9128-1064-4CAE-9590-FFD2915ECFC0}" type="datetimeFigureOut">
              <a:rPr lang="uk-UA" smtClean="0"/>
              <a:pPr/>
              <a:t>25.02.2015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AAEB-1E40-4602-9BAA-F9DC5DF9C91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 advTm="5000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9128-1064-4CAE-9590-FFD2915ECFC0}" type="datetimeFigureOut">
              <a:rPr lang="uk-UA" smtClean="0"/>
              <a:pPr/>
              <a:t>25.02.2015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AAEB-1E40-4602-9BAA-F9DC5DF9C91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 advTm="5000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9128-1064-4CAE-9590-FFD2915ECFC0}" type="datetimeFigureOut">
              <a:rPr lang="uk-UA" smtClean="0"/>
              <a:pPr/>
              <a:t>25.02.2015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AAEB-1E40-4602-9BAA-F9DC5DF9C91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 advTm="5000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9128-1064-4CAE-9590-FFD2915ECFC0}" type="datetimeFigureOut">
              <a:rPr lang="uk-UA" smtClean="0"/>
              <a:pPr/>
              <a:t>25.02.2015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AAEB-1E40-4602-9BAA-F9DC5DF9C91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 advTm="5000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49128-1064-4CAE-9590-FFD2915ECFC0}" type="datetimeFigureOut">
              <a:rPr lang="uk-UA" smtClean="0"/>
              <a:pPr/>
              <a:t>25.02.2015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4AAEB-1E40-4602-9BAA-F9DC5DF9C91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5000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392877" y="1500174"/>
            <a:ext cx="8358246" cy="3571900"/>
          </a:xfrm>
        </p:spPr>
        <p:txBody>
          <a:bodyPr>
            <a:noAutofit/>
          </a:bodyPr>
          <a:lstStyle/>
          <a:p>
            <a:r>
              <a:rPr lang="en-US" sz="13500" b="1" i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22037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MoolBoran" pitchFamily="34" charset="0"/>
                <a:cs typeface="MoolBoran" pitchFamily="34" charset="0"/>
              </a:rPr>
              <a:t>Die </a:t>
            </a:r>
            <a:r>
              <a:rPr lang="en-US" sz="13500" b="1" i="1" dirty="0" err="1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22037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MoolBoran" pitchFamily="34" charset="0"/>
                <a:cs typeface="MoolBoran" pitchFamily="34" charset="0"/>
              </a:rPr>
              <a:t>Berufswahl</a:t>
            </a:r>
            <a:endParaRPr lang="uk-UA" sz="13500" dirty="0"/>
          </a:p>
        </p:txBody>
      </p:sp>
    </p:spTree>
  </p:cSld>
  <p:clrMapOvr>
    <a:masterClrMapping/>
  </p:clrMapOvr>
  <p:transition spd="slow"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786050" y="357166"/>
            <a:ext cx="55007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srgbClr val="11024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Lehrberufe</a:t>
            </a:r>
            <a:r>
              <a:rPr lang="en-US" sz="5400" b="1" dirty="0" smtClean="0">
                <a:solidFill>
                  <a:srgbClr val="11024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:</a:t>
            </a:r>
            <a:endParaRPr lang="uk-UA" sz="5400" dirty="0">
              <a:solidFill>
                <a:srgbClr val="11024A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500034" y="1643050"/>
            <a:ext cx="4214842" cy="457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Schullehrer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Hochschullehrer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Dozent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Lektor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Kindergartnerin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Schulpsychologe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Exkursionsleiter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Bibliothekar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lv-LV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5122" name="Picture 2" descr="Ноябрь, 2009 Блог ЦНТИ &quot;Прогресс&quot;: семинары, обучение персонала - Par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714488"/>
            <a:ext cx="4491611" cy="442915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071538" y="285728"/>
            <a:ext cx="63579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latin typeface="Bookman Old Style" pitchFamily="18" charset="0"/>
              </a:rPr>
              <a:t>Kreative</a:t>
            </a:r>
            <a:r>
              <a:rPr lang="en-US" sz="5400" b="1" dirty="0" smtClean="0">
                <a:latin typeface="Bookman Old Style" pitchFamily="18" charset="0"/>
              </a:rPr>
              <a:t> </a:t>
            </a:r>
            <a:r>
              <a:rPr lang="en-US" sz="5400" b="1" dirty="0" err="1" smtClean="0">
                <a:latin typeface="Bookman Old Style" pitchFamily="18" charset="0"/>
              </a:rPr>
              <a:t>Berufe</a:t>
            </a:r>
            <a:r>
              <a:rPr lang="en-US" sz="5400" b="1" dirty="0" smtClean="0">
                <a:latin typeface="Bookman Old Style" pitchFamily="18" charset="0"/>
              </a:rPr>
              <a:t> :</a:t>
            </a:r>
            <a:endParaRPr lang="uk-UA" sz="5400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57200" y="1905000"/>
            <a:ext cx="4038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ï"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Schriftsteller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ï"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Dichter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ï"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Schauspieler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ï"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Zirkuskunstler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ï"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Modellierer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ï"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ï"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Maler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ï"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Architekt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580" name="Picture 4" descr="В Бишкеке откроется персональная выставка произведений Талгата Миррахимова Навины.рф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000504"/>
            <a:ext cx="3524275" cy="2643206"/>
          </a:xfrm>
          <a:prstGeom prst="rect">
            <a:avLst/>
          </a:prstGeom>
          <a:noFill/>
        </p:spPr>
      </p:pic>
      <p:pic>
        <p:nvPicPr>
          <p:cNvPr id="24578" name="Picture 2" descr="Скачать Зак Эфрон, Zac Efron, Актеры, фото, обои, картинка #635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214554"/>
            <a:ext cx="3619525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071670" y="500042"/>
            <a:ext cx="5429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srgbClr val="11024A"/>
                </a:solidFill>
                <a:latin typeface="Bookman Old Style" pitchFamily="18" charset="0"/>
              </a:rPr>
              <a:t>Pflegeberufe</a:t>
            </a:r>
            <a:r>
              <a:rPr lang="en-US" sz="5400" b="1" dirty="0" smtClean="0">
                <a:solidFill>
                  <a:srgbClr val="11024A"/>
                </a:solidFill>
                <a:latin typeface="Bookman Old Style" pitchFamily="18" charset="0"/>
              </a:rPr>
              <a:t> :</a:t>
            </a:r>
            <a:endParaRPr lang="uk-UA" sz="5400" dirty="0">
              <a:solidFill>
                <a:srgbClr val="11024A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57200" y="1905000"/>
            <a:ext cx="4038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Arzt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Arzthelferin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Krankenschwester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Pharmazeut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Apotheker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Friseur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Handpflegerin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Kosmetikerin</a:t>
            </a:r>
            <a:endParaRPr kumimoji="0" lang="lv-LV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25602" name="Picture 2" descr="Объявления - Primorye.ru - Отдых с оздоровлением выходного дня Всего за 640 руб. Укажите, что именно вы предлага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857364"/>
            <a:ext cx="3071834" cy="459855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643042" y="357166"/>
            <a:ext cx="6572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220371"/>
                </a:solidFill>
                <a:latin typeface="Bookman Old Style" pitchFamily="18" charset="0"/>
              </a:rPr>
              <a:t>Hochbezahlte</a:t>
            </a:r>
            <a:r>
              <a:rPr lang="en-US" sz="4000" b="1" dirty="0" smtClean="0">
                <a:solidFill>
                  <a:srgbClr val="220371"/>
                </a:solidFill>
                <a:latin typeface="Bookman Old Style" pitchFamily="18" charset="0"/>
              </a:rPr>
              <a:t> </a:t>
            </a:r>
            <a:r>
              <a:rPr lang="en-US" sz="4000" b="1" dirty="0" err="1" smtClean="0">
                <a:solidFill>
                  <a:srgbClr val="220371"/>
                </a:solidFill>
                <a:latin typeface="Bookman Old Style" pitchFamily="18" charset="0"/>
              </a:rPr>
              <a:t>Berufe</a:t>
            </a:r>
            <a:r>
              <a:rPr lang="en-US" sz="4000" b="1" dirty="0" smtClean="0">
                <a:solidFill>
                  <a:srgbClr val="220371"/>
                </a:solidFill>
                <a:latin typeface="Bookman Old Style" pitchFamily="18" charset="0"/>
              </a:rPr>
              <a:t> :</a:t>
            </a:r>
            <a:endParaRPr lang="uk-UA" sz="4000" dirty="0">
              <a:solidFill>
                <a:srgbClr val="220371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57158" y="1571612"/>
            <a:ext cx="4038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Programmierer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Jurist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Rechtsanwalt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Bankier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Buchhalter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Fotomodell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Journalist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Schauspieler</a:t>
            </a:r>
            <a:endParaRPr kumimoji="0" lang="lv-LV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26626" name="Picture 2" descr="Vogue Catwalk Mod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571612"/>
            <a:ext cx="3381398" cy="2428892"/>
          </a:xfrm>
          <a:prstGeom prst="rect">
            <a:avLst/>
          </a:prstGeom>
          <a:noFill/>
        </p:spPr>
      </p:pic>
      <p:pic>
        <p:nvPicPr>
          <p:cNvPr id="26628" name="Picture 4" descr="Финансовый консультант - журнал для деловых людей с амбициями - VI ПРАВОВАЯ ПРАКТИЧЕСКАЯ КОНФЕРЕНЦИЯ &quot;РАЗРЕШЕНИЕ НАЛОГОВЫХ СПОР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4357694"/>
            <a:ext cx="3714776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5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714480" y="214290"/>
            <a:ext cx="65722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220371"/>
                </a:solidFill>
                <a:latin typeface="Bookman Old Style" pitchFamily="18" charset="0"/>
              </a:rPr>
              <a:t>Gefährliche</a:t>
            </a:r>
            <a:r>
              <a:rPr lang="en-US" sz="4400" b="1" dirty="0" smtClean="0">
                <a:solidFill>
                  <a:srgbClr val="220371"/>
                </a:solidFill>
                <a:latin typeface="Bookman Old Style" pitchFamily="18" charset="0"/>
              </a:rPr>
              <a:t> </a:t>
            </a:r>
            <a:r>
              <a:rPr lang="en-US" sz="4400" b="1" dirty="0" err="1" smtClean="0">
                <a:solidFill>
                  <a:srgbClr val="220371"/>
                </a:solidFill>
                <a:latin typeface="Bookman Old Style" pitchFamily="18" charset="0"/>
              </a:rPr>
              <a:t>Berufe</a:t>
            </a:r>
            <a:r>
              <a:rPr lang="en-US" sz="4400" b="1" dirty="0" smtClean="0">
                <a:solidFill>
                  <a:srgbClr val="220371"/>
                </a:solidFill>
                <a:latin typeface="Bookman Old Style" pitchFamily="18" charset="0"/>
              </a:rPr>
              <a:t>:</a:t>
            </a:r>
            <a:endParaRPr lang="uk-UA" sz="4400" dirty="0">
              <a:solidFill>
                <a:srgbClr val="220371"/>
              </a:solidFill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928662" y="3357562"/>
            <a:ext cx="36004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Kosmonaut</a:t>
            </a:r>
            <a:endParaRPr lang="ru-RU" sz="2800" b="1" dirty="0"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>
              <a:spcBef>
                <a:spcPct val="50000"/>
              </a:spcBef>
            </a:pPr>
            <a:endParaRPr lang="lv-LV" sz="2800" b="1" dirty="0">
              <a:latin typeface="Bookman Old Style" pitchFamily="18" charset="0"/>
            </a:endParaRPr>
          </a:p>
        </p:txBody>
      </p:sp>
      <p:pic>
        <p:nvPicPr>
          <p:cNvPr id="27650" name="Picture 2" descr="Astronaut in Space Download HD Wallpap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3643338" cy="2428892"/>
          </a:xfrm>
          <a:prstGeom prst="rect">
            <a:avLst/>
          </a:prstGeom>
          <a:noFill/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214942" y="3429000"/>
            <a:ext cx="3600450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Feuerwehrmann</a:t>
            </a:r>
            <a:endParaRPr lang="lv-LV" sz="2400" b="1" dirty="0"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7652" name="Picture 4" descr="Белорусские спасатели устанавливают рекорды на чемпионате мира - Белорусы и рынок. Еженедельная аналитическая газета для деловы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000108"/>
            <a:ext cx="3643338" cy="2428892"/>
          </a:xfrm>
          <a:prstGeom prst="rect">
            <a:avLst/>
          </a:prstGeom>
          <a:noFill/>
        </p:spPr>
      </p:pic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3599657" y="6350168"/>
            <a:ext cx="19446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Militär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>
              <a:spcBef>
                <a:spcPct val="50000"/>
              </a:spcBef>
            </a:pPr>
            <a:endParaRPr lang="lv-LV" sz="2400" b="1" dirty="0">
              <a:latin typeface="Bookman Old Style" pitchFamily="18" charset="0"/>
            </a:endParaRPr>
          </a:p>
        </p:txBody>
      </p:sp>
      <p:pic>
        <p:nvPicPr>
          <p:cNvPr id="27654" name="Picture 6" descr="The Soviet Union paid the highest price for this victory and lost over 26 million lives in the conflict, known as the Great Pat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4000504"/>
            <a:ext cx="4143404" cy="228764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57158" y="428604"/>
            <a:ext cx="8229600" cy="1384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Neue Berufe:</a:t>
            </a:r>
            <a:r>
              <a:rPr kumimoji="0" lang="lv-LV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</a:t>
            </a: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</a:t>
            </a:r>
            <a:r>
              <a:rPr kumimoji="0" lang="de-DE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ä</a:t>
            </a: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higkeiten:</a:t>
            </a:r>
            <a:r>
              <a:rPr kumimoji="0" lang="de-DE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</a:t>
            </a:r>
            <a:endParaRPr kumimoji="0" lang="lv-LV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1547813" y="1125538"/>
            <a:ext cx="1009650" cy="863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5643570" y="1142984"/>
            <a:ext cx="1370013" cy="9366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68313" y="2203450"/>
            <a:ext cx="4103687" cy="3816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Web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Programmierer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Florist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Multimedia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Elektroniker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Manager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Marketingleiter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Logistik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Modelleur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Stilist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lv-LV" sz="2800" b="1" i="0" u="none" strike="noStrike" kern="1200" cap="none" spc="0" normalizeH="0" baseline="0" noProof="0" dirty="0" smtClean="0">
              <a:ln>
                <a:noFill/>
              </a:ln>
              <a:solidFill>
                <a:srgbClr val="33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4786314" y="2285992"/>
            <a:ext cx="3995737" cy="41005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6FF66"/>
              </a:buClr>
              <a:buSzPct val="125000"/>
              <a:buFont typeface="Wingdings" pitchFamily="2" charset="2"/>
              <a:buChar char="ü"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Logische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Fahigkeiten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66FF66"/>
              </a:buClr>
              <a:buSzPct val="125000"/>
              <a:buFont typeface="Wingdings" pitchFamily="2" charset="2"/>
              <a:buChar char="ü"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Geduld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rgbClr val="66FF66"/>
              </a:buClr>
              <a:buSzPct val="125000"/>
              <a:buFont typeface="Wingdings" pitchFamily="2" charset="2"/>
              <a:buChar char="ü"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Zielstrebigkeit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66FF66"/>
              </a:buClr>
              <a:buSzPct val="125000"/>
              <a:buFont typeface="Wingdings" pitchFamily="2" charset="2"/>
              <a:buChar char="ü"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Aufmerksamkeit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rgbClr val="66FF66"/>
              </a:buClr>
              <a:buSzPct val="125000"/>
              <a:buFont typeface="Wingdings" pitchFamily="2" charset="2"/>
              <a:buChar char="ü"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Kreative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Fahigkeiten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66FF66"/>
              </a:buClr>
              <a:buSzPct val="125000"/>
              <a:buFont typeface="Wingdings" pitchFamily="2" charset="2"/>
              <a:buChar char="ü"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Selbstausbildung</a:t>
            </a:r>
            <a:endParaRPr kumimoji="0" lang="lv-LV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build="p"/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14282" y="0"/>
            <a:ext cx="89297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effectLst/>
                <a:latin typeface="Monotype Corsiva" pitchFamily="66" charset="0"/>
              </a:rPr>
              <a:t>Alle</a:t>
            </a:r>
            <a:r>
              <a:rPr lang="en-US" sz="5400" b="1" dirty="0" smtClean="0">
                <a:effectLst/>
                <a:latin typeface="Monotype Corsiva" pitchFamily="66" charset="0"/>
              </a:rPr>
              <a:t> </a:t>
            </a:r>
            <a:r>
              <a:rPr lang="en-US" sz="5400" b="1" dirty="0" err="1" smtClean="0">
                <a:effectLst/>
                <a:latin typeface="Monotype Corsiva" pitchFamily="66" charset="0"/>
              </a:rPr>
              <a:t>Berufe</a:t>
            </a:r>
            <a:r>
              <a:rPr lang="en-US" sz="5400" b="1" dirty="0" smtClean="0">
                <a:effectLst/>
                <a:latin typeface="Monotype Corsiva" pitchFamily="66" charset="0"/>
              </a:rPr>
              <a:t> </a:t>
            </a:r>
            <a:r>
              <a:rPr lang="en-US" sz="5400" b="1" dirty="0" err="1" smtClean="0">
                <a:effectLst/>
                <a:latin typeface="Monotype Corsiva" pitchFamily="66" charset="0"/>
              </a:rPr>
              <a:t>sind</a:t>
            </a:r>
            <a:r>
              <a:rPr lang="en-US" sz="5400" b="1" dirty="0" smtClean="0">
                <a:effectLst/>
                <a:latin typeface="Monotype Corsiva" pitchFamily="66" charset="0"/>
              </a:rPr>
              <a:t> gut, </a:t>
            </a:r>
            <a:r>
              <a:rPr lang="en-US" sz="5400" b="1" dirty="0" err="1" smtClean="0">
                <a:effectLst/>
                <a:latin typeface="Monotype Corsiva" pitchFamily="66" charset="0"/>
              </a:rPr>
              <a:t>denn</a:t>
            </a:r>
            <a:r>
              <a:rPr lang="en-US" sz="5400" b="1" dirty="0" smtClean="0">
                <a:effectLst/>
                <a:latin typeface="Monotype Corsiva" pitchFamily="66" charset="0"/>
              </a:rPr>
              <a:t> </a:t>
            </a:r>
            <a:r>
              <a:rPr lang="en-US" sz="5400" b="1" dirty="0" err="1" smtClean="0">
                <a:effectLst/>
                <a:latin typeface="Monotype Corsiva" pitchFamily="66" charset="0"/>
              </a:rPr>
              <a:t>sie</a:t>
            </a:r>
            <a:r>
              <a:rPr lang="en-US" sz="5400" b="1" dirty="0" smtClean="0">
                <a:effectLst/>
                <a:latin typeface="Monotype Corsiva" pitchFamily="66" charset="0"/>
              </a:rPr>
              <a:t> </a:t>
            </a:r>
            <a:r>
              <a:rPr lang="en-US" sz="5400" b="1" dirty="0" err="1" smtClean="0">
                <a:effectLst/>
                <a:latin typeface="Monotype Corsiva" pitchFamily="66" charset="0"/>
              </a:rPr>
              <a:t>bringen</a:t>
            </a:r>
            <a:r>
              <a:rPr lang="en-US" sz="5400" b="1" dirty="0" smtClean="0">
                <a:effectLst/>
                <a:latin typeface="Monotype Corsiva" pitchFamily="66" charset="0"/>
              </a:rPr>
              <a:t> den </a:t>
            </a:r>
            <a:r>
              <a:rPr lang="en-US" sz="5400" b="1" dirty="0" err="1" smtClean="0">
                <a:effectLst/>
                <a:latin typeface="Monotype Corsiva" pitchFamily="66" charset="0"/>
              </a:rPr>
              <a:t>Menschen</a:t>
            </a:r>
            <a:r>
              <a:rPr lang="en-US" sz="5400" b="1" dirty="0" smtClean="0">
                <a:effectLst/>
                <a:latin typeface="Monotype Corsiva" pitchFamily="66" charset="0"/>
              </a:rPr>
              <a:t> </a:t>
            </a:r>
            <a:r>
              <a:rPr lang="en-US" sz="5400" b="1" dirty="0" err="1" smtClean="0">
                <a:effectLst/>
                <a:latin typeface="Monotype Corsiva" pitchFamily="66" charset="0"/>
              </a:rPr>
              <a:t>Nutzen</a:t>
            </a:r>
            <a:r>
              <a:rPr lang="en-US" sz="5400" b="1" dirty="0" smtClean="0">
                <a:effectLst/>
                <a:latin typeface="Monotype Corsiva" pitchFamily="66" charset="0"/>
              </a:rPr>
              <a:t>…</a:t>
            </a:r>
            <a:endParaRPr lang="uk-UA" sz="5400" b="1" dirty="0">
              <a:latin typeface="Monotype Corsiva" pitchFamily="66" charset="0"/>
            </a:endParaRPr>
          </a:p>
        </p:txBody>
      </p:sp>
      <p:pic>
        <p:nvPicPr>
          <p:cNvPr id="24578" name="Picture 2" descr="Stock Photo - Professions Профессии &quot; Страница 2 &quot; ALLDAY - народный сайт о дизай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8" y="1785926"/>
            <a:ext cx="8674085" cy="485778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Diagram 2"/>
          <p:cNvGraphicFramePr>
            <a:graphicFrameLocks/>
          </p:cNvGraphicFramePr>
          <p:nvPr/>
        </p:nvGraphicFramePr>
        <p:xfrm>
          <a:off x="571472" y="928670"/>
          <a:ext cx="8001056" cy="571504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sp>
        <p:nvSpPr>
          <p:cNvPr id="5" name="Прямокутник 4"/>
          <p:cNvSpPr/>
          <p:nvPr/>
        </p:nvSpPr>
        <p:spPr>
          <a:xfrm>
            <a:off x="1857356" y="0"/>
            <a:ext cx="54292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die </a:t>
            </a:r>
            <a:r>
              <a:rPr lang="en-US" sz="4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Assoziogramme</a:t>
            </a:r>
            <a:r>
              <a:rPr lang="en-US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endParaRPr lang="uk-UA" sz="4400" dirty="0"/>
          </a:p>
        </p:txBody>
      </p:sp>
    </p:spTree>
  </p:cSld>
  <p:clrMapOvr>
    <a:masterClrMapping/>
  </p:clrMapOvr>
  <p:transition spd="slow"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subSp spid="_x0000_s1040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subSp spid="_x0000_s1040"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>
                                            <p:subSp spid="_x0000_s1040"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>
                                            <p:subSp spid="_x0000_s1040"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>
                                            <p:subSp spid="_x0000_s1040"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subSp spid="_x0000_s1039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subSp spid="_x0000_s1039"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>
                                            <p:subSp spid="_x0000_s1039"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>
                                            <p:subSp spid="_x0000_s1039"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>
                                            <p:subSp spid="_x0000_s1039"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subSp spid="_x0000_s1037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subSp spid="_x0000_s1037"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>
                                            <p:subSp spid="_x0000_s1037"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>
                                            <p:subSp spid="_x0000_s1037"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>
                                            <p:subSp spid="_x0000_s1037"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subSp spid="_x0000_s1035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subSp spid="_x0000_s1035"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>
                                            <p:subSp spid="_x0000_s1035"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>
                                            <p:subSp spid="_x0000_s1035"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>
                                            <p:subSp spid="_x0000_s1035"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subSp spid="_x0000_s103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subSp spid="_x0000_s1033"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>
                                            <p:subSp spid="_x0000_s1033"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>
                                            <p:subSp spid="_x0000_s1033"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>
                                            <p:subSp spid="_x0000_s1033"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subSp spid="_x0000_s103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subSp spid="_x0000_s1031"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>
                                            <p:subSp spid="_x0000_s1031"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>
                                            <p:subSp spid="_x0000_s1031"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>
                                            <p:subSp spid="_x0000_s1031"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subSp spid="_x0000_s1029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subSp spid="_x0000_s1029"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>
                                            <p:subSp spid="_x0000_s1029"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>
                                            <p:subSp spid="_x0000_s1029"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>
                                            <p:subSp spid="_x0000_s1029"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1026" grpId="0" bld="cwOut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714348" y="2428868"/>
            <a:ext cx="77153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dirty="0" err="1" smtClean="0"/>
              <a:t>Ist</a:t>
            </a:r>
            <a:r>
              <a:rPr lang="en-US" sz="5400" dirty="0" smtClean="0"/>
              <a:t> </a:t>
            </a:r>
            <a:r>
              <a:rPr lang="en-US" sz="5400" dirty="0" err="1" smtClean="0"/>
              <a:t>eine</a:t>
            </a:r>
            <a:r>
              <a:rPr lang="en-US" sz="5400" dirty="0" smtClean="0"/>
              <a:t> </a:t>
            </a:r>
            <a:r>
              <a:rPr lang="en-US" sz="5400" dirty="0" err="1" smtClean="0"/>
              <a:t>Tätigkeit</a:t>
            </a:r>
            <a:r>
              <a:rPr lang="en-US" sz="5400" dirty="0" smtClean="0"/>
              <a:t>, die </a:t>
            </a:r>
            <a:r>
              <a:rPr lang="en-US" sz="5400" dirty="0" err="1" smtClean="0"/>
              <a:t>eine</a:t>
            </a:r>
            <a:r>
              <a:rPr lang="en-US" sz="5400" dirty="0" smtClean="0"/>
              <a:t> </a:t>
            </a:r>
            <a:r>
              <a:rPr lang="en-US" sz="5400" dirty="0" err="1" smtClean="0"/>
              <a:t>Ausbildung</a:t>
            </a:r>
            <a:r>
              <a:rPr lang="en-US" sz="5400" dirty="0" smtClean="0"/>
              <a:t> </a:t>
            </a:r>
            <a:r>
              <a:rPr lang="en-US" sz="5400" dirty="0" err="1" smtClean="0"/>
              <a:t>verlangt</a:t>
            </a:r>
            <a:r>
              <a:rPr lang="en-US" sz="5400" dirty="0" smtClean="0"/>
              <a:t> und </a:t>
            </a:r>
            <a:r>
              <a:rPr lang="en-US" sz="5400" dirty="0" err="1" smtClean="0"/>
              <a:t>zur</a:t>
            </a:r>
            <a:r>
              <a:rPr lang="en-US" sz="5400" dirty="0" smtClean="0"/>
              <a:t> </a:t>
            </a:r>
            <a:r>
              <a:rPr lang="en-US" sz="5400" dirty="0" err="1" smtClean="0"/>
              <a:t>Lebensquelle</a:t>
            </a:r>
            <a:r>
              <a:rPr lang="en-US" sz="5400" dirty="0" smtClean="0"/>
              <a:t> </a:t>
            </a:r>
            <a:r>
              <a:rPr lang="en-US" sz="5400" dirty="0" err="1" smtClean="0"/>
              <a:t>wird</a:t>
            </a:r>
            <a:endParaRPr lang="ru-RU" sz="5400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1000100" y="571480"/>
            <a:ext cx="7143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2037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der</a:t>
            </a:r>
            <a:r>
              <a:rPr lang="en-US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2037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8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2037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Beruf</a:t>
            </a:r>
            <a:endParaRPr lang="uk-UA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22037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57200" y="1905000"/>
            <a:ext cx="4038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Arzt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Bürokaufmann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Journalist</a:t>
            </a:r>
          </a:p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Lehrer</a:t>
            </a:r>
          </a:p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Bankkaufmann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Musiker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Politiker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Programmierer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Sozialarbeiter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Schauspieler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Modell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Sportler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lv-LV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857752" y="2214554"/>
            <a:ext cx="4038600" cy="37385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logisches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Denken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einen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starken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Willen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Kontaktfähigkeit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rechnerisches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Denken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Teamfähigkeit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Gewissenhaftigkeit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Hand – und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Fingergeschick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schöne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Figur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Aufmerksamkeit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Organisationstalent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emotional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sein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Ideenreichtum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lv-LV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>
            <a:off x="1571604" y="2000240"/>
            <a:ext cx="3240087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2214546" y="2643182"/>
            <a:ext cx="252095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2571736" y="2357430"/>
            <a:ext cx="2087562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1835150" y="2924175"/>
            <a:ext cx="2952750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>
            <a:off x="2571736" y="3286124"/>
            <a:ext cx="215900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051050" y="3500438"/>
            <a:ext cx="280828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V="1">
            <a:off x="1928794" y="2357430"/>
            <a:ext cx="2928958" cy="13573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2571736" y="3214686"/>
            <a:ext cx="2214578" cy="8032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>
            <a:off x="2627313" y="4508500"/>
            <a:ext cx="208915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2357422" y="4286256"/>
            <a:ext cx="2428892" cy="10001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flipV="1">
            <a:off x="1785918" y="4500569"/>
            <a:ext cx="3000396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 flipV="1">
            <a:off x="1928794" y="3714751"/>
            <a:ext cx="2928958" cy="14446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8" name="Прямокутник 17"/>
          <p:cNvSpPr/>
          <p:nvPr/>
        </p:nvSpPr>
        <p:spPr>
          <a:xfrm>
            <a:off x="1000100" y="428604"/>
            <a:ext cx="71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1024A"/>
                </a:solidFill>
                <a:latin typeface="Bookman Old Style" pitchFamily="18" charset="0"/>
              </a:rPr>
              <a:t>Welche</a:t>
            </a:r>
            <a:r>
              <a:rPr lang="en-US" sz="3600" b="1" dirty="0" smtClean="0">
                <a:solidFill>
                  <a:srgbClr val="11024A"/>
                </a:solidFill>
                <a:latin typeface="Bookman Old Style" pitchFamily="18" charset="0"/>
              </a:rPr>
              <a:t> </a:t>
            </a:r>
            <a:r>
              <a:rPr lang="en-US" sz="3600" b="1" dirty="0" err="1" smtClean="0">
                <a:solidFill>
                  <a:srgbClr val="11024A"/>
                </a:solidFill>
                <a:latin typeface="Bookman Old Style" pitchFamily="18" charset="0"/>
              </a:rPr>
              <a:t>Fähigkeiten</a:t>
            </a:r>
            <a:r>
              <a:rPr lang="en-US" sz="3600" b="1" dirty="0" smtClean="0">
                <a:solidFill>
                  <a:srgbClr val="11024A"/>
                </a:solidFill>
                <a:latin typeface="Bookman Old Style" pitchFamily="18" charset="0"/>
              </a:rPr>
              <a:t> </a:t>
            </a:r>
            <a:r>
              <a:rPr lang="en-US" sz="3600" b="1" dirty="0" err="1" smtClean="0">
                <a:solidFill>
                  <a:srgbClr val="11024A"/>
                </a:solidFill>
                <a:latin typeface="Bookman Old Style" pitchFamily="18" charset="0"/>
              </a:rPr>
              <a:t>braucht</a:t>
            </a:r>
            <a:r>
              <a:rPr lang="en-US" sz="3600" b="1" dirty="0" smtClean="0">
                <a:solidFill>
                  <a:srgbClr val="11024A"/>
                </a:solidFill>
                <a:latin typeface="Bookman Old Style" pitchFamily="18" charset="0"/>
              </a:rPr>
              <a:t> man </a:t>
            </a:r>
            <a:r>
              <a:rPr lang="en-US" sz="3600" b="1" dirty="0" err="1" smtClean="0">
                <a:solidFill>
                  <a:srgbClr val="11024A"/>
                </a:solidFill>
                <a:latin typeface="Bookman Old Style" pitchFamily="18" charset="0"/>
              </a:rPr>
              <a:t>für</a:t>
            </a:r>
            <a:r>
              <a:rPr lang="en-US" sz="3600" b="1" dirty="0" smtClean="0">
                <a:solidFill>
                  <a:srgbClr val="11024A"/>
                </a:solidFill>
                <a:latin typeface="Bookman Old Style" pitchFamily="18" charset="0"/>
              </a:rPr>
              <a:t> </a:t>
            </a:r>
            <a:r>
              <a:rPr lang="en-US" sz="3600" b="1" dirty="0" err="1" smtClean="0">
                <a:solidFill>
                  <a:srgbClr val="11024A"/>
                </a:solidFill>
                <a:latin typeface="Bookman Old Style" pitchFamily="18" charset="0"/>
              </a:rPr>
              <a:t>folgende</a:t>
            </a:r>
            <a:r>
              <a:rPr lang="en-US" sz="3600" b="1" dirty="0" smtClean="0">
                <a:solidFill>
                  <a:srgbClr val="11024A"/>
                </a:solidFill>
                <a:latin typeface="Bookman Old Style" pitchFamily="18" charset="0"/>
              </a:rPr>
              <a:t> </a:t>
            </a:r>
            <a:r>
              <a:rPr lang="en-US" sz="3600" b="1" dirty="0" err="1" smtClean="0">
                <a:solidFill>
                  <a:srgbClr val="11024A"/>
                </a:solidFill>
                <a:latin typeface="Bookman Old Style" pitchFamily="18" charset="0"/>
              </a:rPr>
              <a:t>Berufe</a:t>
            </a:r>
            <a:r>
              <a:rPr lang="en-US" sz="3600" b="1" dirty="0" smtClean="0">
                <a:solidFill>
                  <a:srgbClr val="11024A"/>
                </a:solidFill>
                <a:latin typeface="Bookman Old Style" pitchFamily="18" charset="0"/>
              </a:rPr>
              <a:t> ?</a:t>
            </a:r>
            <a:endParaRPr lang="uk-UA" sz="3600" b="1" dirty="0">
              <a:solidFill>
                <a:srgbClr val="11024A"/>
              </a:solidFill>
            </a:endParaRPr>
          </a:p>
        </p:txBody>
      </p:sp>
    </p:spTree>
  </p:cSld>
  <p:clrMapOvr>
    <a:masterClrMapping/>
  </p:clrMapOvr>
  <p:transition spd="slow"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57158" y="214290"/>
            <a:ext cx="8229600" cy="1384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Was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steht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 an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erster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Stelle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der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Traumberufe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bei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Jungen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 und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Mädchen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 in Deutschland?</a:t>
            </a:r>
            <a:endParaRPr kumimoji="0" lang="lv-LV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7" name="Picture 6" descr="Рисунок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5314" y="1785926"/>
            <a:ext cx="8653373" cy="4714908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ltGray">
          <a:xfrm>
            <a:off x="2195513" y="1773238"/>
            <a:ext cx="2054225" cy="1143000"/>
          </a:xfrm>
          <a:prstGeom prst="cube">
            <a:avLst>
              <a:gd name="adj" fmla="val 23194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</a:rPr>
              <a:t>Ich will</a:t>
            </a:r>
            <a:endParaRPr lang="ru-RU" sz="2400" b="1"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4500563" y="1700213"/>
            <a:ext cx="1981200" cy="1143000"/>
          </a:xfrm>
          <a:prstGeom prst="cube">
            <a:avLst>
              <a:gd name="adj" fmla="val 25000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>
                <a:latin typeface="Times New Roman" pitchFamily="18" charset="0"/>
              </a:rPr>
              <a:t>Ich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kann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ltGray">
          <a:xfrm>
            <a:off x="6659563" y="1700213"/>
            <a:ext cx="2057400" cy="1079500"/>
          </a:xfrm>
          <a:prstGeom prst="cube">
            <a:avLst>
              <a:gd name="adj" fmla="val 25000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>
                <a:latin typeface="Times New Roman" pitchFamily="18" charset="0"/>
              </a:rPr>
              <a:t>Ich</a:t>
            </a:r>
            <a:r>
              <a:rPr lang="en-US" sz="2400" b="1" dirty="0">
                <a:latin typeface="Times New Roman" pitchFamily="18" charset="0"/>
              </a:rPr>
              <a:t> muss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ltGray">
          <a:xfrm>
            <a:off x="2214546" y="3214686"/>
            <a:ext cx="1844675" cy="120015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</a:rPr>
              <a:t> </a:t>
            </a:r>
          </a:p>
          <a:p>
            <a:pPr algn="ctr"/>
            <a:endParaRPr lang="ru-RU" dirty="0">
              <a:latin typeface="Times New Roman" pitchFamily="18" charset="0"/>
            </a:endParaRPr>
          </a:p>
          <a:p>
            <a:pPr algn="ctr"/>
            <a:r>
              <a:rPr lang="en-US" dirty="0" err="1">
                <a:latin typeface="Times New Roman" pitchFamily="18" charset="0"/>
              </a:rPr>
              <a:t>Interessen</a:t>
            </a:r>
            <a:endParaRPr lang="en-US" dirty="0">
              <a:latin typeface="Times New Roman" pitchFamily="18" charset="0"/>
            </a:endParaRPr>
          </a:p>
          <a:p>
            <a:pPr algn="ctr"/>
            <a:r>
              <a:rPr lang="en-US" dirty="0" err="1">
                <a:latin typeface="Times New Roman" pitchFamily="18" charset="0"/>
              </a:rPr>
              <a:t>Neigungen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ltGray">
          <a:xfrm>
            <a:off x="4286248" y="3214686"/>
            <a:ext cx="2232025" cy="1477963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963" indent="-80963" algn="ctr">
              <a:buFontTx/>
              <a:buChar char="•"/>
            </a:pPr>
            <a:r>
              <a:rPr lang="en-US" dirty="0" err="1">
                <a:latin typeface="Times New Roman" pitchFamily="18" charset="0"/>
              </a:rPr>
              <a:t>Gesundheitszustand</a:t>
            </a:r>
            <a:endParaRPr lang="ru-RU" dirty="0">
              <a:latin typeface="Times New Roman" pitchFamily="18" charset="0"/>
            </a:endParaRPr>
          </a:p>
          <a:p>
            <a:pPr marL="80963" indent="-80963" algn="ctr">
              <a:buFontTx/>
              <a:buChar char="•"/>
            </a:pPr>
            <a:r>
              <a:rPr lang="en-US" dirty="0" err="1">
                <a:latin typeface="Times New Roman" pitchFamily="18" charset="0"/>
              </a:rPr>
              <a:t>Berufliche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Ausbildung</a:t>
            </a:r>
            <a:endParaRPr lang="ru-RU" dirty="0">
              <a:latin typeface="Times New Roman" pitchFamily="18" charset="0"/>
            </a:endParaRPr>
          </a:p>
          <a:p>
            <a:pPr marL="80963" indent="-80963" algn="ctr"/>
            <a:r>
              <a:rPr lang="en-US" dirty="0" err="1">
                <a:latin typeface="Times New Roman" pitchFamily="18" charset="0"/>
              </a:rPr>
              <a:t>Berufliche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Fähigkeiten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ltGray">
          <a:xfrm>
            <a:off x="6659563" y="2997200"/>
            <a:ext cx="1905000" cy="1754188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 algn="ctr">
              <a:buFontTx/>
              <a:buChar char="•"/>
            </a:pPr>
            <a:endParaRPr lang="ru-RU">
              <a:latin typeface="Times New Roman" pitchFamily="18" charset="0"/>
            </a:endParaRPr>
          </a:p>
          <a:p>
            <a:pPr marL="185738" indent="-185738" algn="ctr">
              <a:buFontTx/>
              <a:buChar char="•"/>
            </a:pPr>
            <a:r>
              <a:rPr lang="en-US">
                <a:latin typeface="Times New Roman" pitchFamily="18" charset="0"/>
              </a:rPr>
              <a:t>Vom Arbeitsmarkt gefragt</a:t>
            </a:r>
          </a:p>
          <a:p>
            <a:pPr marL="185738" indent="-185738" algn="ctr">
              <a:buFontTx/>
              <a:buChar char="•"/>
            </a:pPr>
            <a:r>
              <a:rPr lang="en-US">
                <a:latin typeface="Times New Roman" pitchFamily="18" charset="0"/>
              </a:rPr>
              <a:t>Einstellungschancen</a:t>
            </a:r>
            <a:endParaRPr lang="ru-RU">
              <a:latin typeface="Times New Roman" pitchFamily="18" charset="0"/>
            </a:endParaRPr>
          </a:p>
        </p:txBody>
      </p:sp>
      <p:pic>
        <p:nvPicPr>
          <p:cNvPr id="11" name="Picture 10" descr="BS02064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857760"/>
            <a:ext cx="1798637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кутник 11"/>
          <p:cNvSpPr/>
          <p:nvPr/>
        </p:nvSpPr>
        <p:spPr>
          <a:xfrm>
            <a:off x="928662" y="428604"/>
            <a:ext cx="72866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220371"/>
                </a:solidFill>
              </a:rPr>
              <a:t>Die </a:t>
            </a:r>
            <a:r>
              <a:rPr lang="en-US" sz="4400" b="1" dirty="0" err="1" smtClean="0">
                <a:solidFill>
                  <a:srgbClr val="220371"/>
                </a:solidFill>
              </a:rPr>
              <a:t>Faktoren</a:t>
            </a:r>
            <a:r>
              <a:rPr lang="en-US" sz="4400" b="1" dirty="0" smtClean="0">
                <a:solidFill>
                  <a:srgbClr val="220371"/>
                </a:solidFill>
              </a:rPr>
              <a:t> </a:t>
            </a:r>
            <a:r>
              <a:rPr lang="en-US" sz="4400" b="1" dirty="0" err="1" smtClean="0">
                <a:solidFill>
                  <a:srgbClr val="220371"/>
                </a:solidFill>
              </a:rPr>
              <a:t>der</a:t>
            </a:r>
            <a:r>
              <a:rPr lang="en-US" sz="4400" b="1" dirty="0" smtClean="0">
                <a:solidFill>
                  <a:srgbClr val="220371"/>
                </a:solidFill>
              </a:rPr>
              <a:t> </a:t>
            </a:r>
            <a:r>
              <a:rPr lang="en-US" sz="4400" b="1" dirty="0" err="1" smtClean="0">
                <a:solidFill>
                  <a:srgbClr val="220371"/>
                </a:solidFill>
              </a:rPr>
              <a:t>Berufswahl</a:t>
            </a:r>
            <a:r>
              <a:rPr lang="uk-UA" sz="4400" b="1" dirty="0" smtClean="0">
                <a:solidFill>
                  <a:srgbClr val="220371"/>
                </a:solidFill>
              </a:rPr>
              <a:t>:</a:t>
            </a:r>
            <a:endParaRPr lang="uk-UA" sz="4400" b="1" dirty="0">
              <a:solidFill>
                <a:srgbClr val="220371"/>
              </a:solidFill>
            </a:endParaRPr>
          </a:p>
        </p:txBody>
      </p:sp>
    </p:spTree>
  </p:cSld>
  <p:clrMapOvr>
    <a:masterClrMapping/>
  </p:clrMapOvr>
  <p:transition spd="slow"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428596" y="500042"/>
            <a:ext cx="8358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220371"/>
                </a:solidFill>
                <a:latin typeface="Times New Roman" pitchFamily="18" charset="0"/>
              </a:rPr>
              <a:t>Die </a:t>
            </a:r>
            <a:r>
              <a:rPr lang="en-US" sz="4400" b="1" dirty="0" err="1" smtClean="0">
                <a:solidFill>
                  <a:srgbClr val="220371"/>
                </a:solidFill>
                <a:latin typeface="Times New Roman" pitchFamily="18" charset="0"/>
              </a:rPr>
              <a:t>Berufsauswahlformel</a:t>
            </a:r>
            <a:r>
              <a:rPr lang="en-US" sz="4400" b="1" dirty="0" smtClean="0">
                <a:solidFill>
                  <a:srgbClr val="220371"/>
                </a:solidFill>
                <a:latin typeface="Times New Roman" pitchFamily="18" charset="0"/>
              </a:rPr>
              <a:t>:</a:t>
            </a:r>
            <a:endParaRPr lang="uk-UA" sz="4400" dirty="0">
              <a:solidFill>
                <a:srgbClr val="220371"/>
              </a:solidFill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771775" y="1773238"/>
            <a:ext cx="3124200" cy="2895600"/>
          </a:xfrm>
          <a:prstGeom prst="ellipse">
            <a:avLst/>
          </a:prstGeom>
          <a:solidFill>
            <a:srgbClr val="FFCC99">
              <a:alpha val="50195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000" dirty="0" err="1">
                <a:latin typeface="Times New Roman" pitchFamily="18" charset="0"/>
              </a:rPr>
              <a:t>Ich</a:t>
            </a:r>
            <a:r>
              <a:rPr lang="en-US" sz="5000" dirty="0">
                <a:latin typeface="Times New Roman" pitchFamily="18" charset="0"/>
              </a:rPr>
              <a:t> will</a:t>
            </a:r>
            <a:endParaRPr lang="ru-RU" sz="5000" dirty="0">
              <a:latin typeface="Times New Roman" pitchFamily="18" charset="0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4071934" y="3571876"/>
            <a:ext cx="3048000" cy="2819400"/>
          </a:xfrm>
          <a:prstGeom prst="ellipse">
            <a:avLst/>
          </a:prstGeom>
          <a:solidFill>
            <a:srgbClr val="CC99FF">
              <a:alpha val="50195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000">
                <a:latin typeface="Times New Roman" pitchFamily="18" charset="0"/>
              </a:rPr>
              <a:t>Ich muss</a:t>
            </a:r>
            <a:endParaRPr lang="ru-RU" sz="5000">
              <a:latin typeface="Times New Roman" pitchFamily="18" charset="0"/>
            </a:endParaRPr>
          </a:p>
        </p:txBody>
      </p:sp>
      <p:sp>
        <p:nvSpPr>
          <p:cNvPr id="9" name="Oval 5"/>
          <p:cNvSpPr>
            <a:spLocks noGrp="1" noChangeArrowheads="1"/>
          </p:cNvSpPr>
          <p:nvPr>
            <p:ph idx="1"/>
          </p:nvPr>
        </p:nvSpPr>
        <p:spPr bwMode="auto">
          <a:xfrm>
            <a:off x="5286380" y="1857364"/>
            <a:ext cx="3214710" cy="2786082"/>
          </a:xfrm>
          <a:prstGeom prst="ellipse">
            <a:avLst/>
          </a:prstGeom>
          <a:solidFill>
            <a:srgbClr val="CCFFCC">
              <a:alpha val="50195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000" dirty="0" err="1">
                <a:latin typeface="Times New Roman" pitchFamily="18" charset="0"/>
              </a:rPr>
              <a:t>Ich</a:t>
            </a:r>
            <a:r>
              <a:rPr lang="en-US" sz="5000" dirty="0">
                <a:latin typeface="Times New Roman" pitchFamily="18" charset="0"/>
              </a:rPr>
              <a:t> </a:t>
            </a:r>
            <a:r>
              <a:rPr lang="en-US" sz="5000" dirty="0" err="1">
                <a:latin typeface="Times New Roman" pitchFamily="18" charset="0"/>
              </a:rPr>
              <a:t>kann</a:t>
            </a:r>
            <a:endParaRPr lang="ru-RU" sz="500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animBg="1" autoUpdateAnimBg="0"/>
      <p:bldP spid="7" grpId="0" animBg="1" autoUpdateAnimBg="0"/>
      <p:bldP spid="9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285720" y="0"/>
            <a:ext cx="8355336" cy="4163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Um ein guter Spezialist zu werden, braucht man …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Прямоугольник 3"/>
          <p:cNvSpPr/>
          <p:nvPr/>
        </p:nvSpPr>
        <p:spPr>
          <a:xfrm>
            <a:off x="3071802" y="634914"/>
            <a:ext cx="158417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Charakterzüge</a:t>
            </a:r>
            <a:endParaRPr lang="ru-RU" dirty="0"/>
          </a:p>
        </p:txBody>
      </p:sp>
      <p:sp>
        <p:nvSpPr>
          <p:cNvPr id="17" name="Прямоугольник 4"/>
          <p:cNvSpPr/>
          <p:nvPr/>
        </p:nvSpPr>
        <p:spPr>
          <a:xfrm>
            <a:off x="4071934" y="1857364"/>
            <a:ext cx="158417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 smtClean="0"/>
              <a:t>?</a:t>
            </a:r>
            <a:endParaRPr lang="ru-RU" sz="4000" dirty="0"/>
          </a:p>
        </p:txBody>
      </p:sp>
      <p:sp>
        <p:nvSpPr>
          <p:cNvPr id="18" name="Прямоугольник 5"/>
          <p:cNvSpPr/>
          <p:nvPr/>
        </p:nvSpPr>
        <p:spPr>
          <a:xfrm>
            <a:off x="6023350" y="5707012"/>
            <a:ext cx="158417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mit dem Computer  umzugehen</a:t>
            </a:r>
            <a:endParaRPr lang="ru-RU" dirty="0"/>
          </a:p>
        </p:txBody>
      </p:sp>
      <p:sp>
        <p:nvSpPr>
          <p:cNvPr id="19" name="Прямоугольник 6"/>
          <p:cNvSpPr/>
          <p:nvPr/>
        </p:nvSpPr>
        <p:spPr>
          <a:xfrm>
            <a:off x="4000496" y="5849888"/>
            <a:ext cx="158417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mobil  zu sein</a:t>
            </a:r>
            <a:endParaRPr lang="ru-RU" dirty="0"/>
          </a:p>
        </p:txBody>
      </p:sp>
      <p:sp>
        <p:nvSpPr>
          <p:cNvPr id="20" name="Прямоугольник 7"/>
          <p:cNvSpPr/>
          <p:nvPr/>
        </p:nvSpPr>
        <p:spPr>
          <a:xfrm>
            <a:off x="1285852" y="1063542"/>
            <a:ext cx="158417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Bestimmte Kenntnisse</a:t>
            </a:r>
            <a:endParaRPr lang="ru-RU" dirty="0"/>
          </a:p>
        </p:txBody>
      </p:sp>
      <p:sp>
        <p:nvSpPr>
          <p:cNvPr id="21" name="Прямоугольник 8"/>
          <p:cNvSpPr/>
          <p:nvPr/>
        </p:nvSpPr>
        <p:spPr>
          <a:xfrm>
            <a:off x="714348" y="2206550"/>
            <a:ext cx="158417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Kompetenz</a:t>
            </a:r>
            <a:endParaRPr lang="ru-RU" dirty="0"/>
          </a:p>
        </p:txBody>
      </p:sp>
      <p:sp>
        <p:nvSpPr>
          <p:cNvPr id="22" name="Прямоугольник 9"/>
          <p:cNvSpPr/>
          <p:nvPr/>
        </p:nvSpPr>
        <p:spPr>
          <a:xfrm>
            <a:off x="4857752" y="634914"/>
            <a:ext cx="158417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Verantwortung</a:t>
            </a:r>
            <a:endParaRPr lang="ru-RU" dirty="0"/>
          </a:p>
        </p:txBody>
      </p:sp>
      <p:sp>
        <p:nvSpPr>
          <p:cNvPr id="23" name="Прямоугольник 10"/>
          <p:cNvSpPr/>
          <p:nvPr/>
        </p:nvSpPr>
        <p:spPr>
          <a:xfrm>
            <a:off x="7333540" y="3349558"/>
            <a:ext cx="181046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kontaktsfähig</a:t>
            </a:r>
            <a:r>
              <a:rPr lang="de-DE" dirty="0" smtClean="0"/>
              <a:t> zu sein</a:t>
            </a:r>
            <a:endParaRPr lang="ru-RU" dirty="0"/>
          </a:p>
        </p:txBody>
      </p:sp>
      <p:sp>
        <p:nvSpPr>
          <p:cNvPr id="24" name="Прямоугольник 11"/>
          <p:cNvSpPr/>
          <p:nvPr/>
        </p:nvSpPr>
        <p:spPr>
          <a:xfrm>
            <a:off x="857224" y="4492566"/>
            <a:ext cx="158417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ehrlich zu sein</a:t>
            </a:r>
            <a:endParaRPr lang="ru-RU" dirty="0"/>
          </a:p>
        </p:txBody>
      </p:sp>
      <p:sp>
        <p:nvSpPr>
          <p:cNvPr id="25" name="Прямоугольник 12"/>
          <p:cNvSpPr/>
          <p:nvPr/>
        </p:nvSpPr>
        <p:spPr>
          <a:xfrm>
            <a:off x="7215206" y="2206550"/>
            <a:ext cx="158417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Pünktlichkeit</a:t>
            </a:r>
            <a:endParaRPr lang="ru-RU" dirty="0"/>
          </a:p>
        </p:txBody>
      </p:sp>
      <p:sp>
        <p:nvSpPr>
          <p:cNvPr id="26" name="Прямоугольник 13"/>
          <p:cNvSpPr/>
          <p:nvPr/>
        </p:nvSpPr>
        <p:spPr>
          <a:xfrm>
            <a:off x="6643702" y="1206418"/>
            <a:ext cx="1584176" cy="937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guter Fachmann</a:t>
            </a:r>
          </a:p>
          <a:p>
            <a:pPr algn="ctr"/>
            <a:r>
              <a:rPr lang="de-DE" dirty="0" smtClean="0"/>
              <a:t>zu sein</a:t>
            </a:r>
            <a:endParaRPr lang="ru-RU" dirty="0"/>
          </a:p>
        </p:txBody>
      </p:sp>
      <p:sp>
        <p:nvSpPr>
          <p:cNvPr id="27" name="Прямоугольник 14"/>
          <p:cNvSpPr/>
          <p:nvPr/>
        </p:nvSpPr>
        <p:spPr>
          <a:xfrm>
            <a:off x="1958290" y="5631132"/>
            <a:ext cx="1696272" cy="1078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Fremdsprachen</a:t>
            </a:r>
          </a:p>
          <a:p>
            <a:pPr algn="ctr"/>
            <a:r>
              <a:rPr lang="de-DE" dirty="0" smtClean="0"/>
              <a:t>in Wort und</a:t>
            </a:r>
          </a:p>
          <a:p>
            <a:pPr algn="ctr"/>
            <a:r>
              <a:rPr lang="de-DE" dirty="0" smtClean="0"/>
              <a:t>Schrift </a:t>
            </a:r>
            <a:r>
              <a:rPr lang="de-DE" dirty="0" err="1" smtClean="0"/>
              <a:t>zubeherrschen</a:t>
            </a:r>
            <a:endParaRPr lang="ru-RU" dirty="0"/>
          </a:p>
        </p:txBody>
      </p:sp>
      <p:sp>
        <p:nvSpPr>
          <p:cNvPr id="28" name="Прямоугольник 15"/>
          <p:cNvSpPr/>
          <p:nvPr/>
        </p:nvSpPr>
        <p:spPr>
          <a:xfrm>
            <a:off x="6929454" y="4564004"/>
            <a:ext cx="158417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gute Aus- </a:t>
            </a:r>
            <a:r>
              <a:rPr lang="de-DE" dirty="0" err="1" smtClean="0"/>
              <a:t>bildung</a:t>
            </a:r>
            <a:r>
              <a:rPr lang="de-DE" dirty="0" smtClean="0"/>
              <a:t> </a:t>
            </a:r>
          </a:p>
          <a:p>
            <a:pPr algn="ctr"/>
            <a:r>
              <a:rPr lang="de-DE" dirty="0" smtClean="0"/>
              <a:t>zu haben</a:t>
            </a:r>
            <a:endParaRPr lang="ru-RU" dirty="0"/>
          </a:p>
        </p:txBody>
      </p:sp>
      <p:sp>
        <p:nvSpPr>
          <p:cNvPr id="29" name="Прямоугольник 16"/>
          <p:cNvSpPr/>
          <p:nvPr/>
        </p:nvSpPr>
        <p:spPr>
          <a:xfrm>
            <a:off x="285720" y="3349558"/>
            <a:ext cx="158417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Ordentlichkeit</a:t>
            </a:r>
            <a:endParaRPr lang="ru-RU" dirty="0"/>
          </a:p>
        </p:txBody>
      </p:sp>
      <p:pic>
        <p:nvPicPr>
          <p:cNvPr id="30" name="Picture 2" descr="http://www.artgide.com/uploads/posts/ref/c396bc2e22a2c0dd3ffc0b5bbab35d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643182"/>
            <a:ext cx="3011796" cy="30117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6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9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2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8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1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3074" name="Organization Chart 2"/>
          <p:cNvGraphicFramePr>
            <a:graphicFrameLocks/>
          </p:cNvGraphicFramePr>
          <p:nvPr/>
        </p:nvGraphicFramePr>
        <p:xfrm>
          <a:off x="428625" y="1857375"/>
          <a:ext cx="8235950" cy="4392613"/>
        </p:xfrm>
        <a:graphic>
          <a:graphicData uri="http://schemas.openxmlformats.org/drawingml/2006/compatibility">
            <com:legacyDrawing xmlns:com="http://schemas.openxmlformats.org/drawingml/2006/compatibility" spid="_x0000_s3074"/>
          </a:graphicData>
        </a:graphic>
      </p:graphicFrame>
      <p:sp>
        <p:nvSpPr>
          <p:cNvPr id="5" name="Прямокутник 4"/>
          <p:cNvSpPr/>
          <p:nvPr/>
        </p:nvSpPr>
        <p:spPr>
          <a:xfrm>
            <a:off x="285720" y="214290"/>
            <a:ext cx="8429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Bookman Old Style" pitchFamily="18" charset="0"/>
              </a:rPr>
              <a:t>Es </a:t>
            </a:r>
            <a:r>
              <a:rPr lang="en-US" sz="4000" b="1" dirty="0" err="1" smtClean="0">
                <a:latin typeface="Bookman Old Style" pitchFamily="18" charset="0"/>
              </a:rPr>
              <a:t>gibt</a:t>
            </a:r>
            <a:r>
              <a:rPr lang="en-US" sz="4000" b="1" dirty="0" smtClean="0">
                <a:latin typeface="Bookman Old Style" pitchFamily="18" charset="0"/>
              </a:rPr>
              <a:t> </a:t>
            </a:r>
            <a:r>
              <a:rPr lang="en-US" sz="4000" b="1" dirty="0" err="1" smtClean="0">
                <a:latin typeface="Bookman Old Style" pitchFamily="18" charset="0"/>
              </a:rPr>
              <a:t>viele</a:t>
            </a:r>
            <a:r>
              <a:rPr lang="en-US" sz="4000" b="1" dirty="0" smtClean="0">
                <a:latin typeface="Bookman Old Style" pitchFamily="18" charset="0"/>
              </a:rPr>
              <a:t> </a:t>
            </a:r>
            <a:r>
              <a:rPr lang="en-US" sz="4000" b="1" dirty="0" err="1" smtClean="0">
                <a:latin typeface="Bookman Old Style" pitchFamily="18" charset="0"/>
              </a:rPr>
              <a:t>verschiedene</a:t>
            </a:r>
            <a:r>
              <a:rPr lang="en-US" sz="4000" b="1" dirty="0" smtClean="0">
                <a:latin typeface="Bookman Old Style" pitchFamily="18" charset="0"/>
              </a:rPr>
              <a:t> </a:t>
            </a:r>
            <a:r>
              <a:rPr lang="en-US" sz="4000" b="1" dirty="0" err="1" smtClean="0">
                <a:latin typeface="Bookman Old Style" pitchFamily="18" charset="0"/>
              </a:rPr>
              <a:t>Berufe</a:t>
            </a:r>
            <a:r>
              <a:rPr lang="en-US" sz="4000" b="1" dirty="0" smtClean="0">
                <a:latin typeface="Bookman Old Style" pitchFamily="18" charset="0"/>
              </a:rPr>
              <a:t> auf </a:t>
            </a:r>
            <a:r>
              <a:rPr lang="en-US" sz="4000" b="1" dirty="0" err="1" smtClean="0">
                <a:latin typeface="Bookman Old Style" pitchFamily="18" charset="0"/>
              </a:rPr>
              <a:t>der</a:t>
            </a:r>
            <a:r>
              <a:rPr lang="en-US" sz="4000" b="1" dirty="0" smtClean="0">
                <a:latin typeface="Bookman Old Style" pitchFamily="18" charset="0"/>
              </a:rPr>
              <a:t> </a:t>
            </a:r>
            <a:r>
              <a:rPr lang="en-US" sz="4000" b="1" dirty="0" err="1" smtClean="0">
                <a:latin typeface="Bookman Old Style" pitchFamily="18" charset="0"/>
              </a:rPr>
              <a:t>Erde</a:t>
            </a:r>
            <a:r>
              <a:rPr lang="en-US" sz="4000" b="1" dirty="0" smtClean="0">
                <a:latin typeface="Bookman Old Style" pitchFamily="18" charset="0"/>
              </a:rPr>
              <a:t>.</a:t>
            </a:r>
            <a:endParaRPr lang="uk-UA" sz="4000" dirty="0"/>
          </a:p>
        </p:txBody>
      </p:sp>
    </p:spTree>
  </p:cSld>
  <p:clrMapOvr>
    <a:masterClrMapping/>
  </p:clrMapOvr>
  <p:transition spd="slow"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subSp spid="_x0000_s308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074">
                                            <p:subSp spid="_x0000_s308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subSp spid="_x0000_s3085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074">
                                            <p:subSp spid="_x0000_s3085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subSp spid="_x0000_s3086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074">
                                            <p:subSp spid="_x0000_s3086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subSp spid="_x0000_s3087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074">
                                            <p:subSp spid="_x0000_s3087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subSp spid="_x0000_s3088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074">
                                            <p:subSp spid="_x0000_s3088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subSp spid="_x0000_s3089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074">
                                            <p:subSp spid="_x0000_s3089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subSp spid="_x0000_s3090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074">
                                            <p:subSp spid="_x0000_s3090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subSp spid="_x0000_s309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074">
                                            <p:subSp spid="_x0000_s309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subSp spid="_x0000_s309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3074">
                                            <p:subSp spid="_x0000_s309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3074" grpId="0" bld="depthByNode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274</Words>
  <Application>Microsoft Office PowerPoint</Application>
  <PresentationFormat>Екран (4:3)</PresentationFormat>
  <Paragraphs>141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Berufswahl</dc:title>
  <dc:creator>красуня</dc:creator>
  <cp:lastModifiedBy>красуня</cp:lastModifiedBy>
  <cp:revision>18</cp:revision>
  <dcterms:created xsi:type="dcterms:W3CDTF">2015-02-24T18:39:10Z</dcterms:created>
  <dcterms:modified xsi:type="dcterms:W3CDTF">2015-02-24T23:36:26Z</dcterms:modified>
</cp:coreProperties>
</file>