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75" d="100"/>
          <a:sy n="75" d="100"/>
        </p:scale>
        <p:origin x="2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3/25/2014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3/25/2014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a:t>St. Patrick's Day</a:t>
            </a:r>
            <a:endParaRPr lang="ru-RU" dirty="0"/>
          </a:p>
        </p:txBody>
      </p:sp>
      <p:sp>
        <p:nvSpPr>
          <p:cNvPr id="3" name="Подзаголовок 2"/>
          <p:cNvSpPr>
            <a:spLocks noGrp="1"/>
          </p:cNvSpPr>
          <p:nvPr>
            <p:ph type="subTitle" idx="1"/>
          </p:nvPr>
        </p:nvSpPr>
        <p:spPr>
          <a:xfrm>
            <a:off x="7632699" y="4050833"/>
            <a:ext cx="1641303" cy="597367"/>
          </a:xfrm>
        </p:spPr>
        <p:txBody>
          <a:bodyPr>
            <a:normAutofit lnSpcReduction="10000"/>
          </a:bodyPr>
          <a:lstStyle/>
          <a:p>
            <a:r>
              <a:rPr lang="en-US" dirty="0" err="1" smtClean="0"/>
              <a:t>Ksenofontova</a:t>
            </a:r>
            <a:r>
              <a:rPr lang="ru-RU" dirty="0" smtClean="0"/>
              <a:t> 10-А</a:t>
            </a:r>
            <a:endParaRPr lang="ru-RU" dirty="0"/>
          </a:p>
        </p:txBody>
      </p:sp>
    </p:spTree>
    <p:extLst>
      <p:ext uri="{BB962C8B-B14F-4D97-AF65-F5344CB8AC3E}">
        <p14:creationId xmlns:p14="http://schemas.microsoft.com/office/powerpoint/2010/main" val="3627770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381000"/>
            <a:ext cx="12598400" cy="7874000"/>
          </a:xfrm>
          <a:prstGeom prst="rect">
            <a:avLst/>
          </a:prstGeom>
        </p:spPr>
      </p:pic>
    </p:spTree>
    <p:extLst>
      <p:ext uri="{BB962C8B-B14F-4D97-AF65-F5344CB8AC3E}">
        <p14:creationId xmlns:p14="http://schemas.microsoft.com/office/powerpoint/2010/main" val="3821108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2666" y="2742336"/>
            <a:ext cx="6323149" cy="2492990"/>
          </a:xfrm>
          <a:prstGeom prst="rect">
            <a:avLst/>
          </a:prstGeom>
          <a:noFill/>
        </p:spPr>
        <p:txBody>
          <a:bodyPr wrap="square" rtlCol="0">
            <a:spAutoFit/>
          </a:bodyPr>
          <a:lstStyle/>
          <a:p>
            <a:r>
              <a:rPr lang="en-US" sz="4400" dirty="0">
                <a:solidFill>
                  <a:schemeClr val="accent2">
                    <a:lumMod val="60000"/>
                    <a:lumOff val="40000"/>
                  </a:schemeClr>
                </a:solidFill>
              </a:rPr>
              <a:t>St. Patrick's Day </a:t>
            </a:r>
            <a:r>
              <a:rPr lang="en-US" dirty="0"/>
              <a:t>- </a:t>
            </a:r>
            <a:r>
              <a:rPr lang="en-US" sz="2800" dirty="0"/>
              <a:t>a cultural and religious feast that is celebrated annually on March 17, the day of the death of Ireland's the heavenly patron St. </a:t>
            </a:r>
            <a:r>
              <a:rPr lang="en-US" sz="2800" dirty="0" smtClean="0"/>
              <a:t>Patrick</a:t>
            </a:r>
            <a:r>
              <a:rPr lang="ru-RU" sz="2800" dirty="0" smtClean="0"/>
              <a:t>.</a:t>
            </a:r>
            <a:endParaRPr lang="ru-RU"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81566" cy="3988831"/>
          </a:xfrm>
          <a:prstGeom prst="rect">
            <a:avLst/>
          </a:prstGeom>
        </p:spPr>
      </p:pic>
    </p:spTree>
    <p:extLst>
      <p:ext uri="{BB962C8B-B14F-4D97-AF65-F5344CB8AC3E}">
        <p14:creationId xmlns:p14="http://schemas.microsoft.com/office/powerpoint/2010/main" val="4098088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3330" y="431800"/>
            <a:ext cx="6620338"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Who was St </a:t>
            </a:r>
            <a:r>
              <a:rPr lang="en-US" sz="5400" b="1" dirty="0" smtClean="0">
                <a:ln w="22225">
                  <a:solidFill>
                    <a:schemeClr val="accent2"/>
                  </a:solidFill>
                  <a:prstDash val="solid"/>
                </a:ln>
                <a:solidFill>
                  <a:schemeClr val="accent2">
                    <a:lumMod val="40000"/>
                    <a:lumOff val="60000"/>
                  </a:schemeClr>
                </a:solidFill>
              </a:rPr>
              <a:t>Patrick</a:t>
            </a:r>
            <a:r>
              <a:rPr lang="ru-RU" sz="5400" b="1" dirty="0" smtClean="0">
                <a:ln w="22225">
                  <a:solidFill>
                    <a:schemeClr val="accent2"/>
                  </a:solidFill>
                  <a:prstDash val="solid"/>
                </a:ln>
                <a:solidFill>
                  <a:schemeClr val="accent2">
                    <a:lumMod val="40000"/>
                    <a:lumOff val="60000"/>
                  </a:schemeClr>
                </a:solidFill>
              </a:rPr>
              <a:t>?</a:t>
            </a:r>
            <a:endParaRPr lang="ru-RU" sz="5400" b="1" cap="none" spc="0" dirty="0">
              <a:ln w="22225">
                <a:solidFill>
                  <a:schemeClr val="accent2"/>
                </a:solidFill>
                <a:prstDash val="solid"/>
              </a:ln>
              <a:solidFill>
                <a:schemeClr val="accent2">
                  <a:lumMod val="40000"/>
                  <a:lumOff val="60000"/>
                </a:schemeClr>
              </a:solidFill>
              <a:effectLst/>
            </a:endParaRPr>
          </a:p>
        </p:txBody>
      </p:sp>
      <p:sp>
        <p:nvSpPr>
          <p:cNvPr id="3" name="TextBox 2"/>
          <p:cNvSpPr txBox="1"/>
          <p:nvPr/>
        </p:nvSpPr>
        <p:spPr>
          <a:xfrm>
            <a:off x="1066801" y="1612900"/>
            <a:ext cx="3860800" cy="4832092"/>
          </a:xfrm>
          <a:prstGeom prst="rect">
            <a:avLst/>
          </a:prstGeom>
          <a:noFill/>
        </p:spPr>
        <p:txBody>
          <a:bodyPr wrap="square" rtlCol="0">
            <a:spAutoFit/>
          </a:bodyPr>
          <a:lstStyle/>
          <a:p>
            <a:r>
              <a:rPr lang="en-US" sz="2800" dirty="0"/>
              <a:t>The exact time and place of his birth is unknown, apparently, he was born in Roman Britain in a place called </a:t>
            </a:r>
            <a:r>
              <a:rPr lang="en-US" sz="2800" dirty="0" err="1"/>
              <a:t>Bannaventa</a:t>
            </a:r>
            <a:r>
              <a:rPr lang="en-US" sz="2800" dirty="0"/>
              <a:t>. At the age of sixteen, Patrick been kidnapped by Irish brigands and delivered to Ireland as a slave. </a:t>
            </a:r>
            <a:endParaRPr lang="ru-RU" sz="2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250" y="1612900"/>
            <a:ext cx="3405418" cy="4392989"/>
          </a:xfrm>
          <a:prstGeom prst="rect">
            <a:avLst/>
          </a:prstGeom>
        </p:spPr>
      </p:pic>
    </p:spTree>
    <p:extLst>
      <p:ext uri="{BB962C8B-B14F-4D97-AF65-F5344CB8AC3E}">
        <p14:creationId xmlns:p14="http://schemas.microsoft.com/office/powerpoint/2010/main" val="2882279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5000" y="1473199"/>
            <a:ext cx="5245100" cy="4678204"/>
          </a:xfrm>
          <a:prstGeom prst="rect">
            <a:avLst/>
          </a:prstGeom>
          <a:noFill/>
        </p:spPr>
        <p:txBody>
          <a:bodyPr wrap="square" rtlCol="0">
            <a:spAutoFit/>
          </a:bodyPr>
          <a:lstStyle/>
          <a:p>
            <a:r>
              <a:rPr lang="en-US" sz="2800" dirty="0"/>
              <a:t>In childhood and youth, he did not know the true God, but for the years of slavery appealed to him, he spent days and nights in constant prayer, and six years later, God helped him get out from slavery.</a:t>
            </a:r>
            <a:r>
              <a:rPr lang="ru-RU" sz="2800" dirty="0"/>
              <a:t> </a:t>
            </a:r>
            <a:r>
              <a:rPr lang="en-US" sz="2800" dirty="0"/>
              <a:t>Patrick afterwards becomes a servant of the church. And the rest of his life serving God</a:t>
            </a:r>
            <a:r>
              <a:rPr lang="ru-RU" sz="2800" dirty="0"/>
              <a:t>.</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90499"/>
            <a:ext cx="4330700" cy="4350033"/>
          </a:xfrm>
          <a:prstGeom prst="rect">
            <a:avLst/>
          </a:prstGeom>
        </p:spPr>
      </p:pic>
    </p:spTree>
    <p:extLst>
      <p:ext uri="{BB962C8B-B14F-4D97-AF65-F5344CB8AC3E}">
        <p14:creationId xmlns:p14="http://schemas.microsoft.com/office/powerpoint/2010/main" val="35261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22636" y="414635"/>
            <a:ext cx="5171930" cy="923330"/>
          </a:xfrm>
          <a:prstGeom prst="rect">
            <a:avLst/>
          </a:prstGeom>
          <a:noFill/>
        </p:spPr>
        <p:txBody>
          <a:bodyPr wrap="none" lIns="91440" tIns="45720" rIns="91440" bIns="45720">
            <a:spAutoFit/>
          </a:bodyPr>
          <a:lstStyle/>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Traditions feast</a:t>
            </a:r>
            <a:endParaRPr lang="ru-RU"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Стрелка вправо 4"/>
          <p:cNvSpPr/>
          <p:nvPr/>
        </p:nvSpPr>
        <p:spPr>
          <a:xfrm>
            <a:off x="482600" y="133796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778000" y="1318671"/>
            <a:ext cx="1427763" cy="523220"/>
          </a:xfrm>
          <a:prstGeom prst="rect">
            <a:avLst/>
          </a:prstGeom>
          <a:noFill/>
        </p:spPr>
        <p:txBody>
          <a:bodyPr wrap="none" rtlCol="0">
            <a:spAutoFit/>
          </a:bodyPr>
          <a:lstStyle/>
          <a:p>
            <a:r>
              <a:rPr lang="en-US" sz="2800" dirty="0" smtClean="0"/>
              <a:t>Parades</a:t>
            </a:r>
            <a:endParaRPr lang="ru-RU" sz="2800"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994291"/>
            <a:ext cx="6642100" cy="4430228"/>
          </a:xfrm>
          <a:prstGeom prst="rect">
            <a:avLst/>
          </a:prstGeom>
        </p:spPr>
      </p:pic>
    </p:spTree>
    <p:extLst>
      <p:ext uri="{BB962C8B-B14F-4D97-AF65-F5344CB8AC3E}">
        <p14:creationId xmlns:p14="http://schemas.microsoft.com/office/powerpoint/2010/main" val="3789958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8500" y="600877"/>
            <a:ext cx="5424883" cy="523220"/>
          </a:xfrm>
          <a:prstGeom prst="rect">
            <a:avLst/>
          </a:prstGeom>
          <a:noFill/>
        </p:spPr>
        <p:txBody>
          <a:bodyPr wrap="none" rtlCol="0">
            <a:spAutoFit/>
          </a:bodyPr>
          <a:lstStyle/>
          <a:p>
            <a:r>
              <a:rPr lang="en-US" sz="2800" dirty="0" smtClean="0"/>
              <a:t>Accepted </a:t>
            </a:r>
            <a:r>
              <a:rPr lang="en-US" sz="2800" dirty="0"/>
              <a:t>wearing green </a:t>
            </a:r>
            <a:r>
              <a:rPr lang="en-US" sz="2800" dirty="0" smtClean="0"/>
              <a:t>clothes</a:t>
            </a:r>
            <a:r>
              <a:rPr lang="en-US" dirty="0" smtClean="0"/>
              <a:t>.</a:t>
            </a:r>
            <a:endParaRPr lang="ru-RU" dirty="0"/>
          </a:p>
        </p:txBody>
      </p:sp>
      <p:sp>
        <p:nvSpPr>
          <p:cNvPr id="3" name="Стрелка вправо 2"/>
          <p:cNvSpPr/>
          <p:nvPr/>
        </p:nvSpPr>
        <p:spPr>
          <a:xfrm>
            <a:off x="482600" y="63946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943" y="1238397"/>
            <a:ext cx="7841996" cy="5260434"/>
          </a:xfrm>
          <a:prstGeom prst="rect">
            <a:avLst/>
          </a:prstGeom>
        </p:spPr>
      </p:pic>
    </p:spTree>
    <p:extLst>
      <p:ext uri="{BB962C8B-B14F-4D97-AF65-F5344CB8AC3E}">
        <p14:creationId xmlns:p14="http://schemas.microsoft.com/office/powerpoint/2010/main" val="815053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1" y="1283337"/>
            <a:ext cx="3693886" cy="3539430"/>
          </a:xfrm>
          <a:prstGeom prst="rect">
            <a:avLst/>
          </a:prstGeom>
          <a:noFill/>
        </p:spPr>
        <p:txBody>
          <a:bodyPr wrap="square" rtlCol="0">
            <a:spAutoFit/>
          </a:bodyPr>
          <a:lstStyle/>
          <a:p>
            <a:r>
              <a:rPr lang="en-US" sz="2800" u="sng" dirty="0"/>
              <a:t>The official symbol of the holiday </a:t>
            </a:r>
            <a:r>
              <a:rPr lang="en-US" sz="2800" dirty="0"/>
              <a:t>is the </a:t>
            </a:r>
            <a:r>
              <a:rPr lang="en-US" sz="2800" b="1" u="sng" dirty="0" smtClean="0">
                <a:solidFill>
                  <a:schemeClr val="accent2">
                    <a:lumMod val="60000"/>
                    <a:lumOff val="40000"/>
                  </a:schemeClr>
                </a:solidFill>
              </a:rPr>
              <a:t>Trefoil </a:t>
            </a:r>
            <a:r>
              <a:rPr lang="en-US" sz="2800" dirty="0" smtClean="0"/>
              <a:t>- is </a:t>
            </a:r>
            <a:r>
              <a:rPr lang="en-US" sz="2800" dirty="0"/>
              <a:t>a graphical representation leaf clovers and </a:t>
            </a:r>
            <a:r>
              <a:rPr lang="en-US" sz="2800" b="1" u="sng" dirty="0">
                <a:solidFill>
                  <a:schemeClr val="accent2">
                    <a:lumMod val="60000"/>
                    <a:lumOff val="40000"/>
                  </a:schemeClr>
                </a:solidFill>
              </a:rPr>
              <a:t>leprechauns</a:t>
            </a:r>
            <a:r>
              <a:rPr lang="en-US" sz="2800" dirty="0"/>
              <a:t> and </a:t>
            </a:r>
            <a:r>
              <a:rPr lang="en-US" sz="2800" b="1" u="sng" dirty="0">
                <a:solidFill>
                  <a:schemeClr val="accent2">
                    <a:lumMod val="60000"/>
                    <a:lumOff val="40000"/>
                  </a:schemeClr>
                </a:solidFill>
              </a:rPr>
              <a:t>Irish flags</a:t>
            </a:r>
            <a:r>
              <a:rPr lang="en-US" sz="2800" dirty="0"/>
              <a:t>.</a:t>
            </a:r>
            <a:endParaRPr lang="ru-RU"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277465"/>
            <a:ext cx="5207001" cy="5551174"/>
          </a:xfrm>
          <a:prstGeom prst="rect">
            <a:avLst/>
          </a:prstGeom>
        </p:spPr>
      </p:pic>
    </p:spTree>
    <p:extLst>
      <p:ext uri="{BB962C8B-B14F-4D97-AF65-F5344CB8AC3E}">
        <p14:creationId xmlns:p14="http://schemas.microsoft.com/office/powerpoint/2010/main" val="3557232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299" y="-1"/>
            <a:ext cx="5232401" cy="419009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677" y="-1"/>
            <a:ext cx="5054845" cy="6858000"/>
          </a:xfrm>
          <a:prstGeom prst="rect">
            <a:avLst/>
          </a:prstGeom>
        </p:spPr>
      </p:pic>
      <p:sp>
        <p:nvSpPr>
          <p:cNvPr id="5" name="TextBox 4"/>
          <p:cNvSpPr txBox="1"/>
          <p:nvPr/>
        </p:nvSpPr>
        <p:spPr>
          <a:xfrm>
            <a:off x="1031161" y="4584700"/>
            <a:ext cx="5587877" cy="1384995"/>
          </a:xfrm>
          <a:prstGeom prst="rect">
            <a:avLst/>
          </a:prstGeom>
          <a:noFill/>
        </p:spPr>
        <p:txBody>
          <a:bodyPr wrap="square" rtlCol="0">
            <a:spAutoFit/>
          </a:bodyPr>
          <a:lstStyle/>
          <a:p>
            <a:r>
              <a:rPr lang="en-US" sz="2800" dirty="0">
                <a:solidFill>
                  <a:srgbClr val="00B050"/>
                </a:solidFill>
              </a:rPr>
              <a:t>Leprechaun</a:t>
            </a:r>
            <a:r>
              <a:rPr lang="en-US" sz="2800" dirty="0"/>
              <a:t> - Irish folklore the character traditionally portrayed as a small, stocky </a:t>
            </a:r>
            <a:r>
              <a:rPr lang="en-US" sz="2800" dirty="0" smtClean="0"/>
              <a:t>man.</a:t>
            </a:r>
            <a:endParaRPr lang="ru-RU" sz="2800" dirty="0"/>
          </a:p>
        </p:txBody>
      </p:sp>
    </p:spTree>
    <p:extLst>
      <p:ext uri="{BB962C8B-B14F-4D97-AF65-F5344CB8AC3E}">
        <p14:creationId xmlns:p14="http://schemas.microsoft.com/office/powerpoint/2010/main" val="1754504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1449" y="419100"/>
            <a:ext cx="3790951" cy="5262979"/>
          </a:xfrm>
          <a:prstGeom prst="rect">
            <a:avLst/>
          </a:prstGeom>
          <a:noFill/>
        </p:spPr>
        <p:txBody>
          <a:bodyPr wrap="square" rtlCol="0">
            <a:spAutoFit/>
          </a:bodyPr>
          <a:lstStyle/>
          <a:p>
            <a:r>
              <a:rPr lang="en-US" sz="2800" dirty="0" smtClean="0"/>
              <a:t>St. </a:t>
            </a:r>
            <a:r>
              <a:rPr lang="en-US" sz="2800" dirty="0"/>
              <a:t>Patrick's</a:t>
            </a:r>
            <a:r>
              <a:rPr lang="en-US" sz="2800" dirty="0" smtClean="0"/>
              <a:t> </a:t>
            </a:r>
            <a:r>
              <a:rPr lang="en-US" sz="2800" dirty="0"/>
              <a:t>wore </a:t>
            </a:r>
            <a:r>
              <a:rPr lang="en-US" sz="2800" dirty="0">
                <a:solidFill>
                  <a:srgbClr val="00B0F0"/>
                </a:solidFill>
              </a:rPr>
              <a:t>blue</a:t>
            </a:r>
            <a:r>
              <a:rPr lang="en-US" sz="2800" dirty="0"/>
              <a:t> vestment. </a:t>
            </a:r>
            <a:r>
              <a:rPr lang="en-US" sz="2800" dirty="0">
                <a:solidFill>
                  <a:srgbClr val="92D050"/>
                </a:solidFill>
              </a:rPr>
              <a:t>Green</a:t>
            </a:r>
            <a:r>
              <a:rPr lang="en-US" sz="2800" dirty="0"/>
              <a:t> - the color of </a:t>
            </a:r>
            <a:r>
              <a:rPr lang="en-US" sz="2800" dirty="0" err="1"/>
              <a:t>of</a:t>
            </a:r>
            <a:r>
              <a:rPr lang="en-US" sz="2800" dirty="0"/>
              <a:t> nature spirits and inmates of the underworld. In the old Irish tried to avoid this color because it brings bad luck. Not in any way not be dressing in green children: can </a:t>
            </a:r>
            <a:r>
              <a:rPr lang="en-US" sz="2800" dirty="0" smtClean="0"/>
              <a:t>kidnap.</a:t>
            </a:r>
            <a:endParaRPr lang="ru-RU"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48250" cy="5048250"/>
          </a:xfrm>
          <a:prstGeom prst="rect">
            <a:avLst/>
          </a:prstGeom>
        </p:spPr>
      </p:pic>
    </p:spTree>
    <p:extLst>
      <p:ext uri="{BB962C8B-B14F-4D97-AF65-F5344CB8AC3E}">
        <p14:creationId xmlns:p14="http://schemas.microsoft.com/office/powerpoint/2010/main" val="400047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75</TotalTime>
  <Words>246</Words>
  <Application>Microsoft Office PowerPoint</Application>
  <PresentationFormat>Широкоэкранный</PresentationFormat>
  <Paragraphs>12</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Trebuchet MS</vt:lpstr>
      <vt:lpstr>Wingdings 3</vt:lpstr>
      <vt:lpstr>Грань</vt:lpstr>
      <vt:lpstr>St. Patrick's Day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Юлия</dc:creator>
  <cp:lastModifiedBy>Юлия</cp:lastModifiedBy>
  <cp:revision>7</cp:revision>
  <dcterms:created xsi:type="dcterms:W3CDTF">2014-03-23T20:48:19Z</dcterms:created>
  <dcterms:modified xsi:type="dcterms:W3CDTF">2014-03-25T20:29:20Z</dcterms:modified>
</cp:coreProperties>
</file>