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99FF"/>
    <a:srgbClr val="FFFF99"/>
    <a:srgbClr val="FF00FF"/>
    <a:srgbClr val="9933FF"/>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13D2561-5079-4F08-9B94-44409882A03C}" type="datetimeFigureOut">
              <a:rPr lang="ru-RU" smtClean="0"/>
              <a:pPr/>
              <a:t>21.01.2014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7EBBC9-E17C-436E-832A-A40FA12317F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13D2561-5079-4F08-9B94-44409882A03C}" type="datetimeFigureOut">
              <a:rPr lang="ru-RU" smtClean="0"/>
              <a:pPr/>
              <a:t>21.01.2014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7EBBC9-E17C-436E-832A-A40FA12317F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13D2561-5079-4F08-9B94-44409882A03C}" type="datetimeFigureOut">
              <a:rPr lang="ru-RU" smtClean="0"/>
              <a:pPr/>
              <a:t>21.01.2014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7EBBC9-E17C-436E-832A-A40FA12317F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13D2561-5079-4F08-9B94-44409882A03C}" type="datetimeFigureOut">
              <a:rPr lang="ru-RU" smtClean="0"/>
              <a:pPr/>
              <a:t>21.01.2014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7EBBC9-E17C-436E-832A-A40FA12317F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13D2561-5079-4F08-9B94-44409882A03C}" type="datetimeFigureOut">
              <a:rPr lang="ru-RU" smtClean="0"/>
              <a:pPr/>
              <a:t>21.01.2014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7EBBC9-E17C-436E-832A-A40FA12317F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13D2561-5079-4F08-9B94-44409882A03C}" type="datetimeFigureOut">
              <a:rPr lang="ru-RU" smtClean="0"/>
              <a:pPr/>
              <a:t>21.01.2014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67EBBC9-E17C-436E-832A-A40FA12317F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13D2561-5079-4F08-9B94-44409882A03C}" type="datetimeFigureOut">
              <a:rPr lang="ru-RU" smtClean="0"/>
              <a:pPr/>
              <a:t>21.01.2014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67EBBC9-E17C-436E-832A-A40FA12317F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13D2561-5079-4F08-9B94-44409882A03C}" type="datetimeFigureOut">
              <a:rPr lang="ru-RU" smtClean="0"/>
              <a:pPr/>
              <a:t>21.01.2014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67EBBC9-E17C-436E-832A-A40FA12317F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13D2561-5079-4F08-9B94-44409882A03C}" type="datetimeFigureOut">
              <a:rPr lang="ru-RU" smtClean="0"/>
              <a:pPr/>
              <a:t>21.01.2014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67EBBC9-E17C-436E-832A-A40FA12317F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13D2561-5079-4F08-9B94-44409882A03C}" type="datetimeFigureOut">
              <a:rPr lang="ru-RU" smtClean="0"/>
              <a:pPr/>
              <a:t>21.01.2014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67EBBC9-E17C-436E-832A-A40FA12317F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13D2561-5079-4F08-9B94-44409882A03C}" type="datetimeFigureOut">
              <a:rPr lang="ru-RU" smtClean="0"/>
              <a:pPr/>
              <a:t>21.01.2014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67EBBC9-E17C-436E-832A-A40FA12317F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3D2561-5079-4F08-9B94-44409882A03C}" type="datetimeFigureOut">
              <a:rPr lang="ru-RU" smtClean="0"/>
              <a:pPr/>
              <a:t>21.01.2014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7EBBC9-E17C-436E-832A-A40FA12317F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commons.wikimedia.org/wiki/File:Swiss_National_Park_145.JPG"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de-DE" sz="13600" dirty="0" smtClean="0">
                <a:latin typeface="Blackadder ITC" pitchFamily="82" charset="0"/>
              </a:rPr>
              <a:t>Schweiz</a:t>
            </a:r>
            <a:r>
              <a:rPr lang="de-DE" dirty="0"/>
              <a:t/>
            </a:r>
            <a:br>
              <a:rPr lang="de-DE" dirty="0"/>
            </a:br>
            <a:endParaRPr lang="ru-RU"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388424" cy="1700808"/>
          </a:xfrm>
        </p:spPr>
        <p:txBody>
          <a:bodyPr>
            <a:normAutofit/>
          </a:bodyPr>
          <a:lstStyle/>
          <a:p>
            <a:r>
              <a:rPr lang="de-DE" sz="2400" dirty="0" smtClean="0">
                <a:solidFill>
                  <a:schemeClr val="tx1"/>
                </a:solidFill>
              </a:rPr>
              <a:t>Die Schweiz ist </a:t>
            </a:r>
            <a:r>
              <a:rPr lang="de-DE" sz="2400" dirty="0" smtClean="0">
                <a:solidFill>
                  <a:schemeClr val="tx1"/>
                </a:solidFill>
              </a:rPr>
              <a:t>der kleine </a:t>
            </a:r>
            <a:r>
              <a:rPr lang="de-DE" sz="2400" dirty="0" smtClean="0">
                <a:solidFill>
                  <a:schemeClr val="tx1"/>
                </a:solidFill>
              </a:rPr>
              <a:t>Staat. Sie liegt </a:t>
            </a:r>
            <a:r>
              <a:rPr lang="de-DE" sz="2400" dirty="0" smtClean="0">
                <a:solidFill>
                  <a:schemeClr val="tx1"/>
                </a:solidFill>
              </a:rPr>
              <a:t>im </a:t>
            </a:r>
            <a:r>
              <a:rPr lang="de-DE" sz="2400" dirty="0" err="1" smtClean="0">
                <a:solidFill>
                  <a:schemeClr val="tx1"/>
                </a:solidFill>
              </a:rPr>
              <a:t>Westeurop</a:t>
            </a:r>
            <a:r>
              <a:rPr lang="pl-PL" sz="2400" dirty="0" smtClean="0">
                <a:solidFill>
                  <a:schemeClr val="tx1"/>
                </a:solidFill>
              </a:rPr>
              <a:t>a</a:t>
            </a:r>
            <a:r>
              <a:rPr lang="de-DE" sz="2400" dirty="0" smtClean="0">
                <a:solidFill>
                  <a:schemeClr val="tx1"/>
                </a:solidFill>
              </a:rPr>
              <a:t> </a:t>
            </a:r>
            <a:r>
              <a:rPr lang="de-DE" sz="2400" dirty="0" smtClean="0">
                <a:solidFill>
                  <a:schemeClr val="tx1"/>
                </a:solidFill>
              </a:rPr>
              <a:t>neben  </a:t>
            </a:r>
            <a:r>
              <a:rPr lang="de-DE" sz="2400" dirty="0" smtClean="0">
                <a:solidFill>
                  <a:schemeClr val="tx1"/>
                </a:solidFill>
              </a:rPr>
              <a:t>Österreich, </a:t>
            </a:r>
            <a:r>
              <a:rPr lang="de-DE" sz="2400" dirty="0" smtClean="0">
                <a:solidFill>
                  <a:schemeClr val="tx1"/>
                </a:solidFill>
              </a:rPr>
              <a:t> </a:t>
            </a:r>
            <a:r>
              <a:rPr lang="de-DE" sz="2400" dirty="0" smtClean="0">
                <a:solidFill>
                  <a:schemeClr val="tx1"/>
                </a:solidFill>
              </a:rPr>
              <a:t>Frankreich, </a:t>
            </a:r>
            <a:r>
              <a:rPr lang="de-DE" sz="2400" dirty="0" smtClean="0">
                <a:solidFill>
                  <a:schemeClr val="tx1"/>
                </a:solidFill>
              </a:rPr>
              <a:t> </a:t>
            </a:r>
            <a:r>
              <a:rPr lang="de-DE" sz="2400" dirty="0" smtClean="0">
                <a:solidFill>
                  <a:schemeClr val="tx1"/>
                </a:solidFill>
              </a:rPr>
              <a:t>Deutschland, </a:t>
            </a:r>
            <a:r>
              <a:rPr lang="de-DE" sz="2400" dirty="0" smtClean="0">
                <a:solidFill>
                  <a:schemeClr val="tx1"/>
                </a:solidFill>
              </a:rPr>
              <a:t> </a:t>
            </a:r>
            <a:r>
              <a:rPr lang="de-DE" sz="2400" dirty="0" smtClean="0">
                <a:solidFill>
                  <a:schemeClr val="tx1"/>
                </a:solidFill>
              </a:rPr>
              <a:t>Liechtenstein und Italien</a:t>
            </a:r>
            <a:r>
              <a:rPr lang="pl-PL" sz="2400" dirty="0" smtClean="0">
                <a:solidFill>
                  <a:schemeClr val="tx1"/>
                </a:solidFill>
              </a:rPr>
              <a:t>.</a:t>
            </a:r>
            <a:r>
              <a:rPr lang="pl-PL" dirty="0" smtClean="0"/>
              <a:t/>
            </a:r>
            <a:br>
              <a:rPr lang="pl-PL" dirty="0" smtClean="0"/>
            </a:br>
            <a:endParaRPr lang="ru-RU" dirty="0"/>
          </a:p>
        </p:txBody>
      </p:sp>
      <p:pic>
        <p:nvPicPr>
          <p:cNvPr id="4" name="Рисунок 3" descr="Sweden1.jpg"/>
          <p:cNvPicPr>
            <a:picLocks noChangeAspect="1"/>
          </p:cNvPicPr>
          <p:nvPr/>
        </p:nvPicPr>
        <p:blipFill>
          <a:blip r:embed="rId2" cstate="print"/>
          <a:stretch>
            <a:fillRect/>
          </a:stretch>
        </p:blipFill>
        <p:spPr>
          <a:xfrm>
            <a:off x="683568" y="3699030"/>
            <a:ext cx="3888432" cy="2916324"/>
          </a:xfrm>
          <a:prstGeom prst="rect">
            <a:avLst/>
          </a:prstGeom>
        </p:spPr>
      </p:pic>
      <p:pic>
        <p:nvPicPr>
          <p:cNvPr id="5" name="Рисунок 4" descr="Sweden.jpg"/>
          <p:cNvPicPr>
            <a:picLocks noChangeAspect="1"/>
          </p:cNvPicPr>
          <p:nvPr/>
        </p:nvPicPr>
        <p:blipFill>
          <a:blip r:embed="rId3" cstate="print"/>
          <a:stretch>
            <a:fillRect/>
          </a:stretch>
        </p:blipFill>
        <p:spPr>
          <a:xfrm>
            <a:off x="5004047" y="3789040"/>
            <a:ext cx="3981935" cy="2808312"/>
          </a:xfrm>
          <a:prstGeom prst="rect">
            <a:avLst/>
          </a:prstGeom>
        </p:spPr>
      </p:pic>
      <p:pic>
        <p:nvPicPr>
          <p:cNvPr id="6" name="Рисунок 5" descr="losanna.jpg"/>
          <p:cNvPicPr>
            <a:picLocks noChangeAspect="1"/>
          </p:cNvPicPr>
          <p:nvPr/>
        </p:nvPicPr>
        <p:blipFill>
          <a:blip r:embed="rId4" cstate="print"/>
          <a:stretch>
            <a:fillRect/>
          </a:stretch>
        </p:blipFill>
        <p:spPr>
          <a:xfrm>
            <a:off x="323528" y="1268760"/>
            <a:ext cx="8598339" cy="2376264"/>
          </a:xfrm>
          <a:prstGeom prst="rect">
            <a:avLst/>
          </a:prstGeo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par>
                          <p:cTn id="8" fill="hold">
                            <p:stCondLst>
                              <p:cond delay="1000"/>
                            </p:stCondLst>
                            <p:childTnLst>
                              <p:par>
                                <p:cTn id="9" presetID="4"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1000"/>
                                        <p:tgtEl>
                                          <p:spTgt spid="6"/>
                                        </p:tgtEl>
                                      </p:cBhvr>
                                    </p:animEffect>
                                  </p:childTnLst>
                                </p:cTn>
                              </p:par>
                            </p:childTnLst>
                          </p:cTn>
                        </p:par>
                        <p:par>
                          <p:cTn id="12" fill="hold">
                            <p:stCondLst>
                              <p:cond delay="2000"/>
                            </p:stCondLst>
                            <p:childTnLst>
                              <p:par>
                                <p:cTn id="13" presetID="29"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2"/>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7" dur="500"/>
                                        <p:tgtEl>
                                          <p:spTgt spid="4"/>
                                        </p:tgtEl>
                                      </p:cBhvr>
                                    </p:animEffect>
                                  </p:childTnLst>
                                </p:cTn>
                              </p:par>
                            </p:childTnLst>
                          </p:cTn>
                        </p:par>
                        <p:par>
                          <p:cTn id="18" fill="hold">
                            <p:stCondLst>
                              <p:cond delay="2500"/>
                            </p:stCondLst>
                            <p:childTnLst>
                              <p:par>
                                <p:cTn id="19" presetID="48" presetClass="entr" presetSubtype="0" accel="5000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2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2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23" dur="2000" fill="hold"/>
                                        <p:tgtEl>
                                          <p:spTgt spid="5"/>
                                        </p:tgtEl>
                                        <p:attrNameLst>
                                          <p:attrName>ppt_y</p:attrName>
                                        </p:attrNameLst>
                                      </p:cBhvr>
                                      <p:tavLst>
                                        <p:tav tm="0">
                                          <p:val>
                                            <p:strVal val="#ppt_y"/>
                                          </p:val>
                                        </p:tav>
                                        <p:tav tm="100000">
                                          <p:val>
                                            <p:strVal val="#ppt_y"/>
                                          </p:val>
                                        </p:tav>
                                      </p:tavLst>
                                    </p:anim>
                                    <p:animEffect transition="in" filter="fade">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332656"/>
            <a:ext cx="4608512" cy="4104456"/>
          </a:xfrm>
        </p:spPr>
        <p:txBody>
          <a:bodyPr>
            <a:noAutofit/>
          </a:bodyPr>
          <a:lstStyle/>
          <a:p>
            <a:pPr>
              <a:buNone/>
            </a:pPr>
            <a:r>
              <a:rPr lang="de-DE" sz="3600" b="1" dirty="0" smtClean="0">
                <a:solidFill>
                  <a:srgbClr val="FFC000"/>
                </a:solidFill>
              </a:rPr>
              <a:t>Bern </a:t>
            </a:r>
            <a:r>
              <a:rPr lang="de-DE" sz="3600" b="1" dirty="0">
                <a:solidFill>
                  <a:srgbClr val="FFC000"/>
                </a:solidFill>
              </a:rPr>
              <a:t>ist die Hauptstadt der </a:t>
            </a:r>
            <a:r>
              <a:rPr lang="de-DE" sz="3600" b="1" dirty="0" smtClean="0">
                <a:solidFill>
                  <a:srgbClr val="FFC000"/>
                </a:solidFill>
              </a:rPr>
              <a:t>Schweiz</a:t>
            </a:r>
            <a:r>
              <a:rPr lang="de-DE" sz="3600" b="1" dirty="0" smtClean="0">
                <a:solidFill>
                  <a:srgbClr val="FFC000"/>
                </a:solidFill>
              </a:rPr>
              <a:t> und die größten </a:t>
            </a:r>
            <a:r>
              <a:rPr lang="de-DE" sz="3600" b="1" dirty="0">
                <a:solidFill>
                  <a:srgbClr val="FFC000"/>
                </a:solidFill>
              </a:rPr>
              <a:t>Städte sind </a:t>
            </a:r>
            <a:r>
              <a:rPr lang="pl-PL" sz="3600" b="1" dirty="0">
                <a:solidFill>
                  <a:srgbClr val="FFC000"/>
                </a:solidFill>
              </a:rPr>
              <a:t>Zürich</a:t>
            </a:r>
            <a:r>
              <a:rPr lang="de-DE" sz="3600" b="1" dirty="0">
                <a:solidFill>
                  <a:srgbClr val="FFC000"/>
                </a:solidFill>
              </a:rPr>
              <a:t> und Gen</a:t>
            </a:r>
            <a:r>
              <a:rPr lang="pl-PL" sz="3600" b="1" dirty="0">
                <a:solidFill>
                  <a:srgbClr val="FFC000"/>
                </a:solidFill>
              </a:rPr>
              <a:t>f</a:t>
            </a:r>
            <a:r>
              <a:rPr lang="de-DE" sz="3600" b="1" dirty="0">
                <a:solidFill>
                  <a:srgbClr val="FFC000"/>
                </a:solidFill>
              </a:rPr>
              <a:t>.</a:t>
            </a:r>
            <a:r>
              <a:rPr lang="pl-PL" sz="3600" b="1" dirty="0">
                <a:solidFill>
                  <a:srgbClr val="FFC000"/>
                </a:solidFill>
              </a:rPr>
              <a:t/>
            </a:r>
            <a:br>
              <a:rPr lang="pl-PL" sz="3600" b="1" dirty="0">
                <a:solidFill>
                  <a:srgbClr val="FFC000"/>
                </a:solidFill>
              </a:rPr>
            </a:br>
            <a:endParaRPr lang="ru-RU" sz="3600" b="1" dirty="0">
              <a:solidFill>
                <a:srgbClr val="FFC000"/>
              </a:solidFill>
            </a:endParaRPr>
          </a:p>
        </p:txBody>
      </p:sp>
      <p:sp>
        <p:nvSpPr>
          <p:cNvPr id="5" name="TextBox 4"/>
          <p:cNvSpPr txBox="1"/>
          <p:nvPr/>
        </p:nvSpPr>
        <p:spPr>
          <a:xfrm>
            <a:off x="3203848" y="5229200"/>
            <a:ext cx="4644008" cy="369332"/>
          </a:xfrm>
          <a:prstGeom prst="rect">
            <a:avLst/>
          </a:prstGeom>
          <a:noFill/>
        </p:spPr>
        <p:txBody>
          <a:bodyPr wrap="square" rtlCol="0">
            <a:spAutoFit/>
          </a:bodyPr>
          <a:lstStyle/>
          <a:p>
            <a:r>
              <a:rPr lang="en-US" dirty="0" smtClean="0"/>
              <a:t>Das  Bern</a:t>
            </a:r>
            <a:endParaRPr lang="ru-RU" dirty="0"/>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620688"/>
            <a:ext cx="8229600" cy="4525963"/>
          </a:xfrm>
        </p:spPr>
        <p:txBody>
          <a:bodyPr>
            <a:normAutofit fontScale="92500"/>
          </a:bodyPr>
          <a:lstStyle/>
          <a:p>
            <a:r>
              <a:rPr lang="de-DE" dirty="0" smtClean="0">
                <a:solidFill>
                  <a:srgbClr val="0000FF"/>
                </a:solidFill>
              </a:rPr>
              <a:t>In der Schweiz wohnen </a:t>
            </a:r>
            <a:r>
              <a:rPr lang="pl-PL" dirty="0" smtClean="0">
                <a:solidFill>
                  <a:srgbClr val="0000FF"/>
                </a:solidFill>
              </a:rPr>
              <a:t>7 200 000 </a:t>
            </a:r>
            <a:r>
              <a:rPr lang="de-DE" dirty="0" smtClean="0">
                <a:solidFill>
                  <a:srgbClr val="0000FF"/>
                </a:solidFill>
              </a:rPr>
              <a:t>Menschen. Das Land ist </a:t>
            </a:r>
            <a:r>
              <a:rPr lang="de-DE" dirty="0" smtClean="0">
                <a:solidFill>
                  <a:srgbClr val="0000FF"/>
                </a:solidFill>
              </a:rPr>
              <a:t>mehrsprachig. </a:t>
            </a:r>
            <a:r>
              <a:rPr lang="de-DE" dirty="0" smtClean="0">
                <a:solidFill>
                  <a:srgbClr val="0000FF"/>
                </a:solidFill>
              </a:rPr>
              <a:t>Man spricht Deutsch, </a:t>
            </a:r>
            <a:r>
              <a:rPr lang="de-DE" dirty="0" smtClean="0">
                <a:solidFill>
                  <a:srgbClr val="0000FF"/>
                </a:solidFill>
              </a:rPr>
              <a:t>Französisch</a:t>
            </a:r>
            <a:r>
              <a:rPr lang="de-DE" dirty="0" smtClean="0">
                <a:solidFill>
                  <a:srgbClr val="0000FF"/>
                </a:solidFill>
              </a:rPr>
              <a:t>, Italienisch und Rätoromanisch</a:t>
            </a:r>
            <a:endParaRPr lang="pl-PL" dirty="0" smtClean="0">
              <a:solidFill>
                <a:srgbClr val="0000FF"/>
              </a:solidFill>
            </a:endParaRPr>
          </a:p>
          <a:p>
            <a:r>
              <a:rPr lang="pl-PL" dirty="0" smtClean="0">
                <a:solidFill>
                  <a:srgbClr val="0000FF"/>
                </a:solidFill>
              </a:rPr>
              <a:t>Zürich- 371 767 Einwohner</a:t>
            </a:r>
          </a:p>
          <a:p>
            <a:r>
              <a:rPr lang="pl-PL" dirty="0" smtClean="0">
                <a:solidFill>
                  <a:srgbClr val="0000FF"/>
                </a:solidFill>
              </a:rPr>
              <a:t>Genf - 185 524 Einwohner</a:t>
            </a:r>
          </a:p>
          <a:p>
            <a:r>
              <a:rPr lang="pl-PL" dirty="0" smtClean="0">
                <a:solidFill>
                  <a:srgbClr val="0000FF"/>
                </a:solidFill>
              </a:rPr>
              <a:t>Bazylea - 165 847 Einwohner</a:t>
            </a:r>
          </a:p>
          <a:p>
            <a:r>
              <a:rPr lang="pl-PL" dirty="0" smtClean="0">
                <a:solidFill>
                  <a:srgbClr val="0000FF"/>
                </a:solidFill>
              </a:rPr>
              <a:t>Lozanna - 129 000 Einwohner</a:t>
            </a:r>
          </a:p>
          <a:p>
            <a:r>
              <a:rPr lang="pl-PL" dirty="0" smtClean="0">
                <a:solidFill>
                  <a:srgbClr val="0000FF"/>
                </a:solidFill>
              </a:rPr>
              <a:t>Bern - 128 041 Einwohner</a:t>
            </a:r>
          </a:p>
          <a:p>
            <a:pPr>
              <a:buNone/>
            </a:pPr>
            <a:endParaRPr lang="ru-RU" dirty="0">
              <a:solidFill>
                <a:srgbClr val="0000FF"/>
              </a:solidFill>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heckerboard(across)">
                                      <p:cBhvr>
                                        <p:cTn id="11" dur="500"/>
                                        <p:tgtEl>
                                          <p:spTgt spid="3">
                                            <p:txEl>
                                              <p:pRg st="1" end="1"/>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heckerboard(across)">
                                      <p:cBhvr>
                                        <p:cTn id="19" dur="500"/>
                                        <p:tgtEl>
                                          <p:spTgt spid="3">
                                            <p:txEl>
                                              <p:pRg st="3" end="3"/>
                                            </p:txEl>
                                          </p:spTgt>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heckerboard(across)">
                                      <p:cBhvr>
                                        <p:cTn id="23" dur="500"/>
                                        <p:tgtEl>
                                          <p:spTgt spid="3">
                                            <p:txEl>
                                              <p:pRg st="4" end="4"/>
                                            </p:txEl>
                                          </p:spTgt>
                                        </p:tgtEl>
                                      </p:cBhvr>
                                    </p:animEffect>
                                  </p:childTnLst>
                                </p:cTn>
                              </p:par>
                            </p:childTnLst>
                          </p:cTn>
                        </p:par>
                        <p:par>
                          <p:cTn id="24" fill="hold">
                            <p:stCondLst>
                              <p:cond delay="2500"/>
                            </p:stCondLst>
                            <p:childTnLst>
                              <p:par>
                                <p:cTn id="25" presetID="5" presetClass="entr" presetSubtype="1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8000" r="-8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404664"/>
            <a:ext cx="8435280" cy="5721499"/>
          </a:xfrm>
        </p:spPr>
        <p:txBody>
          <a:bodyPr>
            <a:normAutofit/>
          </a:bodyPr>
          <a:lstStyle/>
          <a:p>
            <a:pPr>
              <a:buNone/>
            </a:pPr>
            <a:r>
              <a:rPr lang="de-DE" sz="1600" dirty="0" smtClean="0">
                <a:solidFill>
                  <a:srgbClr val="FF9900"/>
                </a:solidFill>
                <a:latin typeface="Comic Sans MS" pitchFamily="66" charset="0"/>
              </a:rPr>
              <a:t>      </a:t>
            </a:r>
            <a:r>
              <a:rPr lang="de-DE" sz="1800" b="1" dirty="0" smtClean="0">
                <a:solidFill>
                  <a:srgbClr val="FF9900"/>
                </a:solidFill>
                <a:latin typeface="Arial" pitchFamily="34" charset="0"/>
                <a:cs typeface="Arial" pitchFamily="34" charset="0"/>
              </a:rPr>
              <a:t>Die </a:t>
            </a:r>
            <a:r>
              <a:rPr lang="de-DE" sz="1800" b="1" dirty="0">
                <a:solidFill>
                  <a:srgbClr val="FF9900"/>
                </a:solidFill>
                <a:latin typeface="Arial" pitchFamily="34" charset="0"/>
                <a:cs typeface="Arial" pitchFamily="34" charset="0"/>
              </a:rPr>
              <a:t>Schweiz lässt sich in drei landschaftliche </a:t>
            </a:r>
            <a:r>
              <a:rPr lang="de-DE" sz="1800" b="1" dirty="0" err="1">
                <a:solidFill>
                  <a:srgbClr val="FF9900"/>
                </a:solidFill>
                <a:latin typeface="Arial" pitchFamily="34" charset="0"/>
                <a:cs typeface="Arial" pitchFamily="34" charset="0"/>
              </a:rPr>
              <a:t>Grossräume</a:t>
            </a:r>
            <a:r>
              <a:rPr lang="de-DE" sz="1800" b="1" dirty="0">
                <a:solidFill>
                  <a:srgbClr val="FF9900"/>
                </a:solidFill>
                <a:latin typeface="Arial" pitchFamily="34" charset="0"/>
                <a:cs typeface="Arial" pitchFamily="34" charset="0"/>
              </a:rPr>
              <a:t> einteilen, die </a:t>
            </a:r>
            <a:r>
              <a:rPr lang="de-DE" sz="1800" b="1" dirty="0" err="1">
                <a:solidFill>
                  <a:srgbClr val="FF9900"/>
                </a:solidFill>
                <a:latin typeface="Arial" pitchFamily="34" charset="0"/>
                <a:cs typeface="Arial" pitchFamily="34" charset="0"/>
              </a:rPr>
              <a:t>grosse</a:t>
            </a:r>
            <a:r>
              <a:rPr lang="de-DE" sz="1800" b="1" dirty="0">
                <a:solidFill>
                  <a:srgbClr val="FF9900"/>
                </a:solidFill>
                <a:latin typeface="Arial" pitchFamily="34" charset="0"/>
                <a:cs typeface="Arial" pitchFamily="34" charset="0"/>
              </a:rPr>
              <a:t> Unterschiede aufweisen: den </a:t>
            </a:r>
            <a:r>
              <a:rPr lang="de-DE" sz="1800" b="1" dirty="0" smtClean="0">
                <a:solidFill>
                  <a:srgbClr val="FF9900"/>
                </a:solidFill>
                <a:latin typeface="Arial" pitchFamily="34" charset="0"/>
                <a:cs typeface="Arial" pitchFamily="34" charset="0"/>
              </a:rPr>
              <a:t>Jura</a:t>
            </a:r>
            <a:r>
              <a:rPr lang="de-DE" sz="1800" b="1" dirty="0">
                <a:solidFill>
                  <a:srgbClr val="FF9900"/>
                </a:solidFill>
                <a:latin typeface="Arial" pitchFamily="34" charset="0"/>
                <a:cs typeface="Arial" pitchFamily="34" charset="0"/>
              </a:rPr>
              <a:t>, das dichtbesiedelte </a:t>
            </a:r>
            <a:r>
              <a:rPr lang="de-DE" sz="1800" b="1" dirty="0" smtClean="0">
                <a:solidFill>
                  <a:srgbClr val="FF9900"/>
                </a:solidFill>
                <a:latin typeface="Arial" pitchFamily="34" charset="0"/>
                <a:cs typeface="Arial" pitchFamily="34" charset="0"/>
              </a:rPr>
              <a:t>Mittelland</a:t>
            </a:r>
            <a:r>
              <a:rPr lang="de-DE" sz="1800" b="1" dirty="0">
                <a:solidFill>
                  <a:srgbClr val="FF9900"/>
                </a:solidFill>
                <a:latin typeface="Arial" pitchFamily="34" charset="0"/>
                <a:cs typeface="Arial" pitchFamily="34" charset="0"/>
              </a:rPr>
              <a:t> </a:t>
            </a:r>
            <a:r>
              <a:rPr lang="de-DE" sz="1800" b="1" dirty="0" smtClean="0">
                <a:solidFill>
                  <a:srgbClr val="FF9900"/>
                </a:solidFill>
                <a:latin typeface="Arial" pitchFamily="34" charset="0"/>
                <a:cs typeface="Arial" pitchFamily="34" charset="0"/>
              </a:rPr>
              <a:t>sowie </a:t>
            </a:r>
            <a:r>
              <a:rPr lang="de-DE" sz="1800" b="1" dirty="0">
                <a:solidFill>
                  <a:srgbClr val="FF9900"/>
                </a:solidFill>
                <a:latin typeface="Arial" pitchFamily="34" charset="0"/>
                <a:cs typeface="Arial" pitchFamily="34" charset="0"/>
              </a:rPr>
              <a:t>die Alpen mit den </a:t>
            </a:r>
            <a:r>
              <a:rPr lang="de-DE" sz="1800" b="1" dirty="0" smtClean="0">
                <a:solidFill>
                  <a:srgbClr val="FF9900"/>
                </a:solidFill>
                <a:latin typeface="Arial" pitchFamily="34" charset="0"/>
                <a:cs typeface="Arial" pitchFamily="34" charset="0"/>
              </a:rPr>
              <a:t>Voralpen</a:t>
            </a:r>
            <a:r>
              <a:rPr lang="de-DE" sz="1800" b="1" dirty="0">
                <a:solidFill>
                  <a:srgbClr val="FF9900"/>
                </a:solidFill>
                <a:latin typeface="Arial" pitchFamily="34" charset="0"/>
                <a:cs typeface="Arial" pitchFamily="34" charset="0"/>
              </a:rPr>
              <a:t>. Rund 48 Prozent der Landesfläche gehören zu den Alpen im engeren Sinne, 12 Prozent zu den Voralpen. 30 Prozent werden zum Mittelland gerechnet, und der Jura nimmt die restlichen zehn Prozent der Landesfläche ein.</a:t>
            </a:r>
          </a:p>
          <a:p>
            <a:pPr>
              <a:buNone/>
            </a:pPr>
            <a:r>
              <a:rPr lang="de-DE" sz="1800" b="1" dirty="0" smtClean="0">
                <a:solidFill>
                  <a:srgbClr val="FF9900"/>
                </a:solidFill>
                <a:latin typeface="Arial" pitchFamily="34" charset="0"/>
                <a:cs typeface="Arial" pitchFamily="34" charset="0"/>
              </a:rPr>
              <a:t>       Das</a:t>
            </a:r>
            <a:r>
              <a:rPr lang="de-DE" sz="1800" b="1" dirty="0">
                <a:solidFill>
                  <a:srgbClr val="FF9900"/>
                </a:solidFill>
                <a:latin typeface="Arial" pitchFamily="34" charset="0"/>
                <a:cs typeface="Arial" pitchFamily="34" charset="0"/>
              </a:rPr>
              <a:t> </a:t>
            </a:r>
            <a:r>
              <a:rPr lang="de-DE" sz="1800" b="1" i="1" dirty="0">
                <a:solidFill>
                  <a:srgbClr val="FF9900"/>
                </a:solidFill>
                <a:latin typeface="Arial" pitchFamily="34" charset="0"/>
                <a:cs typeface="Arial" pitchFamily="34" charset="0"/>
              </a:rPr>
              <a:t>Schweizer Mittelland</a:t>
            </a:r>
            <a:r>
              <a:rPr lang="de-DE" sz="1800" b="1" dirty="0">
                <a:solidFill>
                  <a:srgbClr val="FF9900"/>
                </a:solidFill>
                <a:latin typeface="Arial" pitchFamily="34" charset="0"/>
                <a:cs typeface="Arial" pitchFamily="34" charset="0"/>
              </a:rPr>
              <a:t> wird im Nordwesten und Norden geographisch wie auch geologisch durch die langgestreckten Höhenzüge des Juras abgegrenzt. Im Süden gegen die Alpen hin wird meist der an einigen Orten relativ abrupte Anstieg zu Höhen über 1'500 m ü. M. als Kriterium für die Abgrenzung verwendet. Die südwestliche Grenze des Schweizer Mittellandes bildet </a:t>
            </a:r>
            <a:r>
              <a:rPr lang="de-DE" sz="1800" b="1" dirty="0" smtClean="0">
                <a:solidFill>
                  <a:srgbClr val="FF9900"/>
                </a:solidFill>
                <a:latin typeface="Arial" pitchFamily="34" charset="0"/>
                <a:cs typeface="Arial" pitchFamily="34" charset="0"/>
              </a:rPr>
              <a:t>der </a:t>
            </a:r>
            <a:r>
              <a:rPr lang="de-DE" sz="1800" b="1" dirty="0" err="1" smtClean="0">
                <a:solidFill>
                  <a:srgbClr val="FF9900"/>
                </a:solidFill>
                <a:latin typeface="Arial" pitchFamily="34" charset="0"/>
                <a:cs typeface="Arial" pitchFamily="34" charset="0"/>
              </a:rPr>
              <a:t>Genfersee</a:t>
            </a:r>
            <a:r>
              <a:rPr lang="de-DE" sz="1800" b="1" dirty="0">
                <a:solidFill>
                  <a:srgbClr val="FF9900"/>
                </a:solidFill>
                <a:latin typeface="Arial" pitchFamily="34" charset="0"/>
                <a:cs typeface="Arial" pitchFamily="34" charset="0"/>
              </a:rPr>
              <a:t>, die nordöstliche der </a:t>
            </a:r>
            <a:r>
              <a:rPr lang="de-DE" sz="1800" b="1" dirty="0" smtClean="0">
                <a:solidFill>
                  <a:srgbClr val="FF9900"/>
                </a:solidFill>
                <a:latin typeface="Arial" pitchFamily="34" charset="0"/>
                <a:cs typeface="Arial" pitchFamily="34" charset="0"/>
              </a:rPr>
              <a:t>Bodensee zusammen </a:t>
            </a:r>
            <a:r>
              <a:rPr lang="de-DE" sz="1800" b="1" dirty="0">
                <a:solidFill>
                  <a:srgbClr val="FF9900"/>
                </a:solidFill>
                <a:latin typeface="Arial" pitchFamily="34" charset="0"/>
                <a:cs typeface="Arial" pitchFamily="34" charset="0"/>
              </a:rPr>
              <a:t>mit dem Rhein. Die Bevölkerungsdichte der Schweiz wird von den sämtlich im Mittelland liegenden Ballungszentren mit den beiden in der </a:t>
            </a:r>
            <a:r>
              <a:rPr lang="de-DE" sz="1800" b="1" dirty="0" err="1">
                <a:solidFill>
                  <a:srgbClr val="FF9900"/>
                </a:solidFill>
                <a:latin typeface="Arial" pitchFamily="34" charset="0"/>
                <a:cs typeface="Arial" pitchFamily="34" charset="0"/>
              </a:rPr>
              <a:t>Grösse</a:t>
            </a:r>
            <a:r>
              <a:rPr lang="de-DE" sz="1800" b="1" dirty="0">
                <a:solidFill>
                  <a:srgbClr val="FF9900"/>
                </a:solidFill>
                <a:latin typeface="Arial" pitchFamily="34" charset="0"/>
                <a:cs typeface="Arial" pitchFamily="34" charset="0"/>
              </a:rPr>
              <a:t> bescheidenen und dennoch wichtigen Weltstädten Zürich und </a:t>
            </a:r>
            <a:r>
              <a:rPr lang="de-DE" sz="1800" b="1" dirty="0" smtClean="0">
                <a:solidFill>
                  <a:srgbClr val="FF9900"/>
                </a:solidFill>
                <a:latin typeface="Arial" pitchFamily="34" charset="0"/>
                <a:cs typeface="Arial" pitchFamily="34" charset="0"/>
              </a:rPr>
              <a:t>Genf bestimmt</a:t>
            </a:r>
            <a:r>
              <a:rPr lang="de-DE" sz="1800" b="1" dirty="0">
                <a:solidFill>
                  <a:srgbClr val="FF9900"/>
                </a:solidFill>
                <a:latin typeface="Arial" pitchFamily="34" charset="0"/>
                <a:cs typeface="Arial" pitchFamily="34" charset="0"/>
              </a:rPr>
              <a:t>. In den typischen Mittellandkantonen Aargau und Zürich steigt die Bevölkerungsdichte auf 600 bis fast 800 Personen pro Quadratkilometer.</a:t>
            </a:r>
          </a:p>
          <a:p>
            <a:pPr>
              <a:buNone/>
            </a:pPr>
            <a:endParaRPr lang="ru-RU" sz="1800" b="1" dirty="0">
              <a:solidFill>
                <a:srgbClr val="FF9900"/>
              </a:solidFill>
              <a:latin typeface="Arial" pitchFamily="34" charset="0"/>
              <a:cs typeface="Arial" pitchFamily="34"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39" presetClass="entr" presetSubtype="0" accel="10000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76672"/>
            <a:ext cx="8280920" cy="922114"/>
          </a:xfrm>
        </p:spPr>
        <p:txBody>
          <a:bodyPr>
            <a:noAutofit/>
          </a:bodyPr>
          <a:lstStyle/>
          <a:p>
            <a:r>
              <a:rPr lang="de-DE" b="1" dirty="0" smtClean="0">
                <a:solidFill>
                  <a:srgbClr val="92D050"/>
                </a:solidFill>
                <a:latin typeface="Comic Sans MS" pitchFamily="66" charset="0"/>
              </a:rPr>
              <a:t>Gebirge</a:t>
            </a:r>
            <a:r>
              <a:rPr lang="ru-RU" dirty="0" smtClean="0">
                <a:solidFill>
                  <a:srgbClr val="92D050"/>
                </a:solidFill>
                <a:latin typeface="Comic Sans MS" pitchFamily="66" charset="0"/>
              </a:rPr>
              <a:t/>
            </a:r>
            <a:br>
              <a:rPr lang="ru-RU" dirty="0" smtClean="0">
                <a:solidFill>
                  <a:srgbClr val="92D050"/>
                </a:solidFill>
                <a:latin typeface="Comic Sans MS" pitchFamily="66" charset="0"/>
              </a:rPr>
            </a:br>
            <a:endParaRPr lang="ru-RU" dirty="0">
              <a:solidFill>
                <a:srgbClr val="92D050"/>
              </a:solidFill>
              <a:latin typeface="Comic Sans MS" pitchFamily="66" charset="0"/>
            </a:endParaRPr>
          </a:p>
        </p:txBody>
      </p:sp>
      <p:sp>
        <p:nvSpPr>
          <p:cNvPr id="3" name="Содержимое 2"/>
          <p:cNvSpPr>
            <a:spLocks noGrp="1"/>
          </p:cNvSpPr>
          <p:nvPr>
            <p:ph idx="1"/>
          </p:nvPr>
        </p:nvSpPr>
        <p:spPr>
          <a:xfrm>
            <a:off x="395536" y="1268760"/>
            <a:ext cx="8291264" cy="4857403"/>
          </a:xfrm>
        </p:spPr>
        <p:txBody>
          <a:bodyPr>
            <a:normAutofit fontScale="70000" lnSpcReduction="20000"/>
          </a:bodyPr>
          <a:lstStyle/>
          <a:p>
            <a:r>
              <a:rPr lang="de-DE" b="1" dirty="0" smtClean="0">
                <a:solidFill>
                  <a:srgbClr val="002060"/>
                </a:solidFill>
              </a:rPr>
              <a:t>In der Schweiz gibt es über 3'350 Gipfel über 2'000 Meter Höhe. Die zwölf höchsten Berge der Schweiz liegen alle in den Walliser Alpen. Der höchste Gipfel ist die 4'634 m ü. M. hohe </a:t>
            </a:r>
            <a:r>
              <a:rPr lang="de-DE" b="1" dirty="0" err="1" smtClean="0">
                <a:solidFill>
                  <a:srgbClr val="002060"/>
                </a:solidFill>
              </a:rPr>
              <a:t>Dufourspitze</a:t>
            </a:r>
            <a:r>
              <a:rPr lang="ru-RU" b="1" dirty="0" smtClean="0">
                <a:solidFill>
                  <a:srgbClr val="002060"/>
                </a:solidFill>
              </a:rPr>
              <a:t> </a:t>
            </a:r>
            <a:r>
              <a:rPr lang="de-DE" b="1" dirty="0" smtClean="0">
                <a:solidFill>
                  <a:srgbClr val="002060"/>
                </a:solidFill>
              </a:rPr>
              <a:t>im Monte-Rosa-Massiv. Die </a:t>
            </a:r>
            <a:r>
              <a:rPr lang="de-DE" b="1" dirty="0" err="1" smtClean="0">
                <a:solidFill>
                  <a:srgbClr val="002060"/>
                </a:solidFill>
              </a:rPr>
              <a:t>Dufourspitze</a:t>
            </a:r>
            <a:r>
              <a:rPr lang="de-DE" b="1" dirty="0" smtClean="0">
                <a:solidFill>
                  <a:srgbClr val="002060"/>
                </a:solidFill>
              </a:rPr>
              <a:t> ist damit gleichzeitig der höchste Punkt der Schweiz, allerdings steht das Monte-Rosa Massiv zum Teil auf italienischem Staatsgebiet. Der höchste vollständig auf Schweizer Territorium liegende Berg ist der Dom. Er liegt zwischen Zermatt und </a:t>
            </a:r>
            <a:r>
              <a:rPr lang="de-DE" b="1" dirty="0" err="1" smtClean="0">
                <a:solidFill>
                  <a:srgbClr val="002060"/>
                </a:solidFill>
              </a:rPr>
              <a:t>Saas</a:t>
            </a:r>
            <a:r>
              <a:rPr lang="de-DE" b="1" dirty="0" smtClean="0">
                <a:solidFill>
                  <a:srgbClr val="002060"/>
                </a:solidFill>
              </a:rPr>
              <a:t>-Fee und ist 4'545 m ü. M. hoch.</a:t>
            </a:r>
            <a:endParaRPr lang="ru-RU" b="1" dirty="0" smtClean="0">
              <a:solidFill>
                <a:srgbClr val="002060"/>
              </a:solidFill>
            </a:endParaRPr>
          </a:p>
          <a:p>
            <a:r>
              <a:rPr lang="de-DE" b="1" dirty="0" smtClean="0">
                <a:solidFill>
                  <a:srgbClr val="002060"/>
                </a:solidFill>
              </a:rPr>
              <a:t>Der wohl bekannteste Berg in den Schweizer Alpen ist das 4'478 m ü. M. hohe Matterhorn. Im Berner Oberland bilden der Eiger</a:t>
            </a:r>
            <a:r>
              <a:rPr lang="ru-RU" b="1" dirty="0" smtClean="0">
                <a:solidFill>
                  <a:srgbClr val="002060"/>
                </a:solidFill>
              </a:rPr>
              <a:t> </a:t>
            </a:r>
            <a:r>
              <a:rPr lang="de-DE" b="1" dirty="0" smtClean="0">
                <a:solidFill>
                  <a:srgbClr val="002060"/>
                </a:solidFill>
              </a:rPr>
              <a:t>(3'970 m ü. M.), der</a:t>
            </a:r>
            <a:r>
              <a:rPr lang="ru-RU" b="1" dirty="0" smtClean="0">
                <a:solidFill>
                  <a:srgbClr val="002060"/>
                </a:solidFill>
              </a:rPr>
              <a:t> </a:t>
            </a:r>
            <a:r>
              <a:rPr lang="de-DE" b="1" dirty="0" smtClean="0">
                <a:solidFill>
                  <a:srgbClr val="002060"/>
                </a:solidFill>
              </a:rPr>
              <a:t>Mönch (4'107 m ü. M.) und die Jungfrau (4'158 m ü. M.) eine bekannte und auch aus dem Mittelland sichtbare Gruppe. Markante Punkte der Ostalpen</a:t>
            </a:r>
            <a:r>
              <a:rPr lang="ru-RU" b="1" dirty="0" smtClean="0">
                <a:solidFill>
                  <a:srgbClr val="002060"/>
                </a:solidFill>
              </a:rPr>
              <a:t> </a:t>
            </a:r>
            <a:r>
              <a:rPr lang="de-DE" b="1" dirty="0" smtClean="0">
                <a:solidFill>
                  <a:srgbClr val="002060"/>
                </a:solidFill>
              </a:rPr>
              <a:t>sind der Piz </a:t>
            </a:r>
            <a:r>
              <a:rPr lang="de-DE" b="1" dirty="0" err="1" smtClean="0">
                <a:solidFill>
                  <a:srgbClr val="002060"/>
                </a:solidFill>
              </a:rPr>
              <a:t>Bernina</a:t>
            </a:r>
            <a:r>
              <a:rPr lang="de-DE" b="1" dirty="0" smtClean="0">
                <a:solidFill>
                  <a:srgbClr val="002060"/>
                </a:solidFill>
              </a:rPr>
              <a:t> (4'049 m ü. M.), der östlichste Viertausender der Alpen und einziger Viertausender der Ostalpen, sowie der Piz </a:t>
            </a:r>
            <a:r>
              <a:rPr lang="de-DE" b="1" dirty="0" err="1" smtClean="0">
                <a:solidFill>
                  <a:srgbClr val="002060"/>
                </a:solidFill>
              </a:rPr>
              <a:t>Kesch</a:t>
            </a:r>
            <a:r>
              <a:rPr lang="de-DE" b="1" dirty="0" smtClean="0">
                <a:solidFill>
                  <a:srgbClr val="002060"/>
                </a:solidFill>
              </a:rPr>
              <a:t>, ein weiterer Berg mit mehr als 1’500 Metern Prominenz.</a:t>
            </a:r>
            <a:endParaRPr lang="ru-RU" b="1" dirty="0" smtClean="0">
              <a:solidFill>
                <a:srgbClr val="002060"/>
              </a:solidFill>
            </a:endParaRPr>
          </a:p>
          <a:p>
            <a:endParaRPr lang="ru-RU" dirty="0">
              <a:solidFill>
                <a:srgbClr val="002060"/>
              </a:solidFill>
            </a:endParaRPr>
          </a:p>
        </p:txBody>
      </p:sp>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8" presetClass="entr" presetSubtype="16"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1000"/>
                                        <p:tgtEl>
                                          <p:spTgt spid="3">
                                            <p:txEl>
                                              <p:pRg st="0" end="0"/>
                                            </p:txEl>
                                          </p:spTgt>
                                        </p:tgtEl>
                                      </p:cBhvr>
                                    </p:animEffect>
                                  </p:childTnLst>
                                </p:cTn>
                              </p:par>
                            </p:childTnLst>
                          </p:cTn>
                        </p:par>
                        <p:par>
                          <p:cTn id="13" fill="hold">
                            <p:stCondLst>
                              <p:cond delay="2000"/>
                            </p:stCondLst>
                            <p:childTnLst>
                              <p:par>
                                <p:cTn id="14" presetID="8" presetClass="entr" presetSubtype="16"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diamond(in)">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gs>
            <a:gs pos="64999">
              <a:srgbClr val="F0EBD5"/>
            </a:gs>
            <a:gs pos="100000">
              <a:srgbClr val="D1C39F"/>
            </a:gs>
          </a:gsLst>
          <a:lin ang="27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ctr">
            <a:noAutofit/>
          </a:bodyPr>
          <a:lstStyle/>
          <a:p>
            <a:r>
              <a:rPr lang="de-DE" dirty="0" smtClean="0">
                <a:solidFill>
                  <a:srgbClr val="9933FF"/>
                </a:solidFill>
                <a:latin typeface="Comic Sans MS" pitchFamily="66" charset="0"/>
              </a:rPr>
              <a:t>Natur</a:t>
            </a:r>
            <a:r>
              <a:rPr lang="ru-RU" dirty="0" smtClean="0">
                <a:solidFill>
                  <a:srgbClr val="9933FF"/>
                </a:solidFill>
                <a:latin typeface="Comic Sans MS" pitchFamily="66" charset="0"/>
              </a:rPr>
              <a:t/>
            </a:r>
            <a:br>
              <a:rPr lang="ru-RU" dirty="0" smtClean="0">
                <a:solidFill>
                  <a:srgbClr val="9933FF"/>
                </a:solidFill>
                <a:latin typeface="Comic Sans MS" pitchFamily="66" charset="0"/>
              </a:rPr>
            </a:br>
            <a:endParaRPr lang="ru-RU" dirty="0">
              <a:solidFill>
                <a:srgbClr val="9933FF"/>
              </a:solidFill>
              <a:latin typeface="Comic Sans MS" pitchFamily="66" charset="0"/>
            </a:endParaRPr>
          </a:p>
        </p:txBody>
      </p:sp>
      <p:sp>
        <p:nvSpPr>
          <p:cNvPr id="3" name="Содержимое 2"/>
          <p:cNvSpPr>
            <a:spLocks noGrp="1"/>
          </p:cNvSpPr>
          <p:nvPr>
            <p:ph idx="1"/>
          </p:nvPr>
        </p:nvSpPr>
        <p:spPr>
          <a:xfrm>
            <a:off x="323528" y="980728"/>
            <a:ext cx="8363272" cy="5145435"/>
          </a:xfrm>
        </p:spPr>
        <p:txBody>
          <a:bodyPr>
            <a:normAutofit/>
          </a:bodyPr>
          <a:lstStyle/>
          <a:p>
            <a:r>
              <a:rPr lang="de-DE" sz="2400" dirty="0" smtClean="0">
                <a:solidFill>
                  <a:srgbClr val="0070C0"/>
                </a:solidFill>
              </a:rPr>
              <a:t>In der Schweiz gibt es ungefähr 40'000 Tierarten. Etwa 30'000 davon sind Insekten. Nur etwa 9'500 von diesen geschätzten 40'000 Tierarten sind beschrieben.</a:t>
            </a:r>
            <a:endParaRPr lang="ru-RU" sz="2400" dirty="0" smtClean="0">
              <a:solidFill>
                <a:srgbClr val="0070C0"/>
              </a:solidFill>
            </a:endParaRPr>
          </a:p>
          <a:p>
            <a:r>
              <a:rPr lang="de-DE" sz="2400" dirty="0" smtClean="0">
                <a:solidFill>
                  <a:srgbClr val="0070C0"/>
                </a:solidFill>
              </a:rPr>
              <a:t>In der Schweiz kommen insgesamt rund 43'000 Arten von Tieren, Pflanzen und Pilzen vor, darunter 83 Säugetierarten.</a:t>
            </a:r>
          </a:p>
          <a:p>
            <a:r>
              <a:rPr lang="de-DE" sz="2400" dirty="0" smtClean="0">
                <a:solidFill>
                  <a:srgbClr val="0070C0"/>
                </a:solidFill>
              </a:rPr>
              <a:t>Das </a:t>
            </a:r>
            <a:r>
              <a:rPr lang="de-DE" sz="2400" dirty="0" err="1" smtClean="0">
                <a:solidFill>
                  <a:srgbClr val="0070C0"/>
                </a:solidFill>
              </a:rPr>
              <a:t>Jedermannsrecht</a:t>
            </a:r>
            <a:r>
              <a:rPr lang="de-DE" sz="2400" dirty="0" smtClean="0">
                <a:solidFill>
                  <a:srgbClr val="0070C0"/>
                </a:solidFill>
              </a:rPr>
              <a:t> gestattet in der Schweiz allen Menschen, sich unter bestimmten Einschränkungen frei in der Natur zu bewegen. Auch das Sammeln von Beeren und Pilzen ist mit Einschränkungen gestattet. </a:t>
            </a:r>
            <a:endParaRPr lang="ru-RU" sz="2400" dirty="0" smtClean="0">
              <a:solidFill>
                <a:srgbClr val="0070C0"/>
              </a:solidFill>
            </a:endParaRPr>
          </a:p>
          <a:p>
            <a:endParaRPr lang="ru-RU" dirty="0">
              <a:solidFill>
                <a:srgbClr val="0070C0"/>
              </a:solidFill>
            </a:endParaRPr>
          </a:p>
        </p:txBody>
      </p:sp>
      <p:pic>
        <p:nvPicPr>
          <p:cNvPr id="4" name="Рисунок 3" descr="hq-wallpapers_ru_nature_60240_800x600.jpg"/>
          <p:cNvPicPr>
            <a:picLocks noChangeAspect="1"/>
          </p:cNvPicPr>
          <p:nvPr/>
        </p:nvPicPr>
        <p:blipFill>
          <a:blip r:embed="rId2" cstate="print"/>
          <a:stretch>
            <a:fillRect/>
          </a:stretch>
        </p:blipFill>
        <p:spPr>
          <a:xfrm>
            <a:off x="4644008" y="4149080"/>
            <a:ext cx="3377951" cy="2533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8" presetClass="entr" presetSubtype="1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2000"/>
                                        <p:tgtEl>
                                          <p:spTgt spid="4"/>
                                        </p:tgtEl>
                                      </p:cBhvr>
                                    </p:animEffect>
                                  </p:childTnLst>
                                </p:cTn>
                              </p:par>
                            </p:childTnLst>
                          </p:cTn>
                        </p:par>
                        <p:par>
                          <p:cTn id="13" fill="hold">
                            <p:stCondLst>
                              <p:cond delay="3000"/>
                            </p:stCondLst>
                            <p:childTnLst>
                              <p:par>
                                <p:cTn id="14" presetID="43" presetClass="entr" presetSubtype="0" fill="hold"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
                                        <p:tgtEl>
                                          <p:spTgt spid="3">
                                            <p:txEl>
                                              <p:pRg st="0" end="0"/>
                                            </p:txEl>
                                          </p:spTgt>
                                        </p:tgtEl>
                                      </p:cBhvr>
                                    </p:animEffect>
                                    <p:anim calcmode="lin" valueType="num">
                                      <p:cBhvr>
                                        <p:cTn id="17"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1" fill="hold">
                            <p:stCondLst>
                              <p:cond delay="4000"/>
                            </p:stCondLst>
                            <p:childTnLst>
                              <p:par>
                                <p:cTn id="22" presetID="43" presetClass="entr" presetSubtype="0" fill="hold"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
                                        <p:tgtEl>
                                          <p:spTgt spid="3">
                                            <p:txEl>
                                              <p:pRg st="1" end="1"/>
                                            </p:txEl>
                                          </p:spTgt>
                                        </p:tgtEl>
                                      </p:cBhvr>
                                    </p:animEffect>
                                    <p:anim calcmode="lin" valueType="num">
                                      <p:cBhvr>
                                        <p:cTn id="25"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7"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8"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9" fill="hold">
                            <p:stCondLst>
                              <p:cond delay="5000"/>
                            </p:stCondLst>
                            <p:childTnLst>
                              <p:par>
                                <p:cTn id="30" presetID="43" presetClass="entr" presetSubtype="0" fill="hold" nodeType="after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
                                        <p:tgtEl>
                                          <p:spTgt spid="3">
                                            <p:txEl>
                                              <p:pRg st="2" end="2"/>
                                            </p:txEl>
                                          </p:spTgt>
                                        </p:tgtEl>
                                      </p:cBhvr>
                                    </p:animEffect>
                                    <p:anim calcmode="lin" valueType="num">
                                      <p:cBhvr>
                                        <p:cTn id="33"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8000"/>
            <a:lum/>
          </a:blip>
          <a:srcRect/>
          <a:tile tx="0" ty="0" sx="100000" sy="100000" flip="none" algn="tl"/>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620688"/>
            <a:ext cx="8363272" cy="3960440"/>
          </a:xfrm>
        </p:spPr>
        <p:txBody>
          <a:bodyPr/>
          <a:lstStyle/>
          <a:p>
            <a:r>
              <a:rPr lang="de-DE" sz="2400" dirty="0" smtClean="0">
                <a:solidFill>
                  <a:srgbClr val="FF00FF"/>
                </a:solidFill>
                <a:latin typeface="Comic Sans MS" pitchFamily="66" charset="0"/>
              </a:rPr>
              <a:t>In einigen Kantonen darf an bestimmten Gewässern im Rahmen des </a:t>
            </a:r>
            <a:r>
              <a:rPr lang="de-DE" sz="2400" i="1" dirty="0" smtClean="0">
                <a:solidFill>
                  <a:srgbClr val="FF00FF"/>
                </a:solidFill>
                <a:latin typeface="Comic Sans MS" pitchFamily="66" charset="0"/>
              </a:rPr>
              <a:t>Freiangelrechts</a:t>
            </a:r>
            <a:r>
              <a:rPr lang="de-DE" sz="2400" dirty="0" smtClean="0">
                <a:solidFill>
                  <a:srgbClr val="FF00FF"/>
                </a:solidFill>
                <a:latin typeface="Comic Sans MS" pitchFamily="66" charset="0"/>
              </a:rPr>
              <a:t> unter gewissen Voraussetzungen ohne Bewilligung gefischt werden, ansonsten ist ein Patent nötig. Die Jagd ist in den nördlichen Kantonen als Revierjagd organisiert, in den meisten übrigen Kantonen als Patentjagd; siehe auch Jagdrecht (Schweiz).</a:t>
            </a:r>
            <a:endParaRPr lang="ru-RU" sz="2400" dirty="0" smtClean="0">
              <a:solidFill>
                <a:srgbClr val="FF00FF"/>
              </a:solidFill>
              <a:latin typeface="Comic Sans MS" pitchFamily="66" charset="0"/>
            </a:endParaRPr>
          </a:p>
          <a:p>
            <a:endParaRPr lang="ru-RU" dirty="0"/>
          </a:p>
        </p:txBody>
      </p:sp>
      <p:pic>
        <p:nvPicPr>
          <p:cNvPr id="9" name="Рисунок 8" descr="http://upload.wikimedia.org/wikipedia/commons/thumb/c/cd/Swiss_National_Park_145.JPG/220px-Swiss_National_Park_145.JPG">
            <a:hlinkClick r:id="rId3"/>
          </p:cNvPr>
          <p:cNvPicPr/>
          <p:nvPr/>
        </p:nvPicPr>
        <p:blipFill>
          <a:blip r:embed="rId4" cstate="print"/>
          <a:srcRect/>
          <a:stretch>
            <a:fillRect/>
          </a:stretch>
        </p:blipFill>
        <p:spPr bwMode="auto">
          <a:xfrm>
            <a:off x="2771800" y="3645024"/>
            <a:ext cx="4471764" cy="2376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 presetClass="entr" presetSubtype="1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de-DE" b="1" dirty="0" smtClean="0">
                <a:solidFill>
                  <a:schemeClr val="bg1"/>
                </a:solidFill>
              </a:rPr>
              <a:t>Schweizer Bürgerrecht</a:t>
            </a:r>
            <a:r>
              <a:rPr lang="ru-RU" dirty="0" smtClean="0">
                <a:solidFill>
                  <a:schemeClr val="bg1"/>
                </a:solidFill>
              </a:rPr>
              <a:t/>
            </a:r>
            <a:br>
              <a:rPr lang="ru-RU" dirty="0" smtClean="0">
                <a:solidFill>
                  <a:schemeClr val="bg1"/>
                </a:solidFill>
              </a:rPr>
            </a:br>
            <a:endParaRPr lang="ru-RU" dirty="0">
              <a:solidFill>
                <a:schemeClr val="bg1"/>
              </a:solidFill>
            </a:endParaRPr>
          </a:p>
        </p:txBody>
      </p:sp>
      <p:sp>
        <p:nvSpPr>
          <p:cNvPr id="3" name="Содержимое 2"/>
          <p:cNvSpPr>
            <a:spLocks noGrp="1"/>
          </p:cNvSpPr>
          <p:nvPr>
            <p:ph idx="1"/>
          </p:nvPr>
        </p:nvSpPr>
        <p:spPr>
          <a:xfrm>
            <a:off x="323528" y="1196752"/>
            <a:ext cx="8363272" cy="4929411"/>
          </a:xfrm>
        </p:spPr>
        <p:txBody>
          <a:bodyPr>
            <a:normAutofit fontScale="77500" lnSpcReduction="20000"/>
          </a:bodyPr>
          <a:lstStyle/>
          <a:p>
            <a:r>
              <a:rPr lang="de-DE" dirty="0" smtClean="0">
                <a:solidFill>
                  <a:srgbClr val="FF9900"/>
                </a:solidFill>
              </a:rPr>
              <a:t>Das </a:t>
            </a:r>
            <a:r>
              <a:rPr lang="de-DE" i="1" dirty="0" smtClean="0">
                <a:solidFill>
                  <a:srgbClr val="FF9900"/>
                </a:solidFill>
              </a:rPr>
              <a:t>Schweizer Bürgerrecht</a:t>
            </a:r>
            <a:r>
              <a:rPr lang="de-DE" dirty="0" smtClean="0">
                <a:solidFill>
                  <a:srgbClr val="FF9900"/>
                </a:solidFill>
              </a:rPr>
              <a:t> ist die gebräuchliche Bezeichnung für die schweizerische Staatsbürgerschaft. Es kann </a:t>
            </a:r>
            <a:r>
              <a:rPr lang="de-DE" dirty="0" err="1" smtClean="0">
                <a:solidFill>
                  <a:srgbClr val="FF9900"/>
                </a:solidFill>
              </a:rPr>
              <a:t>gemäss</a:t>
            </a:r>
            <a:r>
              <a:rPr lang="de-DE" dirty="0" smtClean="0">
                <a:solidFill>
                  <a:srgbClr val="FF9900"/>
                </a:solidFill>
              </a:rPr>
              <a:t>  Art. 37 Abs. 1 der Bundesverfassung nicht ohne gleichzeitigen Erwerb des Bürgerrechts einer Gemeinde und des Bürgerrechts des Kantons erworben werden. Die Gemeinde- und Kantonsbürgerrecht vermitteln das Schweizer Bürgerrecht.</a:t>
            </a:r>
            <a:endParaRPr lang="ru-RU" dirty="0" smtClean="0">
              <a:solidFill>
                <a:srgbClr val="FF9900"/>
              </a:solidFill>
            </a:endParaRPr>
          </a:p>
          <a:p>
            <a:r>
              <a:rPr lang="de-DE" dirty="0" smtClean="0">
                <a:solidFill>
                  <a:srgbClr val="FF9900"/>
                </a:solidFill>
              </a:rPr>
              <a:t>Die Gemeinde, deren (Gemeinde-) Bürgerrecht ein Schweizer besitzt, wird </a:t>
            </a:r>
            <a:r>
              <a:rPr lang="de-DE" i="1" dirty="0" smtClean="0">
                <a:solidFill>
                  <a:srgbClr val="FF9900"/>
                </a:solidFill>
              </a:rPr>
              <a:t>Bürgerort</a:t>
            </a:r>
            <a:r>
              <a:rPr lang="de-DE" dirty="0" smtClean="0">
                <a:solidFill>
                  <a:srgbClr val="FF9900"/>
                </a:solidFill>
              </a:rPr>
              <a:t> (auch </a:t>
            </a:r>
            <a:r>
              <a:rPr lang="de-DE" i="1" dirty="0" smtClean="0">
                <a:solidFill>
                  <a:srgbClr val="FF9900"/>
                </a:solidFill>
              </a:rPr>
              <a:t>Heimatort</a:t>
            </a:r>
            <a:r>
              <a:rPr lang="de-DE" dirty="0" smtClean="0">
                <a:solidFill>
                  <a:srgbClr val="FF9900"/>
                </a:solidFill>
              </a:rPr>
              <a:t>) genannt.</a:t>
            </a:r>
            <a:endParaRPr lang="ru-RU" dirty="0" smtClean="0">
              <a:solidFill>
                <a:srgbClr val="FF9900"/>
              </a:solidFill>
            </a:endParaRPr>
          </a:p>
          <a:p>
            <a:r>
              <a:rPr lang="de-DE" dirty="0" smtClean="0">
                <a:solidFill>
                  <a:srgbClr val="FF9900"/>
                </a:solidFill>
              </a:rPr>
              <a:t>Schweizer, welche im Ausland leben, werden Auslandschweizer genannt. Die Auslandschweizer werden oft auch als die </a:t>
            </a:r>
            <a:r>
              <a:rPr lang="de-DE" i="1" dirty="0" smtClean="0">
                <a:solidFill>
                  <a:srgbClr val="FF9900"/>
                </a:solidFill>
              </a:rPr>
              <a:t>Fünfte Schweiz</a:t>
            </a:r>
            <a:r>
              <a:rPr lang="de-DE" dirty="0" smtClean="0">
                <a:solidFill>
                  <a:srgbClr val="FF9900"/>
                </a:solidFill>
              </a:rPr>
              <a:t> bezeichnet.</a:t>
            </a:r>
            <a:r>
              <a:rPr lang="de-DE" baseline="30000" dirty="0" smtClean="0">
                <a:solidFill>
                  <a:srgbClr val="FF9900"/>
                </a:solidFill>
              </a:rPr>
              <a:t>[</a:t>
            </a:r>
            <a:r>
              <a:rPr lang="de-DE" dirty="0" smtClean="0">
                <a:solidFill>
                  <a:srgbClr val="FF9900"/>
                </a:solidFill>
              </a:rPr>
              <a:t>Dieser Ausdruck erklärt sich aus den vier Sprachregionen der Schweiz.</a:t>
            </a:r>
            <a:endParaRPr lang="ru-RU" dirty="0" smtClean="0">
              <a:solidFill>
                <a:srgbClr val="FF9900"/>
              </a:solidFill>
            </a:endParaRPr>
          </a:p>
          <a:p>
            <a:endParaRPr lang="ru-RU" dirty="0">
              <a:solidFill>
                <a:srgbClr val="FF9900"/>
              </a:solidFill>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37"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37" presetClass="entr" presetSubtype="0" fill="hold"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par>
                          <p:cTn id="24" fill="hold">
                            <p:stCondLst>
                              <p:cond delay="3000"/>
                            </p:stCondLst>
                            <p:childTnLst>
                              <p:par>
                                <p:cTn id="25" presetID="37" presetClass="entr" presetSubtype="0" fill="hold"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TotalTime>
  <Words>142</Words>
  <Application>Microsoft Office PowerPoint</Application>
  <PresentationFormat>Экран (4:3)</PresentationFormat>
  <Paragraphs>24</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Schweiz </vt:lpstr>
      <vt:lpstr>Die Schweiz ist der kleine Staat. Sie liegt im Westeuropa neben  Österreich,  Frankreich,  Deutschland,  Liechtenstein und Italien. </vt:lpstr>
      <vt:lpstr>Слайд 3</vt:lpstr>
      <vt:lpstr>Слайд 4</vt:lpstr>
      <vt:lpstr>Слайд 5</vt:lpstr>
      <vt:lpstr>Gebirge </vt:lpstr>
      <vt:lpstr>Natur </vt:lpstr>
      <vt:lpstr>Слайд 8</vt:lpstr>
      <vt:lpstr>Schweizer Bürgerrecht </vt:lpstr>
      <vt:lpstr>Слайд 10</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IRA</dc:creator>
  <cp:lastModifiedBy>IRA</cp:lastModifiedBy>
  <cp:revision>26</cp:revision>
  <dcterms:created xsi:type="dcterms:W3CDTF">2014-01-19T15:36:01Z</dcterms:created>
  <dcterms:modified xsi:type="dcterms:W3CDTF">2014-01-21T09:11:47Z</dcterms:modified>
</cp:coreProperties>
</file>