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9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Jane_Eyre_title_pag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1285860"/>
            <a:ext cx="4357718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Charlotte Brontë</a:t>
            </a:r>
            <a:r>
              <a:rPr lang="tr-TR" sz="6600" dirty="0" smtClean="0"/>
              <a:t/>
            </a:r>
            <a:br>
              <a:rPr lang="tr-TR" sz="6600" dirty="0" smtClean="0"/>
            </a:br>
            <a:r>
              <a:rPr lang="tr-TR" dirty="0" smtClean="0"/>
              <a:t>(1816 –</a:t>
            </a:r>
            <a:r>
              <a:rPr lang="ru-RU" dirty="0" smtClean="0"/>
              <a:t> </a:t>
            </a:r>
            <a:r>
              <a:rPr lang="tr-TR" dirty="0" smtClean="0"/>
              <a:t>1855</a:t>
            </a:r>
            <a:r>
              <a:rPr lang="tr-TR" dirty="0" smtClean="0"/>
              <a:t>)</a:t>
            </a:r>
            <a:r>
              <a:rPr lang="tr-TR" sz="6000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9144000" cy="14996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novel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 Eyre</a:t>
            </a:r>
          </a:p>
          <a:p>
            <a:pPr algn="ctr"/>
            <a:r>
              <a:rPr lang="en-US" dirty="0" smtClean="0"/>
              <a:t>Autobiographical beginning of the novel</a:t>
            </a:r>
          </a:p>
          <a:p>
            <a:pPr algn="ctr" fontAlgn="t"/>
            <a:r>
              <a:rPr lang="en-US" dirty="0" smtClean="0"/>
              <a:t>Impersonation of strong and selfless love</a:t>
            </a:r>
          </a:p>
          <a:p>
            <a:pPr algn="ctr" fontAlgn="t"/>
            <a:r>
              <a:rPr lang="en-US" dirty="0" smtClean="0"/>
              <a:t>Upholding </a:t>
            </a:r>
            <a:r>
              <a:rPr lang="en-US" dirty="0" smtClean="0"/>
              <a:t>human dignity and the right to an independent life in the novel</a:t>
            </a:r>
          </a:p>
        </p:txBody>
      </p:sp>
      <p:pic>
        <p:nvPicPr>
          <p:cNvPr id="13314" name="Picture 2" descr="http://i.dailymail.co.uk/i/pix/2011/11/12/article-2060600-00FF7071000004B0-499_468x524.jpg"/>
          <p:cNvPicPr>
            <a:picLocks noChangeAspect="1" noChangeArrowheads="1"/>
          </p:cNvPicPr>
          <p:nvPr/>
        </p:nvPicPr>
        <p:blipFill>
          <a:blip r:embed="rId2"/>
          <a:srcRect b="4103"/>
          <a:stretch>
            <a:fillRect/>
          </a:stretch>
        </p:blipFill>
        <p:spPr bwMode="auto">
          <a:xfrm>
            <a:off x="214282" y="214290"/>
            <a:ext cx="445770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929322" cy="535782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Emily </a:t>
            </a:r>
            <a:r>
              <a:rPr lang="en-US" dirty="0" err="1" smtClean="0"/>
              <a:t>Brontë</a:t>
            </a:r>
            <a:r>
              <a:rPr lang="en-US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born in Thornton, </a:t>
            </a:r>
            <a:r>
              <a:rPr lang="en-US" dirty="0" smtClean="0"/>
              <a:t>Yorkshire. There </a:t>
            </a:r>
            <a:r>
              <a:rPr lang="en-US" dirty="0" smtClean="0"/>
              <a:t>were six children : Maria, Elizabeth, Charlotte, </a:t>
            </a:r>
            <a:r>
              <a:rPr lang="en-US" dirty="0" err="1" smtClean="0"/>
              <a:t>Branwell</a:t>
            </a:r>
            <a:r>
              <a:rPr lang="en-US" dirty="0" smtClean="0"/>
              <a:t>, Emily and Anne. </a:t>
            </a:r>
            <a:r>
              <a:rPr lang="en-US" dirty="0" smtClean="0"/>
              <a:t>Emily </a:t>
            </a:r>
            <a:r>
              <a:rPr lang="en-US" dirty="0" smtClean="0"/>
              <a:t>attended the Clergy Daughters’ School at Cowan Bridge between 1824 </a:t>
            </a:r>
            <a:r>
              <a:rPr lang="en-US" dirty="0" smtClean="0"/>
              <a:t>and 1825, </a:t>
            </a:r>
            <a:r>
              <a:rPr lang="en-US" dirty="0" smtClean="0"/>
              <a:t>but when her two elder sisters, Maria and </a:t>
            </a:r>
            <a:r>
              <a:rPr lang="en-US" dirty="0" smtClean="0"/>
              <a:t>Elizabeth died, </a:t>
            </a:r>
            <a:r>
              <a:rPr lang="en-US" dirty="0" smtClean="0"/>
              <a:t>she was withdrawn from the school, and thereafter educated largely at </a:t>
            </a:r>
            <a:r>
              <a:rPr lang="en-US" dirty="0" smtClean="0"/>
              <a:t>home.</a:t>
            </a:r>
          </a:p>
          <a:p>
            <a:r>
              <a:rPr lang="en-US" dirty="0" smtClean="0"/>
              <a:t>Emily’s </a:t>
            </a:r>
            <a:r>
              <a:rPr lang="en-US" dirty="0" smtClean="0"/>
              <a:t>first literary </a:t>
            </a:r>
            <a:r>
              <a:rPr lang="en-US" dirty="0" err="1" smtClean="0"/>
              <a:t>endeavours</a:t>
            </a:r>
            <a:r>
              <a:rPr lang="en-US" dirty="0" smtClean="0"/>
              <a:t> were the </a:t>
            </a:r>
            <a:r>
              <a:rPr lang="en-US" dirty="0" err="1" smtClean="0"/>
              <a:t>Gondal</a:t>
            </a:r>
            <a:r>
              <a:rPr lang="en-US" dirty="0" smtClean="0"/>
              <a:t> sagas, stories, plays and games written by the </a:t>
            </a:r>
            <a:r>
              <a:rPr lang="en-US" dirty="0" err="1" smtClean="0"/>
              <a:t>Brontë</a:t>
            </a:r>
            <a:r>
              <a:rPr lang="en-US" dirty="0" smtClean="0"/>
              <a:t> children in tiny books. The prose stories of </a:t>
            </a:r>
            <a:r>
              <a:rPr lang="en-US" dirty="0" err="1" smtClean="0"/>
              <a:t>Gondal</a:t>
            </a:r>
            <a:r>
              <a:rPr lang="en-US" dirty="0" smtClean="0"/>
              <a:t> are now lost, but the poems were transcribed by Emily, and formed the basis of her contribution to the sisters’ first publication. </a:t>
            </a:r>
            <a:endParaRPr lang="en-US" dirty="0" smtClean="0"/>
          </a:p>
          <a:p>
            <a:r>
              <a:rPr lang="en-US" dirty="0" smtClean="0"/>
              <a:t>In 1835 </a:t>
            </a:r>
            <a:r>
              <a:rPr lang="en-US" dirty="0" smtClean="0"/>
              <a:t>Emily went to study at Roe Head School near Dewsbury (where her sister Charlotte had also been a student and was now teaching), but suffered with homesickness, and returned home after 3 months. 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1837 </a:t>
            </a:r>
            <a:r>
              <a:rPr lang="en-US" dirty="0" smtClean="0"/>
              <a:t>she  became </a:t>
            </a:r>
            <a:r>
              <a:rPr lang="en-US" dirty="0" smtClean="0"/>
              <a:t>governess at Miss </a:t>
            </a:r>
            <a:r>
              <a:rPr lang="en-US" dirty="0" err="1" smtClean="0"/>
              <a:t>Patchett’s</a:t>
            </a:r>
            <a:r>
              <a:rPr lang="en-US" dirty="0" smtClean="0"/>
              <a:t> </a:t>
            </a:r>
            <a:r>
              <a:rPr lang="en-US" dirty="0" smtClean="0"/>
              <a:t>School, </a:t>
            </a:r>
            <a:r>
              <a:rPr lang="en-US" dirty="0" smtClean="0"/>
              <a:t>where she appears to have been told the story of Jack Sharp, who was to be the basis for the character of </a:t>
            </a:r>
            <a:r>
              <a:rPr lang="en-US" dirty="0" err="1" smtClean="0"/>
              <a:t>Heathcliffe</a:t>
            </a:r>
            <a:r>
              <a:rPr lang="en-US" dirty="0" smtClean="0"/>
              <a:t> in her novel </a:t>
            </a:r>
            <a:r>
              <a:rPr lang="en-US" i="1" dirty="0" smtClean="0"/>
              <a:t>Wuthering Heights</a:t>
            </a:r>
            <a:r>
              <a:rPr lang="en-US" dirty="0" smtClean="0"/>
              <a:t>. </a:t>
            </a:r>
          </a:p>
          <a:p>
            <a:endParaRPr lang="ru-RU" dirty="0"/>
          </a:p>
        </p:txBody>
      </p:sp>
      <p:pic>
        <p:nvPicPr>
          <p:cNvPr id="23554" name="Picture 2" descr="http://www.okultura.cz/WordPress/wp-content/uploads/emily_bro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2946677" cy="376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714488"/>
            <a:ext cx="5286380" cy="542926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1842 Charlotte and Emily conceived a plan to open a school of their own in Haworth, and, in preparation, Emily accompanied her sister to Belgium. </a:t>
            </a:r>
          </a:p>
          <a:p>
            <a:r>
              <a:rPr lang="en-US" b="1" dirty="0" smtClean="0"/>
              <a:t>First publication of poetry and novels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sisters  published at their own expense </a:t>
            </a:r>
            <a:r>
              <a:rPr lang="en-US" i="1" dirty="0" smtClean="0"/>
              <a:t>Poems by </a:t>
            </a:r>
            <a:r>
              <a:rPr lang="en-US" i="1" dirty="0" err="1" smtClean="0"/>
              <a:t>Currer</a:t>
            </a:r>
            <a:r>
              <a:rPr lang="en-US" i="1" dirty="0" smtClean="0"/>
              <a:t>, Ellis and Acton Bell</a:t>
            </a:r>
            <a:r>
              <a:rPr lang="en-US" dirty="0" smtClean="0"/>
              <a:t>. Only two copies were sold during the first year, but the commercial and critical failure of their poetry only encouraged them to complete the novels they had begun, and Charlotte’s </a:t>
            </a:r>
            <a:r>
              <a:rPr lang="en-US" i="1" dirty="0" smtClean="0"/>
              <a:t>Jane Eyre</a:t>
            </a:r>
            <a:r>
              <a:rPr lang="en-US" dirty="0" smtClean="0"/>
              <a:t> was published, followed by Anne’s </a:t>
            </a:r>
            <a:r>
              <a:rPr lang="en-US" i="1" dirty="0" smtClean="0"/>
              <a:t>Agnes Grey</a:t>
            </a:r>
            <a:r>
              <a:rPr lang="en-US" dirty="0" smtClean="0"/>
              <a:t> and Emily’s </a:t>
            </a:r>
            <a:r>
              <a:rPr lang="en-US" i="1" dirty="0" smtClean="0"/>
              <a:t>Wuthering Heights, </a:t>
            </a:r>
            <a:r>
              <a:rPr lang="en-US" dirty="0" smtClean="0"/>
              <a:t>which was condemned for its uncompromising, sometimes brutal passions. </a:t>
            </a:r>
          </a:p>
          <a:p>
            <a:r>
              <a:rPr lang="en-US" dirty="0" smtClean="0"/>
              <a:t>Her brother, </a:t>
            </a:r>
            <a:r>
              <a:rPr lang="en-US" dirty="0" err="1" smtClean="0"/>
              <a:t>Branwell</a:t>
            </a:r>
            <a:r>
              <a:rPr lang="en-US" dirty="0" smtClean="0"/>
              <a:t>, who had become an alcoholic and opium addict, died in September 1848. Emily herself died of tuberculosis shortly afterwards.</a:t>
            </a:r>
          </a:p>
          <a:p>
            <a:endParaRPr lang="ru-RU" dirty="0"/>
          </a:p>
        </p:txBody>
      </p:sp>
      <p:pic>
        <p:nvPicPr>
          <p:cNvPr id="27652" name="Picture 4" descr="http://digital.library.upenn.edu/women/bronte/poems/title-p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25"/>
            <a:ext cx="3286125" cy="52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i="1" dirty="0" smtClean="0">
                <a:latin typeface="Times New Roman" pitchFamily="16" charset="0"/>
              </a:rPr>
              <a:t>Wuthering Heights</a:t>
            </a:r>
            <a:r>
              <a:rPr lang="en-GB" dirty="0" smtClean="0">
                <a:latin typeface="Times New Roman" pitchFamily="16" charset="0"/>
              </a:rPr>
              <a:t> </a:t>
            </a:r>
            <a:r>
              <a:rPr lang="en-GB" dirty="0" smtClean="0">
                <a:latin typeface="Times New Roman" pitchFamily="16" charset="0"/>
              </a:rPr>
              <a:t/>
            </a:r>
            <a:br>
              <a:rPr lang="en-GB" dirty="0" smtClean="0">
                <a:latin typeface="Times New Roman" pitchFamily="16" charset="0"/>
              </a:rPr>
            </a:br>
            <a:r>
              <a:rPr lang="en-US" sz="3100" i="1" dirty="0" smtClean="0">
                <a:solidFill>
                  <a:schemeClr val="tx1">
                    <a:lumMod val="95000"/>
                  </a:schemeClr>
                </a:solidFill>
                <a:latin typeface="Baskerville Old Face" pitchFamily="18" charset="0"/>
              </a:rPr>
              <a:t>Is true love stronger than death?</a:t>
            </a:r>
            <a:r>
              <a:rPr lang="en-US" sz="4800" dirty="0" smtClean="0">
                <a:solidFill>
                  <a:srgbClr val="FFFF99"/>
                </a:solidFill>
                <a:latin typeface="Verdana" pitchFamily="34" charset="0"/>
              </a:rPr>
              <a:t/>
            </a:r>
            <a:br>
              <a:rPr lang="en-US" sz="4800" dirty="0" smtClean="0">
                <a:solidFill>
                  <a:srgbClr val="FFFF99"/>
                </a:solidFill>
                <a:latin typeface="Verdan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143380"/>
            <a:ext cx="9215502" cy="30003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GB" i="1" dirty="0" smtClean="0">
                <a:solidFill>
                  <a:schemeClr val="tx1">
                    <a:lumMod val="95000"/>
                  </a:schemeClr>
                </a:solidFill>
              </a:rPr>
              <a:t>Wuthering Heights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is a novel of romance, revenge, tragedy and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kind of love that leads to madness and destruction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GB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It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exhibits many characteristics of the so-called Gothic novel, which focuses on dark, mysterious events.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typical Gothic novel unfolds at one or more creepy sites, such as a dimly lit castle, an old mansion on a hilltop, a misty cemetery, a forlorn countryside, or the laboratory of a scientist conducting frightful experiments.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In some Gothic novels, characters imagine that they see ghosts and monsters. In others, the ghosts and monsters are real.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weather in a Gothic novel is often dreary or foul: There may be high winds that rattle windowpanes, electrical storms with lightning strikes, and gray skies that brood over landscapes.</a:t>
            </a:r>
            <a:r>
              <a:rPr lang="en-GB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5604" name="Picture 4" descr="http://sarahsaysreadbooks.files.wordpress.com/2012/02/wuthering-he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500330" cy="3943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3.bp.blogspot.com/-IPRJfx2ga94/UBboEhdPCRI/AAAAAAAAAFs/mvm-41jAYv0/s1600/wuthering+heights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t="16886" b="7129"/>
          <a:stretch>
            <a:fillRect/>
          </a:stretch>
        </p:blipFill>
        <p:spPr bwMode="auto">
          <a:xfrm>
            <a:off x="428596" y="1428736"/>
            <a:ext cx="5643602" cy="285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latin typeface="Times New Roman" pitchFamily="16" charset="0"/>
              </a:rPr>
              <a:t>Wuthering Heights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000792" cy="542928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Bronte emphasizes the relationship of each house to the natural world around it.</a:t>
            </a:r>
          </a:p>
          <a:p>
            <a:r>
              <a:rPr lang="en-US" altLang="en-US" dirty="0" smtClean="0"/>
              <a:t>Wuthering </a:t>
            </a:r>
            <a:r>
              <a:rPr lang="en-US" altLang="en-US" dirty="0" smtClean="0"/>
              <a:t>Heights is located on top of a hill where it is exposed to the harsh weather and is dark and gloomy</a:t>
            </a:r>
            <a:r>
              <a:rPr lang="en-US" altLang="en-US" dirty="0" smtClean="0"/>
              <a:t>.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Thrushcross</a:t>
            </a:r>
            <a:r>
              <a:rPr lang="en-US" altLang="en-US" dirty="0" smtClean="0"/>
              <a:t> Grange is located in a valley where it is protected by a stone wall. The Grange is also luxuriously decorated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r>
              <a:rPr lang="en-US" altLang="en-US" dirty="0" smtClean="0"/>
              <a:t>The first half of the novel tells the story of Catherine </a:t>
            </a:r>
            <a:r>
              <a:rPr lang="en-US" altLang="en-US" dirty="0" err="1" smtClean="0"/>
              <a:t>Earnshaw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Heathcliff</a:t>
            </a:r>
            <a:r>
              <a:rPr lang="en-US" altLang="en-US" dirty="0" smtClean="0"/>
              <a:t>, and Edgar Linton.  The second half mirrors the first by describing the actions of the children of the characters in the first half (Cathy Linton, Linton </a:t>
            </a:r>
            <a:r>
              <a:rPr lang="en-US" altLang="en-US" dirty="0" err="1" smtClean="0"/>
              <a:t>Heathcliff</a:t>
            </a:r>
            <a:r>
              <a:rPr lang="en-US" altLang="en-US" dirty="0" smtClean="0"/>
              <a:t>, and </a:t>
            </a:r>
            <a:r>
              <a:rPr lang="en-US" altLang="en-US" dirty="0" err="1" smtClean="0"/>
              <a:t>Hareton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Earnshaw</a:t>
            </a:r>
            <a:r>
              <a:rPr lang="en-US" altLang="en-US" dirty="0" smtClean="0"/>
              <a:t>).</a:t>
            </a:r>
            <a:endParaRPr lang="ru-RU" dirty="0"/>
          </a:p>
        </p:txBody>
      </p:sp>
      <p:pic>
        <p:nvPicPr>
          <p:cNvPr id="24578" name="Picture 2" descr="Houghton Lowell 1238.5 (A) - Wuthering Heights, 1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714644" cy="4640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of the novel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71613"/>
            <a:ext cx="6500858" cy="5286387"/>
          </a:xfrm>
        </p:spPr>
        <p:txBody>
          <a:bodyPr>
            <a:normAutofit fontScale="55000" lnSpcReduction="20000"/>
          </a:bodyPr>
          <a:lstStyle/>
          <a:p>
            <a:r>
              <a:rPr lang="en-GB" b="1" i="1" dirty="0" smtClean="0"/>
              <a:t>Love </a:t>
            </a:r>
            <a:r>
              <a:rPr lang="en-GB" b="1" i="1" dirty="0" smtClean="0"/>
              <a:t>gone wrong. </a:t>
            </a:r>
            <a:r>
              <a:rPr lang="en-GB" dirty="0" smtClean="0"/>
              <a:t>Relationships in </a:t>
            </a:r>
            <a:r>
              <a:rPr lang="en-GB" i="1" dirty="0" smtClean="0"/>
              <a:t>Wuthering Heights</a:t>
            </a:r>
            <a:r>
              <a:rPr lang="en-GB" dirty="0" smtClean="0"/>
              <a:t> are like the moors: dark, stormy, twisted. Cathy loves </a:t>
            </a:r>
            <a:r>
              <a:rPr lang="en-GB" dirty="0" err="1" smtClean="0"/>
              <a:t>Heathcliff</a:t>
            </a:r>
            <a:r>
              <a:rPr lang="en-GB" dirty="0" smtClean="0"/>
              <a:t> but marries Edgar Linton. </a:t>
            </a:r>
            <a:r>
              <a:rPr lang="en-GB" dirty="0" err="1" smtClean="0"/>
              <a:t>Heathcliff</a:t>
            </a:r>
            <a:r>
              <a:rPr lang="en-GB" dirty="0" smtClean="0"/>
              <a:t> loves Cathy but marries Isabella Linton. Mr. </a:t>
            </a:r>
            <a:r>
              <a:rPr lang="en-GB" dirty="0" err="1" smtClean="0"/>
              <a:t>Earnshaw</a:t>
            </a:r>
            <a:r>
              <a:rPr lang="en-GB" dirty="0" smtClean="0"/>
              <a:t> loves his adopted son, </a:t>
            </a:r>
            <a:r>
              <a:rPr lang="en-GB" dirty="0" err="1" smtClean="0"/>
              <a:t>Heathcliff</a:t>
            </a:r>
            <a:r>
              <a:rPr lang="en-GB" dirty="0" smtClean="0"/>
              <a:t>, better than his biological son, </a:t>
            </a:r>
            <a:r>
              <a:rPr lang="en-GB" dirty="0" err="1" smtClean="0"/>
              <a:t>Hindley</a:t>
            </a:r>
            <a:r>
              <a:rPr lang="en-GB" dirty="0" smtClean="0"/>
              <a:t>, causing </a:t>
            </a:r>
            <a:r>
              <a:rPr lang="en-GB" dirty="0" err="1" smtClean="0"/>
              <a:t>Hindley</a:t>
            </a:r>
            <a:r>
              <a:rPr lang="en-GB" dirty="0" smtClean="0"/>
              <a:t> to despise </a:t>
            </a:r>
            <a:r>
              <a:rPr lang="en-GB" dirty="0" err="1" smtClean="0"/>
              <a:t>Heathcliff</a:t>
            </a:r>
            <a:r>
              <a:rPr lang="en-GB" dirty="0" smtClean="0"/>
              <a:t>. Linton and young Cathy are forced to marry.  </a:t>
            </a:r>
            <a:endParaRPr lang="en-GB" dirty="0" smtClean="0"/>
          </a:p>
          <a:p>
            <a:r>
              <a:rPr lang="en-GB" b="1" i="1" dirty="0" smtClean="0"/>
              <a:t>Cruelty </a:t>
            </a:r>
            <a:r>
              <a:rPr lang="en-GB" b="1" i="1" dirty="0" smtClean="0"/>
              <a:t>begets cruelty. </a:t>
            </a:r>
            <a:r>
              <a:rPr lang="en-GB" dirty="0" err="1" smtClean="0"/>
              <a:t>Hindley’s</a:t>
            </a:r>
            <a:r>
              <a:rPr lang="en-GB" dirty="0" smtClean="0"/>
              <a:t> maltreatment of </a:t>
            </a:r>
            <a:r>
              <a:rPr lang="en-GB" dirty="0" err="1" smtClean="0"/>
              <a:t>Heathcliff</a:t>
            </a:r>
            <a:r>
              <a:rPr lang="en-GB" dirty="0" smtClean="0"/>
              <a:t> helps turn the latter into a vengeful monster. In developing this theme, Emily Bronte is ahead of her time, demonstrating that suffering abuse as a child can lead to inflicting abuse as an adult.  </a:t>
            </a:r>
            <a:endParaRPr lang="en-GB" dirty="0" smtClean="0"/>
          </a:p>
          <a:p>
            <a:r>
              <a:rPr lang="en-GB" b="1" i="1" u="sng" dirty="0" smtClean="0"/>
              <a:t>Revenge</a:t>
            </a:r>
            <a:r>
              <a:rPr lang="en-GB" b="1" i="1" dirty="0" smtClean="0"/>
              <a:t>. </a:t>
            </a:r>
            <a:r>
              <a:rPr lang="en-GB" dirty="0" err="1" smtClean="0"/>
              <a:t>Heathcliff’s</a:t>
            </a:r>
            <a:r>
              <a:rPr lang="en-GB" dirty="0" smtClean="0"/>
              <a:t> desire to get even against all who wronged him is at times so strong that it subverts his other emotions, including love.  </a:t>
            </a:r>
            <a:endParaRPr lang="en-GB" dirty="0" smtClean="0"/>
          </a:p>
          <a:p>
            <a:r>
              <a:rPr lang="en-GB" b="1" i="1" dirty="0" smtClean="0"/>
              <a:t>Lure </a:t>
            </a:r>
            <a:r>
              <a:rPr lang="en-GB" b="1" i="1" dirty="0" smtClean="0"/>
              <a:t>of Success and Social Standing. </a:t>
            </a:r>
            <a:r>
              <a:rPr lang="en-GB" dirty="0" smtClean="0"/>
              <a:t>Cathy </a:t>
            </a:r>
            <a:r>
              <a:rPr lang="en-GB" dirty="0" smtClean="0"/>
              <a:t>marries Edgar after becoming infatuated with his </a:t>
            </a:r>
            <a:r>
              <a:rPr lang="en-GB" dirty="0" smtClean="0"/>
              <a:t>image </a:t>
            </a:r>
            <a:r>
              <a:rPr lang="en-GB" dirty="0" smtClean="0"/>
              <a:t>as a cultured gentleman with wealth enough to meet her every need. Isabella marries </a:t>
            </a:r>
            <a:r>
              <a:rPr lang="en-GB" dirty="0" err="1" smtClean="0"/>
              <a:t>Heathcliff</a:t>
            </a:r>
            <a:r>
              <a:rPr lang="en-GB" dirty="0" smtClean="0"/>
              <a:t> after becoming infatuated with an idealized, romantic image of him. </a:t>
            </a:r>
            <a:endParaRPr lang="en-GB" dirty="0" smtClean="0"/>
          </a:p>
          <a:p>
            <a:r>
              <a:rPr lang="en-GB" b="1" i="1" dirty="0" smtClean="0"/>
              <a:t>Fate. </a:t>
            </a:r>
            <a:r>
              <a:rPr lang="en-GB" dirty="0" smtClean="0"/>
              <a:t>The entire novel depends on the forces unleashed when Mr. </a:t>
            </a:r>
            <a:r>
              <a:rPr lang="en-GB" dirty="0" err="1" smtClean="0"/>
              <a:t>Earnshaw</a:t>
            </a:r>
            <a:r>
              <a:rPr lang="en-GB" dirty="0" smtClean="0"/>
              <a:t> happens upon an orphan child, </a:t>
            </a:r>
            <a:r>
              <a:rPr lang="en-GB" dirty="0" err="1" smtClean="0"/>
              <a:t>Heathcliff</a:t>
            </a:r>
            <a:r>
              <a:rPr lang="en-GB" dirty="0" smtClean="0"/>
              <a:t>, on a street in Liverpool and returns with him to Wuthering Heights. </a:t>
            </a:r>
            <a:endParaRPr lang="ru-RU" dirty="0"/>
          </a:p>
        </p:txBody>
      </p:sp>
      <p:pic>
        <p:nvPicPr>
          <p:cNvPr id="4" name="Picture 6" descr="http://www.faceoutbooks.com/media/35210/wuthering%20he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71678"/>
            <a:ext cx="2678113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000240"/>
            <a:ext cx="5729270" cy="4625609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n-US" sz="5400" dirty="0" smtClean="0">
                <a:latin typeface="Edwardian Script ITC" pitchFamily="66" charset="0"/>
              </a:rPr>
              <a:t>   </a:t>
            </a:r>
            <a:r>
              <a:rPr lang="en-US" sz="6600" dirty="0" smtClean="0">
                <a:latin typeface="Edwardian Script ITC" pitchFamily="66" charset="0"/>
              </a:rPr>
              <a:t>I am no bird and no net ensnares me: I am a free human being with an independent will.</a:t>
            </a:r>
            <a:endParaRPr lang="ru-RU" sz="6600" dirty="0"/>
          </a:p>
        </p:txBody>
      </p:sp>
      <p:pic>
        <p:nvPicPr>
          <p:cNvPr id="19458" name="Picture 2" descr="http://www.avivaorr.com/uploads/1/2/3/1/12311203/414591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25417"/>
            <a:ext cx="3429024" cy="495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929322" y="6142645"/>
            <a:ext cx="2714644" cy="715355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Painting of </a:t>
            </a:r>
            <a:r>
              <a:rPr lang="en-US" b="0" dirty="0" err="1" smtClean="0"/>
              <a:t>Brontë</a:t>
            </a:r>
            <a:r>
              <a:rPr lang="en-US" b="0" dirty="0" smtClean="0"/>
              <a:t> sisters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500174"/>
            <a:ext cx="5500694" cy="5357826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 Charlotte was born in Thornton, Yorkshire in 1816, the third of six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children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in family of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an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Irish Anglican clergyman. In 1820, the family moved a few miles to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Haworth.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August 1824, Charlotte was sent with three of her sisters, Emily, Maria, and Elizabeth, to the Clergy Daughters' School at Cowan Bridge in Lancashire (which she would describe as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Lowood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School in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Jane Eyre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).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Its poor conditions, Charlotte maintained, permanently affected her health and physical development and hastened the deaths of her two elder sisters, Maria and Elizabeth, who died of tuberculosis.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338" name="Picture 2" descr="File:Painting of Brontë sist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49"/>
            <a:ext cx="3357586" cy="440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3"/>
            <a:ext cx="6500826" cy="52863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Charlotte continued her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education at Roe Head,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Mirfield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where she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wrote her novella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The Green Dwarf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(1833) under the name of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Wellesley.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1842 she and Emily travelled to Brussels to enroll in a boarding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school.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1846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Charlotte, Emily, and Anne published a joint collection of poetry under the assumed names of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Currer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Ellis and Acton Bell. Charlotte used "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Currer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Bell" when she published her first two novels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Charlotte's brother,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Branwell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died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of chronic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bronchitis in 1848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Then Emily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and Anne both died of pulmonary tuberculosis in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1849.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Charlotte and her father were now left alone together. In view of the enormous success of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Jane Eyre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she visit London occasionally, where she revealed her true identity and began to move in a more exalted social circle, becoming friends with Elizabeth Gaskell, William Makepeace Thackeray and G. H. Lewes.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June 1854, Charlotte married Arthur Bell Nicholls,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became pregnant soon thereafter. Her health declined rapidly during this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time and Charlotte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died, along with her unborn child,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1855.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5364" name="Picture 4" descr="http://3.bp.blogspot.com/-DMaojWZtqPg/UXvyvYRkGDI/AAAAAAAAA4g/Tsk6XRSLvlo/s1600/Jane_Eyre_By_Charlotte_Bro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000240"/>
            <a:ext cx="2571736" cy="386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220198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Charlotte is a writer of realism combined with romanticism. She presents a vivid realistic picture of the English society by exposing the cruelty, hypocrisy and other evils of the upper classes and showing the misery and suffering of the poor.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757874" cy="44398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Novels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 Eyre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/>
              <a:t>(1847)</a:t>
            </a:r>
            <a:endParaRPr lang="en-US" sz="4400" dirty="0" smtClean="0"/>
          </a:p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Shirley</a:t>
            </a:r>
            <a:r>
              <a:rPr lang="en-US" sz="4400" i="1" dirty="0" smtClean="0"/>
              <a:t> </a:t>
            </a:r>
            <a:r>
              <a:rPr lang="en-US" sz="4400" i="1" dirty="0" smtClean="0"/>
              <a:t>(</a:t>
            </a:r>
            <a:r>
              <a:rPr lang="en-US" sz="4400" dirty="0" smtClean="0"/>
              <a:t>1849)</a:t>
            </a:r>
            <a:endParaRPr lang="en-US" sz="4400" dirty="0" smtClean="0"/>
          </a:p>
          <a:p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Villette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/>
              <a:t>(1853)</a:t>
            </a:r>
            <a:endParaRPr lang="en-US" sz="4400" dirty="0" smtClean="0"/>
          </a:p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Professor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/>
              <a:t>(1857)</a:t>
            </a:r>
            <a:endParaRPr lang="en-US" sz="4400" dirty="0" smtClean="0"/>
          </a:p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</a:t>
            </a:r>
            <a:r>
              <a:rPr lang="en-US" sz="4400" i="1" dirty="0" smtClean="0"/>
              <a:t> (</a:t>
            </a:r>
            <a:r>
              <a:rPr lang="en-US" sz="4400" dirty="0" smtClean="0"/>
              <a:t>1860) unfinished</a:t>
            </a:r>
            <a:endParaRPr lang="ru-RU" sz="4400" dirty="0"/>
          </a:p>
        </p:txBody>
      </p:sp>
      <p:pic>
        <p:nvPicPr>
          <p:cNvPr id="17416" name="Picture 8" descr="http://www.quirkbooks.com/sites/default/files/editor_uploads/original/jane%20eyre%20black%20and%20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http://static1.squarespace.com/static/507dba43c4aabcfd2216a447/t/53552ff5e4b014c44cd760ae/1398091768046/The+Professor+by+Charlotte+Bron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2143140" cy="335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0" name="Picture 12" descr="https://dolmv3q9e9skh.cloudfront.net/productImage/?sku=lens-villette_(novel)&amp;w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1643074" cy="255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Themes of the novel </a:t>
            </a:r>
            <a:r>
              <a:rPr lang="en-US" sz="4800" i="1" dirty="0" smtClean="0"/>
              <a:t>Jane Eyre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6429388" cy="50828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Love </a:t>
            </a:r>
            <a:r>
              <a:rPr lang="en-US" sz="2400" dirty="0" smtClean="0"/>
              <a:t>and Autonomy - The quest to be loved  and the search for identity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Religion – Throughout the novel Jane struggles to find the right balance between moral duty and earthly pleasure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Social </a:t>
            </a:r>
            <a:r>
              <a:rPr lang="en-US" sz="2400" dirty="0" smtClean="0"/>
              <a:t>Class  –  </a:t>
            </a:r>
            <a:r>
              <a:rPr lang="en-US" sz="2400" dirty="0" smtClean="0"/>
              <a:t>Jane Eyre  is critical of Victorian England’s strict social hierarchy.  Bronte explores this theme  through Jane’s position as a governess.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Gender Relations </a:t>
            </a:r>
            <a:r>
              <a:rPr lang="en-US" sz="2400" dirty="0" smtClean="0"/>
              <a:t> – </a:t>
            </a:r>
            <a:r>
              <a:rPr lang="en-US" sz="2400" dirty="0" smtClean="0"/>
              <a:t>Jane struggles to achieve equality and overcome oppression.  </a:t>
            </a:r>
          </a:p>
          <a:p>
            <a:endParaRPr lang="ru-RU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71678"/>
            <a:ext cx="2406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58204" cy="1252728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 Eyre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00174"/>
            <a:ext cx="5500726" cy="53578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According to the novel, Jane Eyre is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independent, she pursues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freedom and equality with men and among different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classes, totally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different from other women in the money-worship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society, considers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marriage not as a bargain but as a union of kindred souls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Jane is a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completely new woman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image, she represents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those middle-class workingwomen who are struggling for recognition of their rights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and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equality as a human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being.</a:t>
            </a:r>
          </a:p>
          <a:p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In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this novel Charlotte characterizes Jane Eyre as a naive, kind-hearted, noble-minded woman who pursues a genuine kind of love. </a:t>
            </a:r>
          </a:p>
          <a:p>
            <a:endParaRPr lang="en-US" altLang="zh-CN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 smtClean="0"/>
          </a:p>
          <a:p>
            <a:endParaRPr lang="en-US" altLang="zh-CN" b="1" dirty="0" smtClean="0"/>
          </a:p>
          <a:p>
            <a:endParaRPr lang="ru-RU" dirty="0"/>
          </a:p>
        </p:txBody>
      </p:sp>
      <p:pic>
        <p:nvPicPr>
          <p:cNvPr id="16386" name="Picture 2" descr="http://images2.fanpop.com/images/photos/6200000/jane-eyre-images-jane-eyre-club-6261141-1428-833.jpg"/>
          <p:cNvPicPr>
            <a:picLocks noChangeAspect="1" noChangeArrowheads="1"/>
          </p:cNvPicPr>
          <p:nvPr/>
        </p:nvPicPr>
        <p:blipFill>
          <a:blip r:embed="rId2" cstate="print"/>
          <a:srcRect l="24096" t="-1204"/>
          <a:stretch>
            <a:fillRect/>
          </a:stretch>
        </p:blipFill>
        <p:spPr bwMode="auto">
          <a:xfrm>
            <a:off x="5143504" y="214290"/>
            <a:ext cx="3786214" cy="294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rominaopina.files.wordpress.com/2011/11/jane-eyre-2006-bbc.jpg"/>
          <p:cNvPicPr>
            <a:picLocks noChangeAspect="1" noChangeArrowheads="1"/>
          </p:cNvPicPr>
          <p:nvPr/>
        </p:nvPicPr>
        <p:blipFill>
          <a:blip r:embed="rId3"/>
          <a:srcRect l="33746" t="-1271"/>
          <a:stretch>
            <a:fillRect/>
          </a:stretch>
        </p:blipFill>
        <p:spPr bwMode="auto">
          <a:xfrm>
            <a:off x="5429256" y="3429000"/>
            <a:ext cx="3398795" cy="32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4643470" cy="167335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 </a:t>
            </a:r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Brontë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(1818-1848)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5143512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A novel </a:t>
            </a:r>
            <a:r>
              <a:rPr lang="en-US" i="1" dirty="0" smtClean="0"/>
              <a:t>Wuthering Heights</a:t>
            </a:r>
          </a:p>
          <a:p>
            <a:pPr fontAlgn="t"/>
            <a:r>
              <a:rPr lang="en-US" dirty="0" smtClean="0"/>
              <a:t>Romantic and realistic</a:t>
            </a:r>
            <a:r>
              <a:rPr lang="en-US" u="sng" dirty="0" smtClean="0"/>
              <a:t> </a:t>
            </a:r>
            <a:r>
              <a:rPr lang="en-US" dirty="0" smtClean="0"/>
              <a:t>techniques in the novel</a:t>
            </a:r>
          </a:p>
          <a:p>
            <a:pPr fontAlgn="t"/>
            <a:r>
              <a:rPr lang="en-US" dirty="0" smtClean="0"/>
              <a:t>The </a:t>
            </a:r>
            <a:r>
              <a:rPr lang="en-US" dirty="0" smtClean="0"/>
              <a:t>tragic love of </a:t>
            </a:r>
            <a:r>
              <a:rPr lang="en-US" dirty="0" err="1" smtClean="0"/>
              <a:t>Heathcliff</a:t>
            </a:r>
            <a:r>
              <a:rPr lang="en-US" dirty="0" smtClean="0"/>
              <a:t> and </a:t>
            </a:r>
            <a:r>
              <a:rPr lang="en-US" dirty="0" smtClean="0"/>
              <a:t>Cathy</a:t>
            </a:r>
            <a:endParaRPr lang="en-US" dirty="0" smtClean="0"/>
          </a:p>
          <a:p>
            <a:pPr fontAlgn="t"/>
            <a:endParaRPr lang="en-US" dirty="0" smtClean="0"/>
          </a:p>
        </p:txBody>
      </p:sp>
      <p:pic>
        <p:nvPicPr>
          <p:cNvPr id="7" name="Picture 4" descr="https://academiaparaninfo.files.wordpress.com/2012/11/emily-bronte-0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072066" y="357166"/>
            <a:ext cx="3857411" cy="435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85926"/>
            <a:ext cx="4829180" cy="4797081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    </a:t>
            </a:r>
            <a:r>
              <a:rPr lang="en-US" sz="6600" dirty="0" smtClean="0">
                <a:latin typeface="Edwardian Script ITC" pitchFamily="66" charset="0"/>
              </a:rPr>
              <a:t>Whatever our souls are made of, his and mine are the same.</a:t>
            </a:r>
            <a:endParaRPr lang="ru-RU" sz="6600" dirty="0"/>
          </a:p>
        </p:txBody>
      </p:sp>
      <p:pic>
        <p:nvPicPr>
          <p:cNvPr id="6" name="Picture 2" descr="http://ebooks.adelaide.edu.au/b/bronte/emily/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57652" cy="519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209</TotalTime>
  <Words>1029</Words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Charlotte Brontë (1816 – 1855) </vt:lpstr>
      <vt:lpstr>Слайд 2</vt:lpstr>
      <vt:lpstr>Biography</vt:lpstr>
      <vt:lpstr>Biography</vt:lpstr>
      <vt:lpstr>Charlotte is a writer of realism combined with romanticism. She presents a vivid realistic picture of the English society by exposing the cruelty, hypocrisy and other evils of the upper classes and showing the misery and suffering of the poor. </vt:lpstr>
      <vt:lpstr> Themes of the novel Jane Eyre </vt:lpstr>
      <vt:lpstr>Jane Eyre</vt:lpstr>
      <vt:lpstr>Emily Brontë (1818-1848)</vt:lpstr>
      <vt:lpstr>Слайд 9</vt:lpstr>
      <vt:lpstr>Biography</vt:lpstr>
      <vt:lpstr>Biography</vt:lpstr>
      <vt:lpstr>Wuthering Heights  Is true love stronger than death? </vt:lpstr>
      <vt:lpstr>Wuthering Heights</vt:lpstr>
      <vt:lpstr>Themes of the novel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 Brontë (1816 – 1855) </dc:title>
  <dc:creator>BATMAN</dc:creator>
  <cp:lastModifiedBy>user</cp:lastModifiedBy>
  <cp:revision>22</cp:revision>
  <dcterms:created xsi:type="dcterms:W3CDTF">2015-02-01T11:56:58Z</dcterms:created>
  <dcterms:modified xsi:type="dcterms:W3CDTF">2015-02-01T15:37:10Z</dcterms:modified>
</cp:coreProperties>
</file>