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9" autoAdjust="0"/>
    <p:restoredTop sz="94721" autoAdjust="0"/>
  </p:normalViewPr>
  <p:slideViewPr>
    <p:cSldViewPr>
      <p:cViewPr varScale="1">
        <p:scale>
          <a:sx n="76" d="100"/>
          <a:sy n="76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AA83-DAE7-4E70-AF58-0B1FBAD398B8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215238" cy="12858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Ukrainische Küche 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a43c2в9e90d0c43f18f9d4a442065.jpeg"/>
          <p:cNvPicPr>
            <a:picLocks noChangeAspect="1"/>
          </p:cNvPicPr>
          <p:nvPr/>
        </p:nvPicPr>
        <p:blipFill>
          <a:blip r:embed="rId2"/>
          <a:srcRect t="30208" r="280" b="56250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pic>
        <p:nvPicPr>
          <p:cNvPr id="16" name="Рисунок 15" descr="1321382847_ukrainskaya-kuhn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214554"/>
            <a:ext cx="6000792" cy="4364211"/>
          </a:xfrm>
          <a:prstGeom prst="rect">
            <a:avLst/>
          </a:prstGeom>
        </p:spPr>
      </p:pic>
    </p:spTree>
  </p:cSld>
  <p:clrMapOvr>
    <a:masterClrMapping/>
  </p:clrMapOvr>
  <p:transition advTm="381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In der Ukraine isst man sehr gern Speck. Speck isst man in verschiedenen Variationen: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t="14583" r="56220" b="72917"/>
          <a:stretch>
            <a:fillRect/>
          </a:stretch>
        </p:blipFill>
        <p:spPr>
          <a:xfrm rot="5400000">
            <a:off x="-2428885" y="2428885"/>
            <a:ext cx="6858002" cy="2000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1357298"/>
            <a:ext cx="18573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roh</a:t>
            </a:r>
            <a:endParaRPr lang="de-DE" sz="2800" dirty="0" smtClean="0"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gesalzen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gekocht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geräuchert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gebraten</a:t>
            </a:r>
          </a:p>
        </p:txBody>
      </p:sp>
      <p:pic>
        <p:nvPicPr>
          <p:cNvPr id="10" name="Рисунок 9" descr="ааоргн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786322"/>
            <a:ext cx="2593116" cy="1893073"/>
          </a:xfrm>
          <a:prstGeom prst="rect">
            <a:avLst/>
          </a:prstGeom>
        </p:spPr>
      </p:pic>
      <p:pic>
        <p:nvPicPr>
          <p:cNvPr id="12" name="Рисунок 11" descr="indexвар.jpg"/>
          <p:cNvPicPr>
            <a:picLocks noChangeAspect="1"/>
          </p:cNvPicPr>
          <p:nvPr/>
        </p:nvPicPr>
        <p:blipFill>
          <a:blip r:embed="rId4"/>
          <a:srcRect l="7286"/>
          <a:stretch>
            <a:fillRect/>
          </a:stretch>
        </p:blipFill>
        <p:spPr>
          <a:xfrm>
            <a:off x="2143108" y="3571876"/>
            <a:ext cx="2727118" cy="1957389"/>
          </a:xfrm>
          <a:prstGeom prst="rect">
            <a:avLst/>
          </a:prstGeom>
        </p:spPr>
      </p:pic>
      <p:pic>
        <p:nvPicPr>
          <p:cNvPr id="14" name="Рисунок 13" descr="456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643182"/>
            <a:ext cx="2500298" cy="1949051"/>
          </a:xfrm>
          <a:prstGeom prst="rect">
            <a:avLst/>
          </a:prstGeom>
        </p:spPr>
      </p:pic>
      <p:pic>
        <p:nvPicPr>
          <p:cNvPr id="16" name="Рисунок 15" descr="по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1285860"/>
            <a:ext cx="2852783" cy="1857388"/>
          </a:xfrm>
          <a:prstGeom prst="rect">
            <a:avLst/>
          </a:prstGeom>
        </p:spPr>
      </p:pic>
    </p:spTree>
  </p:cSld>
  <p:clrMapOvr>
    <a:masterClrMapping/>
  </p:clrMapOvr>
  <p:transition advTm="133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00" y="214290"/>
            <a:ext cx="7143800" cy="1785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In der Ukraine isst man gewöhnlich dreimal am Tag. Zum Frühstück isst man in der Ukraine Brötchen oder Brot mit Quark, Käse oder Wurst und trinkt Milch, Tee oder Kaffee.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1237543279_ukrcon5.jpg"/>
          <p:cNvPicPr>
            <a:picLocks noChangeAspect="1"/>
          </p:cNvPicPr>
          <p:nvPr/>
        </p:nvPicPr>
        <p:blipFill>
          <a:blip r:embed="rId2"/>
          <a:srcRect l="5103" t="16794" r="4698" b="62871"/>
          <a:stretch>
            <a:fillRect/>
          </a:stretch>
        </p:blipFill>
        <p:spPr>
          <a:xfrm rot="5400000">
            <a:off x="-2459027" y="2459027"/>
            <a:ext cx="6858000" cy="1939946"/>
          </a:xfrm>
          <a:prstGeom prst="rect">
            <a:avLst/>
          </a:prstGeom>
        </p:spPr>
      </p:pic>
      <p:pic>
        <p:nvPicPr>
          <p:cNvPr id="6" name="Рисунок 5" descr="вра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14884"/>
            <a:ext cx="2333625" cy="1962150"/>
          </a:xfrm>
          <a:prstGeom prst="rect">
            <a:avLst/>
          </a:prstGeom>
        </p:spPr>
      </p:pic>
      <p:pic>
        <p:nvPicPr>
          <p:cNvPr id="7" name="Рисунок 6" descr="4574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071678"/>
            <a:ext cx="2647950" cy="1724025"/>
          </a:xfrm>
          <a:prstGeom prst="rect">
            <a:avLst/>
          </a:prstGeom>
        </p:spPr>
      </p:pic>
      <p:pic>
        <p:nvPicPr>
          <p:cNvPr id="8" name="Рисунок 7" descr="220px-Pampush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679165"/>
            <a:ext cx="2571768" cy="1928826"/>
          </a:xfrm>
          <a:prstGeom prst="rect">
            <a:avLst/>
          </a:prstGeom>
        </p:spPr>
      </p:pic>
      <p:pic>
        <p:nvPicPr>
          <p:cNvPr id="4" name="Рисунок 3" descr="87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071678"/>
            <a:ext cx="2571767" cy="1765815"/>
          </a:xfrm>
          <a:prstGeom prst="rect">
            <a:avLst/>
          </a:prstGeom>
        </p:spPr>
      </p:pic>
      <p:pic>
        <p:nvPicPr>
          <p:cNvPr id="5" name="Рисунок 4" descr="4336.jpg"/>
          <p:cNvPicPr>
            <a:picLocks noChangeAspect="1"/>
          </p:cNvPicPr>
          <p:nvPr/>
        </p:nvPicPr>
        <p:blipFill>
          <a:blip r:embed="rId7"/>
          <a:srcRect t="10045" b="6249"/>
          <a:stretch>
            <a:fillRect/>
          </a:stretch>
        </p:blipFill>
        <p:spPr>
          <a:xfrm>
            <a:off x="4572000" y="3286124"/>
            <a:ext cx="2000264" cy="2232453"/>
          </a:xfrm>
          <a:prstGeom prst="rect">
            <a:avLst/>
          </a:prstGeom>
        </p:spPr>
      </p:pic>
    </p:spTree>
  </p:cSld>
  <p:clrMapOvr>
    <a:masterClrMapping/>
  </p:clrMapOvr>
  <p:transition advTm="79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7000892" cy="1511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Zu Mittag kommen in der Ukraine traditionell drei Gerichte auf den Tisch: eine Suppe, ein Hauptgericht und ein Dessert.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3841" t="1499" r="51200" b="87500"/>
          <a:stretch>
            <a:fillRect/>
          </a:stretch>
        </p:blipFill>
        <p:spPr>
          <a:xfrm rot="16200000">
            <a:off x="-2428886" y="2428884"/>
            <a:ext cx="6858002" cy="2000232"/>
          </a:xfrm>
          <a:prstGeom prst="rect">
            <a:avLst/>
          </a:prstGeom>
        </p:spPr>
      </p:pic>
      <p:pic>
        <p:nvPicPr>
          <p:cNvPr id="6" name="Рисунок 5" descr="ка57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785926"/>
            <a:ext cx="3001869" cy="2239856"/>
          </a:xfrm>
          <a:prstGeom prst="rect">
            <a:avLst/>
          </a:prstGeom>
        </p:spPr>
      </p:pic>
      <p:pic>
        <p:nvPicPr>
          <p:cNvPr id="8" name="Рисунок 7" descr="3685.jpg"/>
          <p:cNvPicPr>
            <a:picLocks noChangeAspect="1"/>
          </p:cNvPicPr>
          <p:nvPr/>
        </p:nvPicPr>
        <p:blipFill>
          <a:blip r:embed="rId4"/>
          <a:srcRect b="4490"/>
          <a:stretch>
            <a:fillRect/>
          </a:stretch>
        </p:blipFill>
        <p:spPr>
          <a:xfrm>
            <a:off x="5500695" y="2032574"/>
            <a:ext cx="2714644" cy="2039368"/>
          </a:xfrm>
          <a:prstGeom prst="rect">
            <a:avLst/>
          </a:prstGeom>
        </p:spPr>
      </p:pic>
      <p:pic>
        <p:nvPicPr>
          <p:cNvPr id="10" name="Рисунок 9" descr="indexппп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214818"/>
            <a:ext cx="3143272" cy="2354420"/>
          </a:xfrm>
          <a:prstGeom prst="rect">
            <a:avLst/>
          </a:prstGeom>
        </p:spPr>
      </p:pic>
      <p:pic>
        <p:nvPicPr>
          <p:cNvPr id="12" name="Рисунок 11" descr="250px-Nalysnyky_0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4143380"/>
            <a:ext cx="2717759" cy="2043755"/>
          </a:xfrm>
          <a:prstGeom prst="rect">
            <a:avLst/>
          </a:prstGeom>
        </p:spPr>
      </p:pic>
    </p:spTree>
  </p:cSld>
  <p:clrMapOvr>
    <a:masterClrMapping/>
  </p:clrMapOvr>
  <p:transition advTm="67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92948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Zu Abend isst man in der Ukraine zu Hause. Viele Ukrainer essen abends warm.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t="80209" r="21855"/>
          <a:stretch>
            <a:fillRect/>
          </a:stretch>
        </p:blipFill>
        <p:spPr>
          <a:xfrm rot="5400000">
            <a:off x="-2436237" y="2436235"/>
            <a:ext cx="6858002" cy="1985531"/>
          </a:xfrm>
          <a:prstGeom prst="rect">
            <a:avLst/>
          </a:prstGeom>
        </p:spPr>
      </p:pic>
      <p:pic>
        <p:nvPicPr>
          <p:cNvPr id="4" name="Рисунок 3" descr="1072975_ukrainskaya_kuhnya.jpg"/>
          <p:cNvPicPr>
            <a:picLocks noChangeAspect="1"/>
          </p:cNvPicPr>
          <p:nvPr/>
        </p:nvPicPr>
        <p:blipFill>
          <a:blip r:embed="rId3" cstate="print"/>
          <a:srcRect l="3418" t="3090" b="10398"/>
          <a:stretch>
            <a:fillRect/>
          </a:stretch>
        </p:blipFill>
        <p:spPr>
          <a:xfrm>
            <a:off x="2285984" y="1785926"/>
            <a:ext cx="3000396" cy="2000264"/>
          </a:xfrm>
          <a:prstGeom prst="rect">
            <a:avLst/>
          </a:prstGeom>
        </p:spPr>
      </p:pic>
      <p:pic>
        <p:nvPicPr>
          <p:cNvPr id="5" name="Рисунок 4" descr="1080042_ukrainskaya_kuhnya_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00174"/>
            <a:ext cx="2786082" cy="2089562"/>
          </a:xfrm>
          <a:prstGeom prst="rect">
            <a:avLst/>
          </a:prstGeom>
        </p:spPr>
      </p:pic>
      <p:pic>
        <p:nvPicPr>
          <p:cNvPr id="6" name="Рисунок 5" descr="imagesп.jpg"/>
          <p:cNvPicPr>
            <a:picLocks noChangeAspect="1"/>
          </p:cNvPicPr>
          <p:nvPr/>
        </p:nvPicPr>
        <p:blipFill>
          <a:blip r:embed="rId5"/>
          <a:srcRect b="6064"/>
          <a:stretch>
            <a:fillRect/>
          </a:stretch>
        </p:blipFill>
        <p:spPr>
          <a:xfrm>
            <a:off x="2500298" y="4000504"/>
            <a:ext cx="2928958" cy="2357454"/>
          </a:xfrm>
          <a:prstGeom prst="rect">
            <a:avLst/>
          </a:prstGeom>
        </p:spPr>
      </p:pic>
      <p:pic>
        <p:nvPicPr>
          <p:cNvPr id="7" name="Рисунок 6" descr="96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714752"/>
            <a:ext cx="2952771" cy="2214578"/>
          </a:xfrm>
          <a:prstGeom prst="rect">
            <a:avLst/>
          </a:prstGeom>
        </p:spPr>
      </p:pic>
    </p:spTree>
  </p:cSld>
  <p:clrMapOvr>
    <a:masterClrMapping/>
  </p:clrMapOvr>
  <p:transition advTm="76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7072362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Die Ukrainer sind ein sehr gastfreundliches Volk. Bei Besuch kommt immer sehr viel auf den Tisch.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l="51692" b="87500"/>
          <a:stretch>
            <a:fillRect/>
          </a:stretch>
        </p:blipFill>
        <p:spPr>
          <a:xfrm rot="16200000">
            <a:off x="-2447109" y="2447111"/>
            <a:ext cx="6858000" cy="1963778"/>
          </a:xfrm>
          <a:prstGeom prst="rect">
            <a:avLst/>
          </a:prstGeom>
        </p:spPr>
      </p:pic>
      <p:pic>
        <p:nvPicPr>
          <p:cNvPr id="4" name="Рисунок 3" descr="1302195615_ka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3209948" cy="4714908"/>
          </a:xfrm>
          <a:prstGeom prst="rect">
            <a:avLst/>
          </a:prstGeom>
        </p:spPr>
      </p:pic>
      <p:pic>
        <p:nvPicPr>
          <p:cNvPr id="5" name="Рисунок 4" descr="2011-8-21-15-54-29-281-ykrainska kyx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643050"/>
            <a:ext cx="3127934" cy="2214578"/>
          </a:xfrm>
          <a:prstGeom prst="rect">
            <a:avLst/>
          </a:prstGeom>
        </p:spPr>
      </p:pic>
      <p:pic>
        <p:nvPicPr>
          <p:cNvPr id="7" name="Рисунок 6" descr="80911030_large_2005292_ac07bf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000504"/>
            <a:ext cx="3119435" cy="2341713"/>
          </a:xfrm>
          <a:prstGeom prst="rect">
            <a:avLst/>
          </a:prstGeom>
        </p:spPr>
      </p:pic>
    </p:spTree>
  </p:cSld>
  <p:clrMapOvr>
    <a:masterClrMapping/>
  </p:clrMapOvr>
  <p:transition advTm="77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6786610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Das ist alles</a:t>
            </a:r>
            <a:endParaRPr lang="de-DE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Marija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Ignatjewa</a:t>
            </a:r>
            <a:endParaRPr lang="de-D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Klasse 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9 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B</a:t>
            </a:r>
            <a:endParaRPr lang="de-D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45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7143768" cy="12858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Die ukrainische Küche ist sehr vielfältig. Die Traditionen </a:t>
            </a:r>
            <a:r>
              <a:rPr lang="de-DE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unterscheiden sich </a:t>
            </a:r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von Region zu Region.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t="63775" r="55201" b="24633"/>
          <a:stretch>
            <a:fillRect/>
          </a:stretch>
        </p:blipFill>
        <p:spPr>
          <a:xfrm rot="5400000">
            <a:off x="-2393165" y="2393165"/>
            <a:ext cx="6858000" cy="2071670"/>
          </a:xfrm>
          <a:prstGeom prst="rect">
            <a:avLst/>
          </a:prstGeom>
        </p:spPr>
      </p:pic>
      <p:pic>
        <p:nvPicPr>
          <p:cNvPr id="4" name="Рисунок 3" descr="57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357298"/>
            <a:ext cx="2466975" cy="1847850"/>
          </a:xfrm>
          <a:prstGeom prst="rect">
            <a:avLst/>
          </a:prstGeom>
        </p:spPr>
      </p:pic>
      <p:pic>
        <p:nvPicPr>
          <p:cNvPr id="6" name="Рисунок 5" descr="51278051_ukr_sup_potroshki_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29000"/>
            <a:ext cx="2346006" cy="2667185"/>
          </a:xfrm>
          <a:prstGeom prst="rect">
            <a:avLst/>
          </a:prstGeom>
        </p:spPr>
      </p:pic>
      <p:pic>
        <p:nvPicPr>
          <p:cNvPr id="7" name="Рисунок 6" descr="dreamstime_11830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929066"/>
            <a:ext cx="2428872" cy="2428872"/>
          </a:xfrm>
          <a:prstGeom prst="rect">
            <a:avLst/>
          </a:prstGeom>
        </p:spPr>
      </p:pic>
      <p:pic>
        <p:nvPicPr>
          <p:cNvPr id="8" name="Рисунок 7" descr="image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500174"/>
            <a:ext cx="2661032" cy="2038351"/>
          </a:xfrm>
          <a:prstGeom prst="rect">
            <a:avLst/>
          </a:prstGeo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2428868"/>
            <a:ext cx="2415829" cy="2300289"/>
          </a:xfrm>
          <a:prstGeom prst="rect">
            <a:avLst/>
          </a:prstGeom>
        </p:spPr>
      </p:pic>
    </p:spTree>
  </p:cSld>
  <p:clrMapOvr>
    <a:masterClrMapping/>
  </p:clrMapOvr>
  <p:transition advTm="6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929486" cy="857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Die bekanntesten ukrainischen Spezialitäten sind: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a43c2в9e90d0c43f18f9d4a442065.jpeg"/>
          <p:cNvPicPr>
            <a:picLocks noChangeAspect="1"/>
          </p:cNvPicPr>
          <p:nvPr/>
        </p:nvPicPr>
        <p:blipFill>
          <a:blip r:embed="rId2"/>
          <a:srcRect l="3579" r="48113" b="87500"/>
          <a:stretch>
            <a:fillRect/>
          </a:stretch>
        </p:blipFill>
        <p:spPr>
          <a:xfrm rot="5400000">
            <a:off x="-2428884" y="2428884"/>
            <a:ext cx="6857999" cy="200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12144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Monotype Corsiva" pitchFamily="66" charset="0"/>
              </a:rPr>
              <a:t>Borschtsch</a:t>
            </a:r>
            <a:endParaRPr lang="de-DE" sz="3600" dirty="0">
              <a:latin typeface="Monotype Corsiva" pitchFamily="66" charset="0"/>
            </a:endParaRPr>
          </a:p>
        </p:txBody>
      </p:sp>
      <p:pic>
        <p:nvPicPr>
          <p:cNvPr id="7" name="Рисунок 6" descr="200px-Borsch-_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839504"/>
            <a:ext cx="2928958" cy="2196720"/>
          </a:xfrm>
          <a:prstGeom prst="rect">
            <a:avLst/>
          </a:prstGeom>
        </p:spPr>
      </p:pic>
      <p:pic>
        <p:nvPicPr>
          <p:cNvPr id="10" name="Рисунок 9" descr="80588858_3437689_20_.jpg"/>
          <p:cNvPicPr>
            <a:picLocks noChangeAspect="1"/>
          </p:cNvPicPr>
          <p:nvPr/>
        </p:nvPicPr>
        <p:blipFill>
          <a:blip r:embed="rId4"/>
          <a:srcRect l="23214" t="9764" r="14643" b="6545"/>
          <a:stretch>
            <a:fillRect/>
          </a:stretch>
        </p:blipFill>
        <p:spPr>
          <a:xfrm>
            <a:off x="6072198" y="1785926"/>
            <a:ext cx="2714644" cy="2305723"/>
          </a:xfrm>
          <a:prstGeom prst="rect">
            <a:avLst/>
          </a:prstGeom>
        </p:spPr>
      </p:pic>
      <p:pic>
        <p:nvPicPr>
          <p:cNvPr id="11" name="Рисунок 10" descr="borshch2-530x3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214818"/>
            <a:ext cx="3710689" cy="2457456"/>
          </a:xfrm>
          <a:prstGeom prst="rect">
            <a:avLst/>
          </a:prstGeom>
        </p:spPr>
      </p:pic>
    </p:spTree>
  </p:cSld>
  <p:clrMapOvr>
    <a:masterClrMapping/>
  </p:clrMapOvr>
  <p:transition advTm="83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4143404" cy="1071570"/>
          </a:xfrm>
        </p:spPr>
        <p:txBody>
          <a:bodyPr/>
          <a:lstStyle/>
          <a:p>
            <a:r>
              <a:rPr lang="de-DE" dirty="0" smtClean="0">
                <a:latin typeface="Monotype Corsiva" pitchFamily="66" charset="0"/>
              </a:rPr>
              <a:t>Soljanka</a:t>
            </a:r>
            <a:endParaRPr lang="de-DE" dirty="0">
              <a:latin typeface="Monotype Corsiva" pitchFamily="66" charset="0"/>
            </a:endParaRPr>
          </a:p>
        </p:txBody>
      </p:sp>
      <p:pic>
        <p:nvPicPr>
          <p:cNvPr id="3" name="Рисунок 2" descr="1237543279_ukrcon5.jpg"/>
          <p:cNvPicPr>
            <a:picLocks noChangeAspect="1"/>
          </p:cNvPicPr>
          <p:nvPr/>
        </p:nvPicPr>
        <p:blipFill>
          <a:blip r:embed="rId2"/>
          <a:srcRect l="3356" t="59360" r="4362" b="3198"/>
          <a:stretch>
            <a:fillRect/>
          </a:stretch>
        </p:blipFill>
        <p:spPr>
          <a:xfrm rot="5400000">
            <a:off x="-2423631" y="2423632"/>
            <a:ext cx="6858000" cy="2010736"/>
          </a:xfrm>
          <a:prstGeom prst="rect">
            <a:avLst/>
          </a:prstGeom>
        </p:spPr>
      </p:pic>
      <p:pic>
        <p:nvPicPr>
          <p:cNvPr id="4" name="Рисунок 3" descr="ану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071546"/>
            <a:ext cx="3143272" cy="2000264"/>
          </a:xfrm>
          <a:prstGeom prst="rect">
            <a:avLst/>
          </a:prstGeom>
        </p:spPr>
      </p:pic>
      <p:pic>
        <p:nvPicPr>
          <p:cNvPr id="5" name="Рисунок 4" descr="нгше8474.jpg"/>
          <p:cNvPicPr>
            <a:picLocks noChangeAspect="1"/>
          </p:cNvPicPr>
          <p:nvPr/>
        </p:nvPicPr>
        <p:blipFill>
          <a:blip r:embed="rId4"/>
          <a:srcRect t="19444"/>
          <a:stretch>
            <a:fillRect/>
          </a:stretch>
        </p:blipFill>
        <p:spPr>
          <a:xfrm>
            <a:off x="2143108" y="1071546"/>
            <a:ext cx="3209985" cy="2000264"/>
          </a:xfrm>
          <a:prstGeom prst="rect">
            <a:avLst/>
          </a:prstGeom>
        </p:spPr>
      </p:pic>
      <p:pic>
        <p:nvPicPr>
          <p:cNvPr id="6" name="Рисунок 5" descr="800px-Solijanka_0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35756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7143768" cy="1582726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latin typeface="Monotype Corsiva" pitchFamily="66" charset="0"/>
              </a:rPr>
              <a:t>Warenyky </a:t>
            </a:r>
            <a:br>
              <a:rPr lang="de-DE" sz="4000" dirty="0" smtClean="0">
                <a:latin typeface="Monotype Corsiva" pitchFamily="66" charset="0"/>
              </a:rPr>
            </a:br>
            <a:r>
              <a:rPr lang="de-DE" sz="4000" dirty="0" smtClean="0">
                <a:latin typeface="Monotype Corsiva" pitchFamily="66" charset="0"/>
              </a:rPr>
              <a:t>( gekochte Teigtaschen mit verschiedenen Füllungen )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3" name="Рисунок 2" descr="c-5.gif"/>
          <p:cNvPicPr>
            <a:picLocks noChangeAspect="1"/>
          </p:cNvPicPr>
          <p:nvPr/>
        </p:nvPicPr>
        <p:blipFill>
          <a:blip r:embed="rId2"/>
          <a:srcRect l="20913" r="15625" b="82812"/>
          <a:stretch>
            <a:fillRect/>
          </a:stretch>
        </p:blipFill>
        <p:spPr>
          <a:xfrm rot="16200000">
            <a:off x="-2427298" y="2427302"/>
            <a:ext cx="6858002" cy="2003397"/>
          </a:xfrm>
          <a:prstGeom prst="rect">
            <a:avLst/>
          </a:prstGeom>
        </p:spPr>
      </p:pic>
      <p:pic>
        <p:nvPicPr>
          <p:cNvPr id="4" name="Рисунок 3" descr="800px-Warenyk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785926"/>
            <a:ext cx="3143272" cy="2357454"/>
          </a:xfrm>
          <a:prstGeom prst="rect">
            <a:avLst/>
          </a:prstGeom>
        </p:spPr>
      </p:pic>
      <p:pic>
        <p:nvPicPr>
          <p:cNvPr id="5" name="Рисунок 4" descr="800px-Wareny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285992"/>
            <a:ext cx="2667019" cy="2000264"/>
          </a:xfrm>
          <a:prstGeom prst="rect">
            <a:avLst/>
          </a:prstGeom>
        </p:spPr>
      </p:pic>
      <p:pic>
        <p:nvPicPr>
          <p:cNvPr id="7" name="Рисунок 6" descr="vareniki777.jpg"/>
          <p:cNvPicPr>
            <a:picLocks noChangeAspect="1"/>
          </p:cNvPicPr>
          <p:nvPr/>
        </p:nvPicPr>
        <p:blipFill>
          <a:blip r:embed="rId5"/>
          <a:srcRect b="8815"/>
          <a:stretch>
            <a:fillRect/>
          </a:stretch>
        </p:blipFill>
        <p:spPr>
          <a:xfrm>
            <a:off x="3714744" y="3929066"/>
            <a:ext cx="3000396" cy="2571768"/>
          </a:xfrm>
          <a:prstGeom prst="rect">
            <a:avLst/>
          </a:prstGeom>
        </p:spPr>
      </p:pic>
    </p:spTree>
  </p:cSld>
  <p:clrMapOvr>
    <a:masterClrMapping/>
  </p:clrMapOvr>
  <p:transition advTm="659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15172" cy="1296974"/>
          </a:xfrm>
        </p:spPr>
        <p:txBody>
          <a:bodyPr>
            <a:noAutofit/>
          </a:bodyPr>
          <a:lstStyle/>
          <a:p>
            <a:r>
              <a:rPr lang="de-DE" sz="4000" dirty="0" smtClean="0">
                <a:latin typeface="Monotype Corsiva" pitchFamily="66" charset="0"/>
              </a:rPr>
              <a:t> </a:t>
            </a:r>
            <a:r>
              <a:rPr lang="de-DE" sz="4000" dirty="0" err="1" smtClean="0">
                <a:latin typeface="Monotype Corsiva" pitchFamily="66" charset="0"/>
              </a:rPr>
              <a:t>Holubzi</a:t>
            </a:r>
            <a:r>
              <a:rPr lang="de-DE" sz="4000" dirty="0" smtClean="0">
                <a:latin typeface="Monotype Corsiva" pitchFamily="66" charset="0"/>
              </a:rPr>
              <a:t> </a:t>
            </a:r>
            <a:br>
              <a:rPr lang="de-DE" sz="4000" dirty="0" smtClean="0">
                <a:latin typeface="Monotype Corsiva" pitchFamily="66" charset="0"/>
              </a:rPr>
            </a:br>
            <a:r>
              <a:rPr lang="de-DE" sz="4000" dirty="0" smtClean="0">
                <a:latin typeface="Monotype Corsiva" pitchFamily="66" charset="0"/>
              </a:rPr>
              <a:t>( eine Art Kohlrouladen )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1571" t="33333" r="1571" b="32291"/>
          <a:stretch>
            <a:fillRect/>
          </a:stretch>
        </p:blipFill>
        <p:spPr>
          <a:xfrm rot="5400000">
            <a:off x="-2429268" y="2429269"/>
            <a:ext cx="6858000" cy="1999462"/>
          </a:xfrm>
          <a:prstGeom prst="rect">
            <a:avLst/>
          </a:prstGeom>
        </p:spPr>
      </p:pic>
      <p:pic>
        <p:nvPicPr>
          <p:cNvPr id="5" name="Рисунок 4" descr="imagesпм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85992"/>
            <a:ext cx="2714644" cy="2035983"/>
          </a:xfrm>
          <a:prstGeom prst="rect">
            <a:avLst/>
          </a:prstGeom>
        </p:spPr>
      </p:pic>
      <p:pic>
        <p:nvPicPr>
          <p:cNvPr id="6" name="Рисунок 5" descr="indexс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643314"/>
            <a:ext cx="3186645" cy="2574809"/>
          </a:xfrm>
          <a:prstGeom prst="rect">
            <a:avLst/>
          </a:prstGeom>
        </p:spPr>
      </p:pic>
      <p:pic>
        <p:nvPicPr>
          <p:cNvPr id="4" name="Рисунок 3" descr="indexсвр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643050"/>
            <a:ext cx="3147322" cy="2357454"/>
          </a:xfrm>
          <a:prstGeom prst="rect">
            <a:avLst/>
          </a:prstGeom>
        </p:spPr>
      </p:pic>
    </p:spTree>
  </p:cSld>
  <p:clrMapOvr>
    <a:masterClrMapping/>
  </p:clrMapOvr>
  <p:transition advTm="723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42852"/>
            <a:ext cx="6143668" cy="1296974"/>
          </a:xfrm>
        </p:spPr>
        <p:txBody>
          <a:bodyPr>
            <a:noAutofit/>
          </a:bodyPr>
          <a:lstStyle/>
          <a:p>
            <a:r>
              <a:rPr lang="de-DE" sz="4000" dirty="0" err="1" smtClean="0">
                <a:latin typeface="Monotype Corsiva" pitchFamily="66" charset="0"/>
              </a:rPr>
              <a:t>Deruny</a:t>
            </a:r>
            <a:r>
              <a:rPr lang="de-DE" sz="4000" dirty="0" smtClean="0">
                <a:latin typeface="Monotype Corsiva" pitchFamily="66" charset="0"/>
              </a:rPr>
              <a:t> </a:t>
            </a:r>
            <a:br>
              <a:rPr lang="de-DE" sz="4000" dirty="0" smtClean="0">
                <a:latin typeface="Monotype Corsiva" pitchFamily="66" charset="0"/>
              </a:rPr>
            </a:br>
            <a:r>
              <a:rPr lang="de-DE" sz="4000" dirty="0" smtClean="0">
                <a:latin typeface="Monotype Corsiva" pitchFamily="66" charset="0"/>
              </a:rPr>
              <a:t>( eine Art Kartoffelpuffer )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1571" t="84375" r="40252" b="1041"/>
          <a:stretch>
            <a:fillRect/>
          </a:stretch>
        </p:blipFill>
        <p:spPr>
          <a:xfrm rot="5400000">
            <a:off x="-2393166" y="2393166"/>
            <a:ext cx="6857999" cy="2071672"/>
          </a:xfrm>
          <a:prstGeom prst="rect">
            <a:avLst/>
          </a:prstGeom>
        </p:spPr>
      </p:pic>
      <p:pic>
        <p:nvPicPr>
          <p:cNvPr id="4" name="Рисунок 3" descr="220px-Patate_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3116"/>
            <a:ext cx="3071834" cy="2446752"/>
          </a:xfrm>
          <a:prstGeom prst="rect">
            <a:avLst/>
          </a:prstGeom>
        </p:spPr>
      </p:pic>
      <p:pic>
        <p:nvPicPr>
          <p:cNvPr id="5" name="Рисунок 4" descr="337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71942"/>
            <a:ext cx="2974282" cy="2485472"/>
          </a:xfrm>
          <a:prstGeom prst="rect">
            <a:avLst/>
          </a:prstGeom>
        </p:spPr>
      </p:pic>
      <p:pic>
        <p:nvPicPr>
          <p:cNvPr id="6" name="Рисунок 5" descr="280px-Potato_pancak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50017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 advTm="55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8755356d6_171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3116"/>
            <a:ext cx="3820880" cy="2714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929486" cy="16541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Das wichtigste und populärste Gericht in der Ukraine ist Borschtsch. Borschtsch gehört zu den Lieblingsgerichten vieler Ukrainer. Jede Frau in der Ukraine kann Borschtsch kochen.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3"/>
          <a:srcRect l="1571" t="70833" r="55287" b="18750"/>
          <a:stretch>
            <a:fillRect/>
          </a:stretch>
        </p:blipFill>
        <p:spPr>
          <a:xfrm rot="5400000">
            <a:off x="-2428885" y="2428885"/>
            <a:ext cx="6858002" cy="2000231"/>
          </a:xfrm>
          <a:prstGeom prst="rect">
            <a:avLst/>
          </a:prstGeom>
        </p:spPr>
      </p:pic>
      <p:pic>
        <p:nvPicPr>
          <p:cNvPr id="5" name="Рисунок 4" descr="post-2-13197206113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28" y="2428868"/>
            <a:ext cx="3000428" cy="2357454"/>
          </a:xfrm>
          <a:prstGeom prst="rect">
            <a:avLst/>
          </a:prstGeom>
        </p:spPr>
      </p:pic>
      <p:pic>
        <p:nvPicPr>
          <p:cNvPr id="6" name="Рисунок 5" descr="shutterstock_240222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643446"/>
            <a:ext cx="3093071" cy="2059688"/>
          </a:xfrm>
          <a:prstGeom prst="rect">
            <a:avLst/>
          </a:prstGeom>
        </p:spPr>
      </p:pic>
    </p:spTree>
  </p:cSld>
  <p:clrMapOvr>
    <a:masterClrMapping/>
  </p:clrMapOvr>
  <p:transition advTm="70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929486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Sehr gern isst man in der Ukraine Brot. Es gibt viele Brotsorten. Besonders gut schmeckt das Roggenbrot. Brot in der Ukraine praktisch zu allen Gerichten.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1571" t="16666" r="43081" b="69792"/>
          <a:stretch>
            <a:fillRect/>
          </a:stretch>
        </p:blipFill>
        <p:spPr>
          <a:xfrm rot="5400000">
            <a:off x="-2428884" y="2428884"/>
            <a:ext cx="6858000" cy="2000232"/>
          </a:xfrm>
          <a:prstGeom prst="rect">
            <a:avLst/>
          </a:prstGeom>
        </p:spPr>
      </p:pic>
      <p:pic>
        <p:nvPicPr>
          <p:cNvPr id="6" name="Рисунок 5" descr="imagesп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429132"/>
            <a:ext cx="3036115" cy="2024077"/>
          </a:xfrm>
          <a:prstGeom prst="rect">
            <a:avLst/>
          </a:prstGeom>
        </p:spPr>
      </p:pic>
      <p:pic>
        <p:nvPicPr>
          <p:cNvPr id="4" name="Рисунок 3" descr="269e8fc09e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50" y="1714488"/>
            <a:ext cx="2576814" cy="3071834"/>
          </a:xfrm>
          <a:prstGeom prst="rect">
            <a:avLst/>
          </a:prstGeom>
        </p:spPr>
      </p:pic>
      <p:pic>
        <p:nvPicPr>
          <p:cNvPr id="5" name="Рисунок 4" descr="61610492__12016046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785926"/>
            <a:ext cx="3341686" cy="2506265"/>
          </a:xfrm>
          <a:prstGeom prst="rect">
            <a:avLst/>
          </a:prstGeom>
        </p:spPr>
      </p:pic>
      <p:pic>
        <p:nvPicPr>
          <p:cNvPr id="7" name="Рисунок 6" descr="index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3929066"/>
            <a:ext cx="2932566" cy="2286016"/>
          </a:xfrm>
          <a:prstGeom prst="rect">
            <a:avLst/>
          </a:prstGeom>
        </p:spPr>
      </p:pic>
    </p:spTree>
  </p:cSld>
  <p:clrMapOvr>
    <a:masterClrMapping/>
  </p:clrMapOvr>
  <p:transition advTm="88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211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Ukrainische Küche </vt:lpstr>
      <vt:lpstr>Die ukrainische Küche ist sehr vielfältig. Die Traditionen unterscheiden sich von Region zu Region.</vt:lpstr>
      <vt:lpstr>Die bekanntesten ukrainischen Spezialitäten sind:</vt:lpstr>
      <vt:lpstr>Soljanka</vt:lpstr>
      <vt:lpstr>Warenyky  ( gekochte Teigtaschen mit verschiedenen Füllungen )</vt:lpstr>
      <vt:lpstr> Holubzi  ( eine Art Kohlrouladen )</vt:lpstr>
      <vt:lpstr>Deruny  ( eine Art Kartoffelpuffer )</vt:lpstr>
      <vt:lpstr>Das wichtigste und populärste Gericht in der Ukraine ist Borschtsch. Borschtsch gehört zu den Lieblingsgerichten vieler Ukrainer. Jede Frau in der Ukraine kann Borschtsch kochen.</vt:lpstr>
      <vt:lpstr>Sehr gern isst man in der Ukraine Brot. Es gibt viele Brotsorten. Besonders gut schmeckt das Roggenbrot. Brot in der Ukraine praktisch zu allen Gerichten.</vt:lpstr>
      <vt:lpstr>In der Ukraine isst man sehr gern Speck. Speck isst man in verschiedenen Variationen:</vt:lpstr>
      <vt:lpstr>In der Ukraine isst man gewöhnlich dreimal am Tag. Zum Frühstück isst man in der Ukraine Brötchen oder Brot mit Quark, Käse oder Wurst und trinkt Milch, Tee oder Kaffee.</vt:lpstr>
      <vt:lpstr>Zu Mittag kommen in der Ukraine traditionell drei Gerichte auf den Tisch: eine Suppe, ein Hauptgericht und ein Dessert.</vt:lpstr>
      <vt:lpstr>Zu Abend isst man in der Ukraine zu Hause. Viele Ukrainer essen abends warm.</vt:lpstr>
      <vt:lpstr>Die Ukrainer sind ein sehr gastfreundliches Volk. Bei Besuch kommt immer sehr viel auf den Tisch.</vt:lpstr>
      <vt:lpstr>Das ist alles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Ukrainische Küche </dc:title>
  <dc:creator>1</dc:creator>
  <cp:lastModifiedBy>1</cp:lastModifiedBy>
  <cp:revision>27</cp:revision>
  <dcterms:created xsi:type="dcterms:W3CDTF">2012-01-28T19:18:34Z</dcterms:created>
  <dcterms:modified xsi:type="dcterms:W3CDTF">2012-01-29T15:17:53Z</dcterms:modified>
</cp:coreProperties>
</file>