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7" name="Picture 3" descr="H:\графика\asadal\scool\scool\38 [Converted].png"/>
          <p:cNvPicPr>
            <a:picLocks noChangeAspect="1" noChangeArrowheads="1"/>
          </p:cNvPicPr>
          <p:nvPr/>
        </p:nvPicPr>
        <p:blipFill>
          <a:blip r:embed="rId2" cstate="print"/>
          <a:srcRect l="11539" b="11939"/>
          <a:stretch>
            <a:fillRect/>
          </a:stretch>
        </p:blipFill>
        <p:spPr bwMode="auto">
          <a:xfrm>
            <a:off x="0" y="5357826"/>
            <a:ext cx="3286084" cy="1500174"/>
          </a:xfrm>
          <a:prstGeom prst="rect">
            <a:avLst/>
          </a:prstGeom>
          <a:noFill/>
        </p:spPr>
      </p:pic>
      <p:sp>
        <p:nvSpPr>
          <p:cNvPr id="2" name="Заголовок 1"/>
          <p:cNvSpPr>
            <a:spLocks noGrp="1"/>
          </p:cNvSpPr>
          <p:nvPr>
            <p:ph type="ctrTitle"/>
          </p:nvPr>
        </p:nvSpPr>
        <p:spPr>
          <a:xfrm>
            <a:off x="0" y="214290"/>
            <a:ext cx="9144000" cy="1143008"/>
          </a:xfr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a:lstStyle>
            <a:lvl1pPr>
              <a:defRPr b="1">
                <a:solidFill>
                  <a:schemeClr val="bg1">
                    <a:lumMod val="95000"/>
                  </a:schemeClr>
                </a:solidFill>
                <a:effectLst>
                  <a:outerShdw blurRad="38100" dist="38100" dir="2700000" algn="tl">
                    <a:srgbClr val="000000">
                      <a:alpha val="43137"/>
                    </a:srgbClr>
                  </a:outerShdw>
                </a:effectLst>
                <a:latin typeface="Cambria" pitchFamily="18"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00166" y="2143116"/>
            <a:ext cx="6400800" cy="1752600"/>
          </a:xfrm>
        </p:spPr>
        <p:txBody>
          <a:bodyPr/>
          <a:lstStyle>
            <a:lvl1pPr marL="0" indent="0" algn="ctr">
              <a:buNone/>
              <a:defRPr b="1">
                <a:solidFill>
                  <a:schemeClr val="tx1">
                    <a:lumMod val="75000"/>
                    <a:lumOff val="25000"/>
                  </a:schemeClr>
                </a:solidFill>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rgbClr val="002060"/>
                </a:solidFill>
              </a:defRPr>
            </a:lvl1p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11"/>
          </p:nvPr>
        </p:nvSpPr>
        <p:spPr/>
        <p:txBody>
          <a:bodyPr/>
          <a:lstStyle>
            <a:lvl1pPr>
              <a:defRPr>
                <a:solidFill>
                  <a:srgbClr val="002060"/>
                </a:solidFill>
              </a:defRPr>
            </a:lvl1pPr>
          </a:lstStyle>
          <a:p>
            <a:endParaRPr lang="ru-RU"/>
          </a:p>
        </p:txBody>
      </p:sp>
      <p:sp>
        <p:nvSpPr>
          <p:cNvPr id="6" name="Номер слайда 5"/>
          <p:cNvSpPr>
            <a:spLocks noGrp="1"/>
          </p:cNvSpPr>
          <p:nvPr>
            <p:ph type="sldNum" sz="quarter" idx="12"/>
          </p:nvPr>
        </p:nvSpPr>
        <p:spPr>
          <a:xfrm>
            <a:off x="6553200" y="6356350"/>
            <a:ext cx="1662138" cy="365125"/>
          </a:xfrm>
        </p:spPr>
        <p:txBody>
          <a:bodyPr/>
          <a:lstStyle>
            <a:lvl1pPr>
              <a:defRPr>
                <a:solidFill>
                  <a:srgbClr val="002060"/>
                </a:solidFill>
              </a:defRPr>
            </a:lvl1pPr>
          </a:lstStyle>
          <a:p>
            <a:fld id="{609B7D52-22EF-46F1-A429-82AC652E95F1}" type="slidenum">
              <a:rPr lang="ru-RU" smtClean="0"/>
              <a:t>‹#›</a:t>
            </a:fld>
            <a:endParaRPr lang="ru-RU"/>
          </a:p>
        </p:txBody>
      </p:sp>
      <p:pic>
        <p:nvPicPr>
          <p:cNvPr id="1026" name="Picture 2" descr="H:\графика\asadal\scool\scool\23\10101010.png"/>
          <p:cNvPicPr>
            <a:picLocks noChangeAspect="1" noChangeArrowheads="1"/>
          </p:cNvPicPr>
          <p:nvPr/>
        </p:nvPicPr>
        <p:blipFill>
          <a:blip r:embed="rId3"/>
          <a:srcRect l="11857"/>
          <a:stretch>
            <a:fillRect/>
          </a:stretch>
        </p:blipFill>
        <p:spPr bwMode="auto">
          <a:xfrm flipH="1">
            <a:off x="8215338" y="5175261"/>
            <a:ext cx="928662" cy="168273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186351-2F02-48D7-B1CD-844367D1EE84}" type="datetimeFigureOut">
              <a:rPr lang="ru-RU" smtClean="0"/>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186351-2F02-48D7-B1CD-844367D1EE84}" type="datetimeFigureOut">
              <a:rPr lang="ru-RU" smtClean="0"/>
              <a:t>10.11.2013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186351-2F02-48D7-B1CD-844367D1EE84}" type="datetimeFigureOut">
              <a:rPr lang="ru-RU" smtClean="0"/>
              <a:t>10.11.2013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86351-2F02-48D7-B1CD-844367D1EE84}" type="datetimeFigureOut">
              <a:rPr lang="ru-RU" smtClean="0"/>
              <a:t>10.11.2013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186351-2F02-48D7-B1CD-844367D1EE84}" type="datetimeFigureOut">
              <a:rPr lang="ru-RU" smtClean="0"/>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186351-2F02-48D7-B1CD-844367D1EE84}" type="datetimeFigureOut">
              <a:rPr lang="ru-RU" smtClean="0"/>
              <a:t>10.11.2013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9B7D52-22EF-46F1-A429-82AC652E95F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pic>
        <p:nvPicPr>
          <p:cNvPr id="12" name="Picture 4" descr="H:\графика\asadal\scool\scool\38 [Converted]111.png"/>
          <p:cNvPicPr>
            <a:picLocks noChangeAspect="1" noChangeArrowheads="1"/>
          </p:cNvPicPr>
          <p:nvPr/>
        </p:nvPicPr>
        <p:blipFill>
          <a:blip r:embed="rId14"/>
          <a:srcRect l="2920" t="16669" r="3650"/>
          <a:stretch>
            <a:fillRect/>
          </a:stretch>
        </p:blipFill>
        <p:spPr bwMode="auto">
          <a:xfrm>
            <a:off x="0" y="0"/>
            <a:ext cx="9144000"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descr="H:\графика\asadal\scool\scool\38 [Converted].png"/>
          <p:cNvPicPr>
            <a:picLocks noChangeAspect="1" noChangeArrowheads="1"/>
          </p:cNvPicPr>
          <p:nvPr/>
        </p:nvPicPr>
        <p:blipFill>
          <a:blip r:embed="rId15" cstate="print"/>
          <a:srcRect l="11539" b="11939"/>
          <a:stretch>
            <a:fillRect/>
          </a:stretch>
        </p:blipFill>
        <p:spPr bwMode="auto">
          <a:xfrm>
            <a:off x="0" y="5357826"/>
            <a:ext cx="3286084" cy="1500174"/>
          </a:xfrm>
          <a:prstGeom prst="rect">
            <a:avLst/>
          </a:prstGeom>
          <a:noFill/>
        </p:spPr>
      </p:pic>
      <p:pic>
        <p:nvPicPr>
          <p:cNvPr id="14" name="Picture 2" descr="H:\графика\asadal\scool\scool\23\10101010.png"/>
          <p:cNvPicPr>
            <a:picLocks noChangeAspect="1" noChangeArrowheads="1"/>
          </p:cNvPicPr>
          <p:nvPr/>
        </p:nvPicPr>
        <p:blipFill>
          <a:blip r:embed="rId16"/>
          <a:srcRect l="11857"/>
          <a:stretch>
            <a:fillRect/>
          </a:stretch>
        </p:blipFill>
        <p:spPr bwMode="auto">
          <a:xfrm flipH="1">
            <a:off x="8215338" y="5175261"/>
            <a:ext cx="928662" cy="1682739"/>
          </a:xfrm>
          <a:prstGeom prst="rect">
            <a:avLst/>
          </a:prstGeom>
          <a:noFill/>
        </p:spPr>
      </p:pic>
      <p:sp>
        <p:nvSpPr>
          <p:cNvPr id="2" name="Заголовок 1"/>
          <p:cNvSpPr>
            <a:spLocks noGrp="1"/>
          </p:cNvSpPr>
          <p:nvPr>
            <p:ph type="title"/>
          </p:nvPr>
        </p:nvSpPr>
        <p:spPr>
          <a:xfrm>
            <a:off x="0" y="214290"/>
            <a:ext cx="9144000" cy="1143008"/>
          </a:xfrm>
          <a:prstGeom prst="rect">
            <a:avLst/>
          </a:prstGeo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571612"/>
            <a:ext cx="8229600" cy="455455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86351-2F02-48D7-B1CD-844367D1EE84}" type="datetimeFigureOut">
              <a:rPr lang="ru-RU" smtClean="0"/>
              <a:t>10.11.2013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B7D52-22EF-46F1-A429-82AC652E95F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b="1" kern="1200">
          <a:solidFill>
            <a:schemeClr val="bg1">
              <a:lumMod val="95000"/>
            </a:schemeClr>
          </a:solidFill>
          <a:effectLst>
            <a:outerShdw blurRad="38100" dist="38100" dir="2700000" algn="tl">
              <a:srgbClr val="000000">
                <a:alpha val="43137"/>
              </a:srgbClr>
            </a:outerShdw>
          </a:effectLst>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a/url?sa=t&amp;rct=j&amp;q=&amp;esrc=s&amp;source=web&amp;cd=8&amp;cad=rja&amp;ved=0CEcQFjAH&amp;url=http%3A%2F%2Fwww.geo.de%2FGEO%2Fheftreihen%2Fgeo_magazin%2Fwas-ist-die-ideale-schule-56873.html&amp;ei=tlJ_UoDYEc-RswaUpICYCQ&amp;usg=AFQjCNGiiV-dG8sZpU6sKB7exalFQaCdZw"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500306"/>
            <a:ext cx="9144000" cy="1143008"/>
          </a:xfrm>
        </p:spPr>
        <p:txBody>
          <a:bodyPr>
            <a:normAutofit fontScale="90000"/>
          </a:bodyPr>
          <a:lstStyle/>
          <a:p>
            <a:r>
              <a:rPr lang="de-DE" sz="6700" u="sng" dirty="0">
                <a:solidFill>
                  <a:schemeClr val="accent1">
                    <a:lumMod val="60000"/>
                    <a:lumOff val="40000"/>
                  </a:schemeClr>
                </a:solidFill>
                <a:hlinkClick r:id="rId2"/>
              </a:rPr>
              <a:t>Was ist die </a:t>
            </a:r>
            <a:r>
              <a:rPr lang="de-DE" sz="6700" b="1" u="sng" dirty="0">
                <a:solidFill>
                  <a:schemeClr val="accent1">
                    <a:lumMod val="60000"/>
                    <a:lumOff val="40000"/>
                  </a:schemeClr>
                </a:solidFill>
                <a:hlinkClick r:id="rId2"/>
              </a:rPr>
              <a:t>ideale Schule</a:t>
            </a:r>
            <a:r>
              <a:rPr lang="de-DE" sz="6700" u="sng" dirty="0">
                <a:solidFill>
                  <a:schemeClr val="accent1">
                    <a:lumMod val="60000"/>
                    <a:lumOff val="40000"/>
                  </a:schemeClr>
                </a:solidFill>
                <a:hlinkClick r:id="rId2"/>
              </a:rPr>
              <a:t>?</a:t>
            </a:r>
            <a:r>
              <a:rPr lang="de-DE" u="sng" dirty="0">
                <a:solidFill>
                  <a:schemeClr val="accent1">
                    <a:lumMod val="60000"/>
                    <a:lumOff val="40000"/>
                  </a:schemeClr>
                </a:solidFill>
              </a:rPr>
              <a:t/>
            </a:r>
            <a:br>
              <a:rPr lang="de-DE" u="sng" dirty="0">
                <a:solidFill>
                  <a:schemeClr val="accent1">
                    <a:lumMod val="60000"/>
                    <a:lumOff val="40000"/>
                  </a:schemeClr>
                </a:solidFill>
              </a:rPr>
            </a:br>
            <a:endParaRPr lang="ru-RU" u="sng" dirty="0">
              <a:solidFill>
                <a:schemeClr val="accent1">
                  <a:lumMod val="60000"/>
                  <a:lumOff val="40000"/>
                </a:schemeClr>
              </a:solidFill>
            </a:endParaRPr>
          </a:p>
        </p:txBody>
      </p:sp>
      <p:pic>
        <p:nvPicPr>
          <p:cNvPr id="52228" name="Picture 4" descr="http://files.seti.ee/canecorso/kartinki/2011/juuni/komm.jpg"/>
          <p:cNvPicPr>
            <a:picLocks noChangeAspect="1" noChangeArrowheads="1"/>
          </p:cNvPicPr>
          <p:nvPr/>
        </p:nvPicPr>
        <p:blipFill>
          <a:blip r:embed="rId3"/>
          <a:srcRect/>
          <a:stretch>
            <a:fillRect/>
          </a:stretch>
        </p:blipFill>
        <p:spPr bwMode="auto">
          <a:xfrm>
            <a:off x="5286380" y="4357694"/>
            <a:ext cx="3025029" cy="2290749"/>
          </a:xfrm>
          <a:prstGeom prst="rect">
            <a:avLst/>
          </a:prstGeom>
          <a:ln>
            <a:noFill/>
          </a:ln>
          <a:effectLst>
            <a:softEdge rad="112500"/>
          </a:effectLst>
        </p:spPr>
      </p:pic>
      <p:pic>
        <p:nvPicPr>
          <p:cNvPr id="52230" name="Picture 6" descr="http://school5dim.ucoz.ru/_nw/0/67284108.png"/>
          <p:cNvPicPr>
            <a:picLocks noChangeAspect="1" noChangeArrowheads="1"/>
          </p:cNvPicPr>
          <p:nvPr/>
        </p:nvPicPr>
        <p:blipFill>
          <a:blip r:embed="rId4"/>
          <a:srcRect/>
          <a:stretch>
            <a:fillRect/>
          </a:stretch>
        </p:blipFill>
        <p:spPr bwMode="auto">
          <a:xfrm>
            <a:off x="2571736" y="3786190"/>
            <a:ext cx="2071702" cy="187371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1571612"/>
            <a:ext cx="4643470" cy="4071965"/>
          </a:xfrm>
        </p:spPr>
        <p:txBody>
          <a:bodyPr>
            <a:normAutofit fontScale="62500" lnSpcReduction="20000"/>
          </a:bodyPr>
          <a:lstStyle/>
          <a:p>
            <a:r>
              <a:rPr lang="en-US" dirty="0" err="1" smtClean="0"/>
              <a:t>Seitdem</a:t>
            </a:r>
            <a:r>
              <a:rPr lang="en-US" dirty="0" smtClean="0"/>
              <a:t> die </a:t>
            </a:r>
            <a:r>
              <a:rPr lang="en-US" dirty="0" err="1" smtClean="0"/>
              <a:t>Menschen</a:t>
            </a:r>
            <a:r>
              <a:rPr lang="en-US" dirty="0" smtClean="0"/>
              <a:t> </a:t>
            </a:r>
            <a:r>
              <a:rPr lang="en-US" dirty="0" err="1" smtClean="0"/>
              <a:t>zur</a:t>
            </a:r>
            <a:r>
              <a:rPr lang="en-US" dirty="0" smtClean="0"/>
              <a:t> </a:t>
            </a:r>
            <a:r>
              <a:rPr lang="en-US" dirty="0" err="1" smtClean="0"/>
              <a:t>Schule</a:t>
            </a:r>
            <a:r>
              <a:rPr lang="en-US" dirty="0" smtClean="0"/>
              <a:t> </a:t>
            </a:r>
            <a:r>
              <a:rPr lang="en-US" dirty="0" err="1" smtClean="0"/>
              <a:t>gehen</a:t>
            </a:r>
            <a:r>
              <a:rPr lang="en-US" dirty="0" smtClean="0"/>
              <a:t>,</a:t>
            </a:r>
            <a:r>
              <a:rPr lang="uk-UA" dirty="0" smtClean="0"/>
              <a:t>    </a:t>
            </a:r>
            <a:r>
              <a:rPr lang="en-US" dirty="0" err="1" smtClean="0"/>
              <a:t>träumen</a:t>
            </a:r>
            <a:r>
              <a:rPr lang="en-US" dirty="0" smtClean="0"/>
              <a:t> </a:t>
            </a:r>
            <a:r>
              <a:rPr lang="en-US" dirty="0" err="1" smtClean="0"/>
              <a:t>sie</a:t>
            </a:r>
            <a:r>
              <a:rPr lang="en-US" dirty="0" smtClean="0"/>
              <a:t> von </a:t>
            </a:r>
            <a:r>
              <a:rPr lang="en-US" dirty="0" err="1" smtClean="0"/>
              <a:t>der</a:t>
            </a:r>
            <a:r>
              <a:rPr lang="en-US" dirty="0" smtClean="0"/>
              <a:t> </a:t>
            </a:r>
            <a:r>
              <a:rPr lang="en-US" dirty="0" err="1" smtClean="0"/>
              <a:t>perfekten</a:t>
            </a:r>
            <a:r>
              <a:rPr lang="en-US" dirty="0" smtClean="0"/>
              <a:t> </a:t>
            </a:r>
            <a:r>
              <a:rPr lang="en-US" dirty="0" err="1" smtClean="0"/>
              <a:t>Schule</a:t>
            </a:r>
            <a:r>
              <a:rPr lang="en-US" dirty="0" smtClean="0"/>
              <a:t>. </a:t>
            </a:r>
            <a:r>
              <a:rPr lang="en-US" dirty="0" err="1" smtClean="0"/>
              <a:t>Dabei</a:t>
            </a:r>
            <a:r>
              <a:rPr lang="en-US" dirty="0" smtClean="0"/>
              <a:t> </a:t>
            </a:r>
            <a:r>
              <a:rPr lang="en-US" dirty="0" err="1" smtClean="0"/>
              <a:t>gehen</a:t>
            </a:r>
            <a:r>
              <a:rPr lang="en-US" dirty="0" smtClean="0"/>
              <a:t> die </a:t>
            </a:r>
            <a:r>
              <a:rPr lang="en-US" dirty="0" err="1" smtClean="0"/>
              <a:t>Ansichten</a:t>
            </a:r>
            <a:r>
              <a:rPr lang="en-US" dirty="0" smtClean="0"/>
              <a:t> </a:t>
            </a:r>
            <a:r>
              <a:rPr lang="en-US" dirty="0" err="1" smtClean="0"/>
              <a:t>darüber</a:t>
            </a:r>
            <a:r>
              <a:rPr lang="en-US" dirty="0" smtClean="0"/>
              <a:t>, was </a:t>
            </a:r>
            <a:r>
              <a:rPr lang="en-US" dirty="0" err="1" smtClean="0"/>
              <a:t>eine</a:t>
            </a:r>
            <a:r>
              <a:rPr lang="en-US" dirty="0" smtClean="0"/>
              <a:t> </a:t>
            </a:r>
            <a:r>
              <a:rPr lang="en-US" dirty="0" err="1" smtClean="0"/>
              <a:t>gute</a:t>
            </a:r>
            <a:r>
              <a:rPr lang="en-US" dirty="0" smtClean="0"/>
              <a:t> </a:t>
            </a:r>
            <a:r>
              <a:rPr lang="en-US" dirty="0" err="1" smtClean="0"/>
              <a:t>Schule</a:t>
            </a:r>
            <a:r>
              <a:rPr lang="en-US" dirty="0" smtClean="0"/>
              <a:t> </a:t>
            </a:r>
            <a:r>
              <a:rPr lang="en-US" dirty="0" err="1" smtClean="0"/>
              <a:t>ausmacht</a:t>
            </a:r>
            <a:r>
              <a:rPr lang="en-US" dirty="0" smtClean="0"/>
              <a:t>, </a:t>
            </a:r>
            <a:r>
              <a:rPr lang="en-US" dirty="0" err="1" smtClean="0"/>
              <a:t>weit</a:t>
            </a:r>
            <a:r>
              <a:rPr lang="en-US" dirty="0" smtClean="0"/>
              <a:t> </a:t>
            </a:r>
            <a:r>
              <a:rPr lang="en-US" dirty="0" err="1" smtClean="0"/>
              <a:t>auseinander</a:t>
            </a:r>
            <a:r>
              <a:rPr lang="en-US" dirty="0" smtClean="0"/>
              <a:t>. Die </a:t>
            </a:r>
            <a:r>
              <a:rPr lang="en-US" dirty="0" err="1" smtClean="0"/>
              <a:t>einen</a:t>
            </a:r>
            <a:r>
              <a:rPr lang="en-US" dirty="0" smtClean="0"/>
              <a:t> </a:t>
            </a:r>
            <a:r>
              <a:rPr lang="en-US" dirty="0" err="1" smtClean="0"/>
              <a:t>wünschen</a:t>
            </a:r>
            <a:r>
              <a:rPr lang="en-US" dirty="0" smtClean="0"/>
              <a:t> </a:t>
            </a:r>
            <a:r>
              <a:rPr lang="en-US" dirty="0" err="1" smtClean="0"/>
              <a:t>sich</a:t>
            </a:r>
            <a:r>
              <a:rPr lang="en-US" dirty="0" smtClean="0"/>
              <a:t> </a:t>
            </a:r>
            <a:r>
              <a:rPr lang="en-US" dirty="0" err="1" smtClean="0"/>
              <a:t>eine</a:t>
            </a:r>
            <a:r>
              <a:rPr lang="en-US" dirty="0" smtClean="0"/>
              <a:t> </a:t>
            </a:r>
            <a:r>
              <a:rPr lang="en-US" dirty="0" err="1" smtClean="0"/>
              <a:t>angstfreie</a:t>
            </a:r>
            <a:r>
              <a:rPr lang="en-US" dirty="0" smtClean="0"/>
              <a:t> </a:t>
            </a:r>
            <a:r>
              <a:rPr lang="en-US" dirty="0" err="1" smtClean="0"/>
              <a:t>Schule</a:t>
            </a:r>
            <a:r>
              <a:rPr lang="en-US" dirty="0" smtClean="0"/>
              <a:t> </a:t>
            </a:r>
            <a:r>
              <a:rPr lang="en-US" dirty="0" err="1" smtClean="0"/>
              <a:t>als</a:t>
            </a:r>
            <a:r>
              <a:rPr lang="en-US" dirty="0" smtClean="0"/>
              <a:t> </a:t>
            </a:r>
            <a:r>
              <a:rPr lang="en-US" dirty="0" err="1" smtClean="0"/>
              <a:t>wirklichen</a:t>
            </a:r>
            <a:r>
              <a:rPr lang="en-US" dirty="0" smtClean="0"/>
              <a:t> </a:t>
            </a:r>
            <a:r>
              <a:rPr lang="en-US" dirty="0" err="1" smtClean="0"/>
              <a:t>Lebensort</a:t>
            </a:r>
            <a:r>
              <a:rPr lang="en-US" dirty="0" smtClean="0"/>
              <a:t> </a:t>
            </a:r>
            <a:r>
              <a:rPr lang="en-US" dirty="0" err="1" smtClean="0"/>
              <a:t>ohne</a:t>
            </a:r>
            <a:r>
              <a:rPr lang="en-US" dirty="0" smtClean="0"/>
              <a:t> </a:t>
            </a:r>
            <a:r>
              <a:rPr lang="en-US" dirty="0" err="1" smtClean="0"/>
              <a:t>Noten</a:t>
            </a:r>
            <a:r>
              <a:rPr lang="en-US" dirty="0" smtClean="0"/>
              <a:t> und </a:t>
            </a:r>
            <a:r>
              <a:rPr lang="en-US" dirty="0" err="1" smtClean="0"/>
              <a:t>Sitzenbleiben</a:t>
            </a:r>
            <a:r>
              <a:rPr lang="en-US" dirty="0" smtClean="0"/>
              <a:t>, </a:t>
            </a:r>
            <a:r>
              <a:rPr lang="en-US" dirty="0" err="1" smtClean="0"/>
              <a:t>andere</a:t>
            </a:r>
            <a:r>
              <a:rPr lang="en-US" dirty="0" smtClean="0"/>
              <a:t> </a:t>
            </a:r>
            <a:r>
              <a:rPr lang="en-US" dirty="0" err="1" smtClean="0"/>
              <a:t>suchen</a:t>
            </a:r>
            <a:r>
              <a:rPr lang="en-US" dirty="0" smtClean="0"/>
              <a:t> </a:t>
            </a:r>
            <a:r>
              <a:rPr lang="en-US" dirty="0" err="1" smtClean="0"/>
              <a:t>nach</a:t>
            </a:r>
            <a:r>
              <a:rPr lang="en-US" dirty="0" smtClean="0"/>
              <a:t> </a:t>
            </a:r>
            <a:r>
              <a:rPr lang="en-US" dirty="0" err="1" smtClean="0"/>
              <a:t>Leistung</a:t>
            </a:r>
            <a:r>
              <a:rPr lang="en-US" dirty="0" smtClean="0"/>
              <a:t> und </a:t>
            </a:r>
            <a:r>
              <a:rPr lang="en-US" dirty="0" err="1" smtClean="0"/>
              <a:t>Eliteförderung</a:t>
            </a:r>
            <a:r>
              <a:rPr lang="en-US" dirty="0" smtClean="0"/>
              <a:t>. </a:t>
            </a:r>
            <a:r>
              <a:rPr lang="en-US" dirty="0" err="1" smtClean="0"/>
              <a:t>Eine</a:t>
            </a:r>
            <a:r>
              <a:rPr lang="en-US" dirty="0" smtClean="0"/>
              <a:t> </a:t>
            </a:r>
            <a:r>
              <a:rPr lang="en-US" dirty="0" err="1" smtClean="0"/>
              <a:t>Schule</a:t>
            </a:r>
            <a:r>
              <a:rPr lang="en-US" dirty="0" smtClean="0"/>
              <a:t>, in </a:t>
            </a:r>
            <a:r>
              <a:rPr lang="en-US" dirty="0" err="1" smtClean="0"/>
              <a:t>der</a:t>
            </a:r>
            <a:r>
              <a:rPr lang="en-US" dirty="0" smtClean="0"/>
              <a:t> </a:t>
            </a:r>
            <a:r>
              <a:rPr lang="en-US" dirty="0" err="1" smtClean="0"/>
              <a:t>jedes</a:t>
            </a:r>
            <a:r>
              <a:rPr lang="en-US" dirty="0" smtClean="0"/>
              <a:t> </a:t>
            </a:r>
            <a:r>
              <a:rPr lang="en-US" dirty="0" err="1" smtClean="0"/>
              <a:t>einzelne</a:t>
            </a:r>
            <a:r>
              <a:rPr lang="en-US" dirty="0" smtClean="0"/>
              <a:t> Kind </a:t>
            </a:r>
            <a:r>
              <a:rPr lang="en-US" dirty="0" err="1" smtClean="0"/>
              <a:t>im</a:t>
            </a:r>
            <a:r>
              <a:rPr lang="en-US" dirty="0" smtClean="0"/>
              <a:t> </a:t>
            </a:r>
            <a:r>
              <a:rPr lang="en-US" dirty="0" err="1" smtClean="0"/>
              <a:t>Mittelpunkt</a:t>
            </a:r>
            <a:r>
              <a:rPr lang="en-US" dirty="0" smtClean="0"/>
              <a:t> </a:t>
            </a:r>
            <a:r>
              <a:rPr lang="en-US" dirty="0" err="1" smtClean="0"/>
              <a:t>steht</a:t>
            </a:r>
            <a:r>
              <a:rPr lang="en-US" dirty="0" smtClean="0"/>
              <a:t>, die </a:t>
            </a:r>
            <a:r>
              <a:rPr lang="en-US" dirty="0" err="1" smtClean="0"/>
              <a:t>jeden</a:t>
            </a:r>
            <a:r>
              <a:rPr lang="en-US" dirty="0" smtClean="0"/>
              <a:t> </a:t>
            </a:r>
            <a:r>
              <a:rPr lang="en-US" dirty="0" err="1" smtClean="0"/>
              <a:t>Schüler</a:t>
            </a:r>
            <a:r>
              <a:rPr lang="en-US" dirty="0" smtClean="0"/>
              <a:t> </a:t>
            </a:r>
            <a:r>
              <a:rPr lang="en-US" dirty="0" err="1" smtClean="0"/>
              <a:t>mitnimmt</a:t>
            </a:r>
            <a:r>
              <a:rPr lang="en-US" dirty="0" smtClean="0"/>
              <a:t>, </a:t>
            </a:r>
            <a:r>
              <a:rPr lang="en-US" dirty="0" err="1" smtClean="0"/>
              <a:t>sich</a:t>
            </a:r>
            <a:r>
              <a:rPr lang="en-US" dirty="0" smtClean="0"/>
              <a:t> auf die </a:t>
            </a:r>
            <a:r>
              <a:rPr lang="en-US" dirty="0" err="1" smtClean="0"/>
              <a:t>unterschiedlichsten</a:t>
            </a:r>
            <a:r>
              <a:rPr lang="en-US" dirty="0" smtClean="0"/>
              <a:t> </a:t>
            </a:r>
            <a:r>
              <a:rPr lang="en-US" dirty="0" err="1" smtClean="0"/>
              <a:t>Begabungen</a:t>
            </a:r>
            <a:r>
              <a:rPr lang="en-US" dirty="0" smtClean="0"/>
              <a:t> </a:t>
            </a:r>
            <a:r>
              <a:rPr lang="en-US" dirty="0" err="1" smtClean="0"/>
              <a:t>einstellt</a:t>
            </a:r>
            <a:r>
              <a:rPr lang="en-US" dirty="0" smtClean="0"/>
              <a:t> und </a:t>
            </a:r>
            <a:r>
              <a:rPr lang="en-US" dirty="0" err="1" smtClean="0"/>
              <a:t>unentdeckte</a:t>
            </a:r>
            <a:r>
              <a:rPr lang="en-US" dirty="0" smtClean="0"/>
              <a:t> </a:t>
            </a:r>
            <a:r>
              <a:rPr lang="en-US" dirty="0" err="1" smtClean="0"/>
              <a:t>Potenziale</a:t>
            </a:r>
            <a:r>
              <a:rPr lang="en-US" dirty="0" smtClean="0"/>
              <a:t> </a:t>
            </a:r>
            <a:r>
              <a:rPr lang="en-US" dirty="0" err="1" smtClean="0"/>
              <a:t>hebt</a:t>
            </a:r>
            <a:r>
              <a:rPr lang="en-US" dirty="0" smtClean="0"/>
              <a:t>.</a:t>
            </a:r>
            <a:endParaRPr lang="ru-RU" dirty="0" smtClean="0"/>
          </a:p>
          <a:p>
            <a:endParaRPr lang="ru-RU" dirty="0"/>
          </a:p>
        </p:txBody>
      </p:sp>
      <p:pic>
        <p:nvPicPr>
          <p:cNvPr id="4098" name="Picture 2" descr="http://img01.chitalnya.ru/upload/227/430175535380840320.jpg"/>
          <p:cNvPicPr>
            <a:picLocks noChangeAspect="1" noChangeArrowheads="1"/>
          </p:cNvPicPr>
          <p:nvPr/>
        </p:nvPicPr>
        <p:blipFill>
          <a:blip r:embed="rId2"/>
          <a:srcRect/>
          <a:stretch>
            <a:fillRect/>
          </a:stretch>
        </p:blipFill>
        <p:spPr bwMode="auto">
          <a:xfrm>
            <a:off x="6072166" y="1214422"/>
            <a:ext cx="3071834" cy="32013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100" name="Picture 4" descr="http://im2-tub-ua.yandex.net/i?id=278726440-69-72&amp;n=21"/>
          <p:cNvPicPr>
            <a:picLocks noChangeAspect="1" noChangeArrowheads="1"/>
          </p:cNvPicPr>
          <p:nvPr/>
        </p:nvPicPr>
        <p:blipFill>
          <a:blip r:embed="rId3"/>
          <a:srcRect/>
          <a:stretch>
            <a:fillRect/>
          </a:stretch>
        </p:blipFill>
        <p:spPr bwMode="auto">
          <a:xfrm>
            <a:off x="4857752" y="4071918"/>
            <a:ext cx="2786082" cy="278608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2"/>
            <a:ext cx="4900618" cy="4714908"/>
          </a:xfrm>
        </p:spPr>
        <p:txBody>
          <a:bodyPr>
            <a:normAutofit fontScale="70000" lnSpcReduction="20000"/>
          </a:bodyPr>
          <a:lstStyle/>
          <a:p>
            <a:r>
              <a:rPr lang="de-DE" dirty="0" smtClean="0"/>
              <a:t>Die moderne Schule muss dafür sorgen, dass kein Kind zurück bleibt.</a:t>
            </a:r>
          </a:p>
          <a:p>
            <a:r>
              <a:rPr lang="de-DE" dirty="0" smtClean="0"/>
              <a:t>Dafür brauchen Pädagogen einen neuen Blick auf ihre Schüler: Es gibt kein Kind, das alles kann – aber auch keines, das nichts kann. Die Vielfalt an Talenten und Begabungen, aber auch an Schülern ganz unterschiedlicher sozialer und kultureller Herkunft zum Programm zu machen bedeutet auch, sie nicht mehr als Bedrohung zu erleben. </a:t>
            </a:r>
            <a:endParaRPr lang="ru-RU" dirty="0"/>
          </a:p>
        </p:txBody>
      </p:sp>
      <p:pic>
        <p:nvPicPr>
          <p:cNvPr id="3074" name="Picture 2" descr="http://www.unikru.ru/userfiles/16(1).jpg"/>
          <p:cNvPicPr>
            <a:picLocks noChangeAspect="1" noChangeArrowheads="1"/>
          </p:cNvPicPr>
          <p:nvPr/>
        </p:nvPicPr>
        <p:blipFill>
          <a:blip r:embed="rId2" cstate="print"/>
          <a:srcRect/>
          <a:stretch>
            <a:fillRect/>
          </a:stretch>
        </p:blipFill>
        <p:spPr bwMode="auto">
          <a:xfrm>
            <a:off x="5786446" y="1643050"/>
            <a:ext cx="2286016" cy="2374197"/>
          </a:xfrm>
          <a:prstGeom prst="rect">
            <a:avLst/>
          </a:prstGeom>
          <a:ln>
            <a:noFill/>
          </a:ln>
          <a:effectLst>
            <a:softEdge rad="112500"/>
          </a:effectLst>
        </p:spPr>
      </p:pic>
      <p:pic>
        <p:nvPicPr>
          <p:cNvPr id="3076" name="Picture 4" descr="http://www.edu.cap.ru/home/7152/pervoklassnik.jpg"/>
          <p:cNvPicPr>
            <a:picLocks noChangeAspect="1" noChangeArrowheads="1"/>
          </p:cNvPicPr>
          <p:nvPr/>
        </p:nvPicPr>
        <p:blipFill>
          <a:blip r:embed="rId3"/>
          <a:srcRect/>
          <a:stretch>
            <a:fillRect/>
          </a:stretch>
        </p:blipFill>
        <p:spPr bwMode="auto">
          <a:xfrm>
            <a:off x="5500694" y="4214818"/>
            <a:ext cx="2286016" cy="2357454"/>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sz="5400" u="sng" dirty="0" err="1" smtClean="0">
                <a:solidFill>
                  <a:srgbClr val="00B0F0"/>
                </a:solidFill>
                <a:effectLst/>
              </a:rPr>
              <a:t>Schule</a:t>
            </a:r>
            <a:r>
              <a:rPr lang="en-GB" sz="5400" u="sng" dirty="0" smtClean="0">
                <a:solidFill>
                  <a:srgbClr val="00B0F0"/>
                </a:solidFill>
                <a:effectLst/>
              </a:rPr>
              <a:t> </a:t>
            </a:r>
            <a:r>
              <a:rPr lang="en-GB" sz="5400" u="sng" dirty="0" err="1" smtClean="0">
                <a:solidFill>
                  <a:srgbClr val="00B0F0"/>
                </a:solidFill>
                <a:effectLst/>
              </a:rPr>
              <a:t>der</a:t>
            </a:r>
            <a:r>
              <a:rPr lang="en-GB" sz="5400" u="sng" dirty="0" smtClean="0">
                <a:solidFill>
                  <a:srgbClr val="00B0F0"/>
                </a:solidFill>
                <a:effectLst/>
              </a:rPr>
              <a:t> </a:t>
            </a:r>
            <a:r>
              <a:rPr lang="en-GB" sz="5400" u="sng" dirty="0" err="1" smtClean="0">
                <a:solidFill>
                  <a:srgbClr val="00B0F0"/>
                </a:solidFill>
                <a:effectLst/>
              </a:rPr>
              <a:t>Zukunft</a:t>
            </a:r>
            <a:endParaRPr lang="ru-RU" sz="5400" u="sng" dirty="0">
              <a:solidFill>
                <a:srgbClr val="00B0F0"/>
              </a:solidFill>
              <a:effectLst/>
            </a:endParaRPr>
          </a:p>
        </p:txBody>
      </p:sp>
      <p:sp>
        <p:nvSpPr>
          <p:cNvPr id="3" name="Содержимое 2"/>
          <p:cNvSpPr>
            <a:spLocks noGrp="1"/>
          </p:cNvSpPr>
          <p:nvPr>
            <p:ph idx="1"/>
          </p:nvPr>
        </p:nvSpPr>
        <p:spPr>
          <a:xfrm>
            <a:off x="214282" y="1285860"/>
            <a:ext cx="3971924" cy="4840303"/>
          </a:xfrm>
        </p:spPr>
        <p:txBody>
          <a:bodyPr>
            <a:normAutofit fontScale="92500" lnSpcReduction="10000"/>
          </a:bodyPr>
          <a:lstStyle/>
          <a:p>
            <a:r>
              <a:rPr lang="de-DE" b="0" dirty="0" smtClean="0">
                <a:latin typeface="+mn-lt"/>
              </a:rPr>
              <a:t>Die Zukunft unserer Gesellschaft wird von den Kindern und Jugendlichen gestaltet, die heute heranwachsen. In unseren Schulen sollen diese jungen Menschen deshalb zu mündigen </a:t>
            </a:r>
            <a:r>
              <a:rPr lang="de-DE" b="0" dirty="0" smtClean="0">
                <a:latin typeface="+mn-lt"/>
              </a:rPr>
              <a:t>Bürgern</a:t>
            </a:r>
            <a:r>
              <a:rPr lang="uk-UA" b="0" dirty="0" smtClean="0">
                <a:latin typeface="+mn-lt"/>
              </a:rPr>
              <a:t>.</a:t>
            </a:r>
            <a:endParaRPr lang="de-DE" b="0" dirty="0" smtClean="0">
              <a:latin typeface="+mn-lt"/>
            </a:endParaRPr>
          </a:p>
          <a:p>
            <a:r>
              <a:rPr lang="de-DE" b="0" dirty="0" smtClean="0"/>
              <a:t> </a:t>
            </a:r>
          </a:p>
          <a:p>
            <a:endParaRPr lang="ru-RU" dirty="0"/>
          </a:p>
        </p:txBody>
      </p:sp>
      <p:pic>
        <p:nvPicPr>
          <p:cNvPr id="2050" name="Picture 2" descr="http://900igr.net/datai/pedagogika/SHkola-buduschego-proekt/0001-002-Proekt-shkoly-buduschego.jpg"/>
          <p:cNvPicPr>
            <a:picLocks noChangeAspect="1" noChangeArrowheads="1"/>
          </p:cNvPicPr>
          <p:nvPr/>
        </p:nvPicPr>
        <p:blipFill>
          <a:blip r:embed="rId2"/>
          <a:srcRect/>
          <a:stretch>
            <a:fillRect/>
          </a:stretch>
        </p:blipFill>
        <p:spPr bwMode="auto">
          <a:xfrm>
            <a:off x="4714876" y="1643051"/>
            <a:ext cx="3857652" cy="2682978"/>
          </a:xfrm>
          <a:prstGeom prst="rect">
            <a:avLst/>
          </a:prstGeom>
          <a:ln>
            <a:noFill/>
          </a:ln>
          <a:effectLst>
            <a:softEdge rad="112500"/>
          </a:effectLst>
        </p:spPr>
      </p:pic>
      <p:pic>
        <p:nvPicPr>
          <p:cNvPr id="2052" name="Picture 4" descr="http://im6-tub-ua.yandex.net/i?id=148390412-61-72&amp;n=21"/>
          <p:cNvPicPr>
            <a:picLocks noChangeAspect="1" noChangeArrowheads="1"/>
          </p:cNvPicPr>
          <p:nvPr/>
        </p:nvPicPr>
        <p:blipFill>
          <a:blip r:embed="rId3"/>
          <a:srcRect/>
          <a:stretch>
            <a:fillRect/>
          </a:stretch>
        </p:blipFill>
        <p:spPr bwMode="auto">
          <a:xfrm>
            <a:off x="4357686" y="3929066"/>
            <a:ext cx="3500462" cy="2625347"/>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u="sng" dirty="0" smtClean="0">
                <a:solidFill>
                  <a:srgbClr val="00B0F0"/>
                </a:solidFill>
              </a:rPr>
              <a:t>Was wird die Schule in der Zukunft?</a:t>
            </a:r>
            <a:endParaRPr lang="ru-RU" u="sng" dirty="0">
              <a:solidFill>
                <a:srgbClr val="00B0F0"/>
              </a:solidFill>
            </a:endParaRPr>
          </a:p>
        </p:txBody>
      </p:sp>
      <p:pic>
        <p:nvPicPr>
          <p:cNvPr id="55298" name="Picture 2" descr="http://sunfood.com.ua/default/articles_0/740/main_big.jpg"/>
          <p:cNvPicPr>
            <a:picLocks noChangeAspect="1" noChangeArrowheads="1"/>
          </p:cNvPicPr>
          <p:nvPr/>
        </p:nvPicPr>
        <p:blipFill>
          <a:blip r:embed="rId2"/>
          <a:srcRect/>
          <a:stretch>
            <a:fillRect/>
          </a:stretch>
        </p:blipFill>
        <p:spPr bwMode="auto">
          <a:xfrm>
            <a:off x="3286116" y="3857628"/>
            <a:ext cx="4179749" cy="3117317"/>
          </a:xfrm>
          <a:prstGeom prst="rect">
            <a:avLst/>
          </a:prstGeom>
          <a:ln>
            <a:noFill/>
          </a:ln>
          <a:effectLst>
            <a:softEdge rad="112500"/>
          </a:effectLst>
        </p:spPr>
      </p:pic>
      <p:pic>
        <p:nvPicPr>
          <p:cNvPr id="55300" name="Picture 4" descr="http://powertracker.org/pictures/bdc69bfb5e6f28f774fa84387d1765aa.jpg"/>
          <p:cNvPicPr>
            <a:picLocks noChangeAspect="1" noChangeArrowheads="1"/>
          </p:cNvPicPr>
          <p:nvPr/>
        </p:nvPicPr>
        <p:blipFill>
          <a:blip r:embed="rId3"/>
          <a:srcRect/>
          <a:stretch>
            <a:fillRect/>
          </a:stretch>
        </p:blipFill>
        <p:spPr bwMode="auto">
          <a:xfrm>
            <a:off x="4786314" y="1643050"/>
            <a:ext cx="4196071" cy="3143272"/>
          </a:xfrm>
          <a:prstGeom prst="rect">
            <a:avLst/>
          </a:prstGeom>
          <a:ln>
            <a:noFill/>
          </a:ln>
          <a:effectLst>
            <a:softEdge rad="112500"/>
          </a:effectLst>
        </p:spPr>
      </p:pic>
      <p:pic>
        <p:nvPicPr>
          <p:cNvPr id="55302" name="Picture 6" descr="http://mptron.com/foto/files/crea3/Silverland-School-1.jpg"/>
          <p:cNvPicPr>
            <a:picLocks noChangeAspect="1" noChangeArrowheads="1"/>
          </p:cNvPicPr>
          <p:nvPr/>
        </p:nvPicPr>
        <p:blipFill>
          <a:blip r:embed="rId4"/>
          <a:srcRect/>
          <a:stretch>
            <a:fillRect/>
          </a:stretch>
        </p:blipFill>
        <p:spPr bwMode="auto">
          <a:xfrm>
            <a:off x="142844" y="1500174"/>
            <a:ext cx="4143404" cy="285752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14282" y="1285860"/>
            <a:ext cx="4897214" cy="4786346"/>
          </a:xfrm>
        </p:spPr>
        <p:txBody>
          <a:bodyPr>
            <a:normAutofit fontScale="70000" lnSpcReduction="20000"/>
          </a:bodyPr>
          <a:lstStyle/>
          <a:p>
            <a:r>
              <a:rPr lang="de-DE" dirty="0" smtClean="0"/>
              <a:t>Schulen sollen vor allem Freiräume sein, ein Raum der Möglichkeiten. Und das bedeutet auch ganz praktisch Bewegungsfreiheit. Sich im Klassenzimmer bewegen zu können, auf dem Boden liegend zu lesen, mit anderen Schülern zusammen zu forschen, in Gruppen zu sprechen. All das ist wichtig. </a:t>
            </a:r>
            <a:r>
              <a:rPr lang="de-DE" dirty="0" smtClean="0"/>
              <a:t>Und </a:t>
            </a:r>
            <a:r>
              <a:rPr lang="de-DE" dirty="0" smtClean="0"/>
              <a:t>deshalb kann er auch kein Weg zu nachhaltigem Lernen sein.</a:t>
            </a:r>
          </a:p>
          <a:p>
            <a:r>
              <a:rPr lang="de-DE" dirty="0" smtClean="0"/>
              <a:t>Schulen sollten ein Kreativ- und Erfahrungsraum für Kinder sein. Kein Ort der Angst und des Leistungsdrucks.</a:t>
            </a:r>
            <a:endParaRPr lang="ru-RU" dirty="0"/>
          </a:p>
        </p:txBody>
      </p:sp>
      <p:pic>
        <p:nvPicPr>
          <p:cNvPr id="4" name="Picture 8" descr="http://www.aknw.de/typo3temp/pics/d63d46d663.jpg"/>
          <p:cNvPicPr>
            <a:picLocks noChangeAspect="1" noChangeArrowheads="1"/>
          </p:cNvPicPr>
          <p:nvPr/>
        </p:nvPicPr>
        <p:blipFill>
          <a:blip r:embed="rId2"/>
          <a:srcRect/>
          <a:stretch>
            <a:fillRect/>
          </a:stretch>
        </p:blipFill>
        <p:spPr bwMode="auto">
          <a:xfrm>
            <a:off x="4714876" y="4286256"/>
            <a:ext cx="3500430" cy="2438397"/>
          </a:xfrm>
          <a:prstGeom prst="rect">
            <a:avLst/>
          </a:prstGeom>
          <a:ln>
            <a:noFill/>
          </a:ln>
          <a:effectLst>
            <a:softEdge rad="112500"/>
          </a:effectLst>
        </p:spPr>
      </p:pic>
      <p:pic>
        <p:nvPicPr>
          <p:cNvPr id="1026" name="Picture 2" descr="http://im6-tub-ua.yandex.net/i?id=19162242-13-72&amp;n=21"/>
          <p:cNvPicPr>
            <a:picLocks noChangeAspect="1" noChangeArrowheads="1"/>
          </p:cNvPicPr>
          <p:nvPr/>
        </p:nvPicPr>
        <p:blipFill>
          <a:blip r:embed="rId3"/>
          <a:srcRect/>
          <a:stretch>
            <a:fillRect/>
          </a:stretch>
        </p:blipFill>
        <p:spPr bwMode="auto">
          <a:xfrm>
            <a:off x="5214942" y="1714488"/>
            <a:ext cx="3551897" cy="250033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3"/>
            <a:ext cx="8229600" cy="2143140"/>
          </a:xfrm>
        </p:spPr>
        <p:txBody>
          <a:bodyPr>
            <a:noAutofit/>
          </a:bodyPr>
          <a:lstStyle/>
          <a:p>
            <a:r>
              <a:rPr lang="de-DE" sz="4000" u="sng" dirty="0" smtClean="0">
                <a:solidFill>
                  <a:schemeClr val="tx2">
                    <a:lumMod val="60000"/>
                    <a:lumOff val="40000"/>
                  </a:schemeClr>
                </a:solidFill>
                <a:effectLst>
                  <a:outerShdw blurRad="38100" dist="38100" dir="2700000" algn="tl">
                    <a:srgbClr val="000000">
                      <a:alpha val="43137"/>
                    </a:srgbClr>
                  </a:outerShdw>
                </a:effectLst>
              </a:rPr>
              <a:t>Der Schule bereitet uns für das Leben in einer Welt, die nicht existiert.</a:t>
            </a:r>
          </a:p>
          <a:p>
            <a:r>
              <a:rPr lang="de-DE" sz="4000" u="sng" dirty="0" smtClean="0">
                <a:solidFill>
                  <a:schemeClr val="tx2">
                    <a:lumMod val="60000"/>
                    <a:lumOff val="40000"/>
                  </a:schemeClr>
                </a:solidFill>
                <a:effectLst>
                  <a:outerShdw blurRad="38100" dist="38100" dir="2700000" algn="tl">
                    <a:srgbClr val="000000">
                      <a:alpha val="43137"/>
                    </a:srgbClr>
                  </a:outerShdw>
                </a:effectLst>
              </a:rPr>
              <a:t>Albert Camus</a:t>
            </a:r>
            <a:endParaRPr lang="ru-RU" sz="4000" u="sng" dirty="0">
              <a:solidFill>
                <a:schemeClr val="tx2">
                  <a:lumMod val="60000"/>
                  <a:lumOff val="40000"/>
                </a:schemeClr>
              </a:solidFill>
              <a:effectLst>
                <a:outerShdw blurRad="38100" dist="38100" dir="2700000" algn="tl">
                  <a:srgbClr val="000000">
                    <a:alpha val="43137"/>
                  </a:srgbClr>
                </a:outerShdw>
              </a:effectLst>
            </a:endParaRPr>
          </a:p>
        </p:txBody>
      </p:sp>
      <p:pic>
        <p:nvPicPr>
          <p:cNvPr id="56322" name="Picture 2" descr="http://www.edu.cap.ru/home/6064/poozrenie.png"/>
          <p:cNvPicPr>
            <a:picLocks noChangeAspect="1" noChangeArrowheads="1"/>
          </p:cNvPicPr>
          <p:nvPr/>
        </p:nvPicPr>
        <p:blipFill>
          <a:blip r:embed="rId2"/>
          <a:srcRect/>
          <a:stretch>
            <a:fillRect/>
          </a:stretch>
        </p:blipFill>
        <p:spPr bwMode="auto">
          <a:xfrm>
            <a:off x="3428992" y="3643314"/>
            <a:ext cx="4237816" cy="3214686"/>
          </a:xfrm>
          <a:prstGeom prst="rect">
            <a:avLst/>
          </a:prstGeom>
          <a:noFill/>
        </p:spPr>
      </p:pic>
      <p:pic>
        <p:nvPicPr>
          <p:cNvPr id="56324" name="Picture 4" descr="http://www.dkvartal.ru/system/ckeditor_assets/pictures/8521/content_asmq_owl.jpg?1359396541"/>
          <p:cNvPicPr>
            <a:picLocks noChangeAspect="1" noChangeArrowheads="1"/>
          </p:cNvPicPr>
          <p:nvPr/>
        </p:nvPicPr>
        <p:blipFill>
          <a:blip r:embed="rId3"/>
          <a:srcRect/>
          <a:stretch>
            <a:fillRect/>
          </a:stretch>
        </p:blipFill>
        <p:spPr bwMode="auto">
          <a:xfrm>
            <a:off x="7143768" y="2643182"/>
            <a:ext cx="2104644" cy="2071702"/>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TS03000763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TotalTime>
  <Words>291</Words>
  <Application>Microsoft Office PowerPoint</Application>
  <PresentationFormat>Экран (4:3)</PresentationFormat>
  <Paragraphs>12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TS030007630</vt:lpstr>
      <vt:lpstr>Was ist die ideale Schule? </vt:lpstr>
      <vt:lpstr>Слайд 2</vt:lpstr>
      <vt:lpstr>Слайд 3</vt:lpstr>
      <vt:lpstr>Schule der Zukunft</vt:lpstr>
      <vt:lpstr>Was wird die Schule in der Zukunft?</vt:lpstr>
      <vt:lpstr>Слайд 6</vt:lpstr>
      <vt:lpstr>Слайд 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8</cp:revision>
  <dcterms:created xsi:type="dcterms:W3CDTF">2013-11-10T09:22:09Z</dcterms:created>
  <dcterms:modified xsi:type="dcterms:W3CDTF">2013-11-10T10:38:18Z</dcterms:modified>
</cp:coreProperties>
</file>