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58E7E23-4A8A-4F9D-BE18-3AF859E1167C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5714" y="1556792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LC Chalk" pitchFamily="2" charset="-52"/>
              </a:rPr>
              <a:t>Das </a:t>
            </a:r>
            <a:r>
              <a:rPr lang="en-US" dirty="0" err="1" smtClean="0">
                <a:solidFill>
                  <a:schemeClr val="bg1"/>
                </a:solidFill>
                <a:latin typeface="LC Chalk" pitchFamily="2" charset="-52"/>
              </a:rPr>
              <a:t>Schulsystem</a:t>
            </a:r>
            <a:r>
              <a:rPr lang="en-US" dirty="0" smtClean="0">
                <a:solidFill>
                  <a:schemeClr val="bg1"/>
                </a:solidFill>
                <a:latin typeface="LC Chalk" pitchFamily="2" charset="-52"/>
              </a:rPr>
              <a:t> in Deutschland und Ukraine</a:t>
            </a:r>
            <a:endParaRPr lang="ru-RU" dirty="0">
              <a:solidFill>
                <a:schemeClr val="bg1"/>
              </a:solidFill>
              <a:latin typeface="LC Chalk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175260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  <a:latin typeface="LC Chalk" pitchFamily="2" charset="-52"/>
            </a:endParaRPr>
          </a:p>
        </p:txBody>
      </p:sp>
      <p:pic>
        <p:nvPicPr>
          <p:cNvPr id="1026" name="Picture 2" descr="http://upload.wikimedia.org/wikipedia/commons/thumb/b/ba/Flag_of_Germany.svg/800px-Flag_of_German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62164"/>
            <a:ext cx="3944380" cy="23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wertyinferno.at.ua/4987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34055"/>
            <a:ext cx="3227511" cy="242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der Ukraine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www.virtuspro.org/upload/iblock/074/novostinmk_5819237_38094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8665"/>
            <a:ext cx="7272808" cy="49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240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3" y="62527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Die </a:t>
            </a:r>
            <a:r>
              <a:rPr lang="en-US" dirty="0" err="1" smtClean="0">
                <a:solidFill>
                  <a:schemeClr val="bg1"/>
                </a:solidFill>
              </a:rPr>
              <a:t>Schule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umfasst</a:t>
            </a:r>
            <a:r>
              <a:rPr lang="en-US" dirty="0" smtClean="0">
                <a:solidFill>
                  <a:schemeClr val="bg1"/>
                </a:solidFill>
              </a:rPr>
              <a:t> 11 </a:t>
            </a:r>
            <a:r>
              <a:rPr lang="en-US" dirty="0" err="1" smtClean="0">
                <a:solidFill>
                  <a:schemeClr val="bg1"/>
                </a:solidFill>
              </a:rPr>
              <a:t>Jahren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cs301703.userapi.com/u50313455/153277625/z_e917ea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01390"/>
            <a:ext cx="7632848" cy="437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93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Und </a:t>
            </a:r>
            <a:r>
              <a:rPr lang="en-US" dirty="0" err="1" smtClean="0">
                <a:solidFill>
                  <a:schemeClr val="bg1"/>
                </a:solidFill>
              </a:rPr>
              <a:t>Universität</a:t>
            </a:r>
            <a:r>
              <a:rPr lang="en-US" dirty="0" smtClean="0">
                <a:solidFill>
                  <a:schemeClr val="bg1"/>
                </a:solidFill>
              </a:rPr>
              <a:t> – von der 4 </a:t>
            </a:r>
            <a:r>
              <a:rPr lang="en-US" dirty="0" err="1" smtClean="0">
                <a:solidFill>
                  <a:schemeClr val="bg1"/>
                </a:solidFill>
              </a:rPr>
              <a:t>bis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zur</a:t>
            </a:r>
            <a:r>
              <a:rPr lang="en-US" dirty="0" smtClean="0">
                <a:solidFill>
                  <a:schemeClr val="bg1"/>
                </a:solidFill>
              </a:rPr>
              <a:t> 7 </a:t>
            </a:r>
            <a:r>
              <a:rPr lang="en-US" dirty="0" err="1" smtClean="0">
                <a:solidFill>
                  <a:schemeClr val="bg1"/>
                </a:solidFill>
              </a:rPr>
              <a:t>Jahren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www.logos.biz.ua/proj/vodn/pics/8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6195"/>
            <a:ext cx="5976664" cy="415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9217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LC Chalk"/>
              </a:rPr>
              <a:t>Die Kinder </a:t>
            </a:r>
            <a:r>
              <a:rPr lang="en-US" dirty="0" err="1" smtClean="0">
                <a:solidFill>
                  <a:schemeClr val="bg1"/>
                </a:solidFill>
                <a:latin typeface="LC Chalk"/>
              </a:rPr>
              <a:t>gehen</a:t>
            </a:r>
            <a:r>
              <a:rPr lang="en-US" dirty="0" smtClean="0">
                <a:solidFill>
                  <a:schemeClr val="bg1"/>
                </a:solidFill>
                <a:latin typeface="LC Chalk"/>
              </a:rPr>
              <a:t> in die </a:t>
            </a:r>
            <a:r>
              <a:rPr lang="en-US" dirty="0" err="1" smtClean="0">
                <a:solidFill>
                  <a:schemeClr val="bg1"/>
                </a:solidFill>
                <a:latin typeface="LC Chalk"/>
              </a:rPr>
              <a:t>Grundschule</a:t>
            </a:r>
            <a:r>
              <a:rPr lang="en-US" dirty="0" smtClean="0">
                <a:solidFill>
                  <a:schemeClr val="bg1"/>
                </a:solidFill>
                <a:latin typeface="LC Chalk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LC Chalk"/>
              </a:rPr>
              <a:t>mit</a:t>
            </a:r>
            <a:r>
              <a:rPr lang="en-US" dirty="0" smtClean="0">
                <a:solidFill>
                  <a:schemeClr val="bg1"/>
                </a:solidFill>
                <a:latin typeface="LC Chalk"/>
              </a:rPr>
              <a:t> 6 </a:t>
            </a:r>
            <a:r>
              <a:rPr lang="en-US" dirty="0" err="1" smtClean="0">
                <a:solidFill>
                  <a:schemeClr val="bg1"/>
                </a:solidFill>
                <a:latin typeface="LC Chalk"/>
              </a:rPr>
              <a:t>Jahren</a:t>
            </a:r>
            <a:r>
              <a:rPr lang="en-US" dirty="0" smtClean="0">
                <a:solidFill>
                  <a:schemeClr val="bg1"/>
                </a:solidFill>
                <a:latin typeface="LC Chalk"/>
              </a:rPr>
              <a:t>.</a:t>
            </a:r>
            <a:endParaRPr lang="ru-RU" dirty="0">
              <a:solidFill>
                <a:schemeClr val="bg1"/>
              </a:solidFill>
              <a:latin typeface="LC Chalk"/>
            </a:endParaRPr>
          </a:p>
        </p:txBody>
      </p:sp>
      <p:pic>
        <p:nvPicPr>
          <p:cNvPr id="2050" name="Picture 2" descr="http://www.vospityvaem.ru/images/upload/vospitanie-detey-6-let_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4063034" cy="4157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2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Berlin und </a:t>
            </a:r>
            <a:r>
              <a:rPr lang="en-US" dirty="0" err="1" smtClean="0">
                <a:solidFill>
                  <a:schemeClr val="bg1"/>
                </a:solidFill>
              </a:rPr>
              <a:t>Branderburg</a:t>
            </a:r>
            <a:r>
              <a:rPr lang="en-US" dirty="0" smtClean="0">
                <a:solidFill>
                  <a:schemeClr val="bg1"/>
                </a:solidFill>
              </a:rPr>
              <a:t> die </a:t>
            </a:r>
            <a:r>
              <a:rPr lang="en-US" dirty="0" err="1" smtClean="0">
                <a:solidFill>
                  <a:schemeClr val="bg1"/>
                </a:solidFill>
              </a:rPr>
              <a:t>Grundschule</a:t>
            </a:r>
            <a:r>
              <a:rPr lang="en-US" dirty="0" smtClean="0">
                <a:solidFill>
                  <a:schemeClr val="bg1"/>
                </a:solidFill>
              </a:rPr>
              <a:t> – 6 </a:t>
            </a:r>
            <a:r>
              <a:rPr lang="en-US" dirty="0" err="1" smtClean="0">
                <a:solidFill>
                  <a:schemeClr val="bg1"/>
                </a:solidFill>
              </a:rPr>
              <a:t>Jahre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regiopraca.pl/portal/sites/regiopraca.pl/files/imagecache/657x254/images/wwwregiopracapl/9/smutnedziecko.jpg?lwi1k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7" y="2996952"/>
            <a:ext cx="7776864" cy="3006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9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der Ukraine – 4 </a:t>
            </a:r>
            <a:r>
              <a:rPr lang="en-US" dirty="0" err="1" smtClean="0">
                <a:solidFill>
                  <a:schemeClr val="bg1"/>
                </a:solidFill>
              </a:rPr>
              <a:t>Jahre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cdn.ientry.com/sites/webpronews/pictures/paleboylaugh_6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10" y="1600200"/>
            <a:ext cx="6409179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3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Dann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folgen</a:t>
            </a:r>
            <a:r>
              <a:rPr lang="en-US" dirty="0" smtClean="0">
                <a:solidFill>
                  <a:schemeClr val="bg1"/>
                </a:solidFill>
              </a:rPr>
              <a:t> die </a:t>
            </a:r>
            <a:r>
              <a:rPr lang="en-US" dirty="0" err="1" smtClean="0">
                <a:solidFill>
                  <a:schemeClr val="bg1"/>
                </a:solidFill>
              </a:rPr>
              <a:t>Hauptschule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upload.wikimedia.org/wikipedia/commons/6/69/Wuppertal_-_Katholische_Hauptschule_Bundesallee_01_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74179"/>
            <a:ext cx="6936196" cy="4624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439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Die </a:t>
            </a:r>
            <a:r>
              <a:rPr lang="en-US" dirty="0" err="1" smtClean="0">
                <a:solidFill>
                  <a:schemeClr val="bg1"/>
                </a:solidFill>
              </a:rPr>
              <a:t>Hauptschulle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umfasst</a:t>
            </a:r>
            <a:r>
              <a:rPr lang="en-US" dirty="0" smtClean="0">
                <a:solidFill>
                  <a:schemeClr val="bg1"/>
                </a:solidFill>
              </a:rPr>
              <a:t> 5 </a:t>
            </a:r>
            <a:r>
              <a:rPr lang="en-US" dirty="0" err="1" smtClean="0">
                <a:solidFill>
                  <a:schemeClr val="bg1"/>
                </a:solidFill>
              </a:rPr>
              <a:t>oder</a:t>
            </a:r>
            <a:r>
              <a:rPr lang="en-US" dirty="0" smtClean="0">
                <a:solidFill>
                  <a:schemeClr val="bg1"/>
                </a:solidFill>
              </a:rPr>
              <a:t> 6 </a:t>
            </a:r>
            <a:r>
              <a:rPr lang="en-US" dirty="0" err="1" smtClean="0">
                <a:solidFill>
                  <a:schemeClr val="bg1"/>
                </a:solidFill>
              </a:rPr>
              <a:t>Klassen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AutoShape 4" descr="http://upload.wikimedia.org/wikipedia/commons/d/d9/Australian_State_Route_5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upload.wikimedia.org/wikipedia/commons/d/d9/Australian_State_Route_5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http://upload.wikimedia.org/wikipedia/commons/a/ae/Question_mark_3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81963"/>
            <a:ext cx="1174217" cy="227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upload.wikimedia.org/wikipedia/commons/1/10/Linea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49574"/>
            <a:ext cx="2735089" cy="27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upload.wikimedia.org/wikipedia/commons/8/8a/6_ta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852" y="2840373"/>
            <a:ext cx="2744290" cy="274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01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Sie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umfasst</a:t>
            </a:r>
            <a:r>
              <a:rPr lang="en-US" dirty="0" smtClean="0">
                <a:solidFill>
                  <a:schemeClr val="bg1"/>
                </a:solidFill>
              </a:rPr>
              <a:t> 6 </a:t>
            </a:r>
            <a:r>
              <a:rPr lang="en-US" dirty="0" err="1" smtClean="0">
                <a:solidFill>
                  <a:schemeClr val="bg1"/>
                </a:solidFill>
              </a:rPr>
              <a:t>Jahre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www.schwendi.de/files/jpg/Realsch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28569"/>
            <a:ext cx="5976664" cy="44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0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Gymnasium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upload.wikimedia.org/wikipedia/commons/b/bd/Wuppertal_-_Gymnasium_Sedanstra%C3%9Fe_11_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45668"/>
            <a:ext cx="6984776" cy="46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59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83671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Die </a:t>
            </a:r>
            <a:r>
              <a:rPr lang="en-US" dirty="0" err="1" smtClean="0">
                <a:solidFill>
                  <a:schemeClr val="bg1"/>
                </a:solidFill>
              </a:rPr>
              <a:t>Universität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www.dentsply-friadent.com/bilder/PF_Uni-Graz-Hauptgebaeu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558"/>
            <a:ext cx="7992888" cy="391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42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SC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D547AB-3EFF-4C80-B08D-970DF2BF28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212</TotalTime>
  <Words>67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CSC</vt:lpstr>
      <vt:lpstr>Das Schulsystem in Deutschland und Ukraine</vt:lpstr>
      <vt:lpstr>Die Kinder gehen in die Grundschule mit 6 Jahren.</vt:lpstr>
      <vt:lpstr>In Berlin und Branderburg die Grundschule – 6 Jahre</vt:lpstr>
      <vt:lpstr>In der Ukraine – 4 Jahre</vt:lpstr>
      <vt:lpstr>Dann folgen die Hauptschule</vt:lpstr>
      <vt:lpstr>Die Hauptschulle umfasst 5 oder 6 Klassen</vt:lpstr>
      <vt:lpstr>Sie umfasst 6 Jahre</vt:lpstr>
      <vt:lpstr>Gymnasium</vt:lpstr>
      <vt:lpstr>Die Universität</vt:lpstr>
      <vt:lpstr>In der Ukraine</vt:lpstr>
      <vt:lpstr>Die Schule umfasst 11 Jahren</vt:lpstr>
      <vt:lpstr>Und Universität – von der 4 bis zur 7 Jahren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Schulsystem in Deutschland und Ukraine</dc:title>
  <dc:creator>Влад</dc:creator>
  <cp:lastModifiedBy>Влад</cp:lastModifiedBy>
  <cp:revision>9</cp:revision>
  <dcterms:created xsi:type="dcterms:W3CDTF">2012-10-24T18:48:43Z</dcterms:created>
  <dcterms:modified xsi:type="dcterms:W3CDTF">2012-10-24T22:20:45Z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TC300061419990</vt:lpwstr>
  </property>
</Properties>
</file>