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0"/>
  </p:notesMasterIdLst>
  <p:sldIdLst>
    <p:sldId id="256" r:id="rId3"/>
    <p:sldId id="257" r:id="rId4"/>
    <p:sldId id="258" r:id="rId5"/>
    <p:sldId id="267" r:id="rId6"/>
    <p:sldId id="268" r:id="rId7"/>
    <p:sldId id="269" r:id="rId8"/>
    <p:sldId id="270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71" r:id="rId21"/>
    <p:sldId id="259" r:id="rId22"/>
    <p:sldId id="260" r:id="rId23"/>
    <p:sldId id="263" r:id="rId24"/>
    <p:sldId id="264" r:id="rId25"/>
    <p:sldId id="265" r:id="rId26"/>
    <p:sldId id="266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2355" autoAdjust="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F97678DB-3F8D-4CD0-BA77-3656CB4B8304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55A5A28D-BDB6-46FF-A1EF-D3D59E3A7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Вставте мапу своєї країни.</a:t>
            </a:r>
            <a:endParaRPr lang="uk-UA" noProof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Вставте зображення одного з географічних об'єктів вашої країни.</a:t>
            </a:r>
            <a:endParaRPr lang="uk-UA" noProof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Вставте зображення, яке ілюструє будь-яку пору року у вашій країні.</a:t>
            </a:r>
            <a:endParaRPr lang="uk-UA" noProof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Вставте зображення тварини або птаха з вашої країни.</a:t>
            </a:r>
            <a:endParaRPr lang="uk-UA" noProof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Вставте ілюстрацію до звичаю або традиції.</a:t>
            </a:r>
            <a:endParaRPr lang="uk-UA" noProof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Вставте зображення голови вашої держави.</a:t>
            </a:r>
            <a:endParaRPr lang="uk-UA" noProof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Вставте рисунок, який ілюструє будь-яку частину економіки вашої країни.</a:t>
            </a:r>
            <a:endParaRPr lang="uk-UA" noProof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Вставте зображення однієї з пам'яток вашої країни.</a:t>
            </a:r>
            <a:endParaRPr lang="uk-UA" noProof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63050" cy="6858000"/>
            <a:chOff x="0" y="0"/>
            <a:chExt cx="916305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2" y="4572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1292" y="0"/>
              <a:ext cx="9144000" cy="6858000"/>
            </a:xfrm>
            <a:prstGeom prst="rect">
              <a:avLst/>
            </a:prstGeom>
            <a:solidFill>
              <a:schemeClr val="accent2">
                <a:shade val="75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0"/>
              <a:ext cx="9144000" cy="2286000"/>
            </a:xfrm>
            <a:prstGeom prst="rect">
              <a:avLst/>
            </a:prstGeom>
            <a:gradFill flip="none" rotWithShape="1">
              <a:gsLst>
                <a:gs pos="33000">
                  <a:schemeClr val="accent3">
                    <a:alpha val="4900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92" y="1981200"/>
              <a:ext cx="9144000" cy="609600"/>
            </a:xfrm>
            <a:prstGeom prst="rect">
              <a:avLst/>
            </a:prstGeom>
            <a:solidFill>
              <a:schemeClr val="tx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66" y="2590800"/>
              <a:ext cx="9144000" cy="4572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050" y="0"/>
              <a:ext cx="9144000" cy="1981200"/>
            </a:xfrm>
            <a:prstGeom prst="rect">
              <a:avLst/>
            </a:prstGeom>
            <a:gradFill flip="none" rotWithShape="1">
              <a:gsLst>
                <a:gs pos="33000">
                  <a:schemeClr val="accent3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2625"/>
            <a:ext cx="7772400" cy="666750"/>
          </a:xfrm>
        </p:spPr>
        <p:txBody>
          <a:bodyPr/>
          <a:lstStyle>
            <a:lvl1pPr algn="ctr">
              <a:defRPr sz="360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67000"/>
            <a:ext cx="7772400" cy="3810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accent6">
            <a:shade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228600"/>
            <a:ext cx="9144000" cy="6400800"/>
            <a:chOff x="0" y="228600"/>
            <a:chExt cx="9144000" cy="64008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3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228600"/>
              <a:ext cx="9144000" cy="6199632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05200"/>
            <a:ext cx="7772400" cy="1362075"/>
          </a:xfrm>
        </p:spPr>
        <p:txBody>
          <a:bodyPr anchor="b" anchorCtr="0"/>
          <a:lstStyle>
            <a:lvl1pPr algn="l">
              <a:defRPr sz="3600" b="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876801"/>
            <a:ext cx="7772400" cy="1042987"/>
          </a:xfrm>
        </p:spPr>
        <p:txBody>
          <a:bodyPr anchor="t" anchorCtr="0"/>
          <a:lstStyle>
            <a:lvl1pPr marL="0" indent="0">
              <a:buNone/>
              <a:defRPr sz="1600">
                <a:solidFill>
                  <a:schemeClr val="accent6">
                    <a:shade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Rectangle 12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1371601"/>
              <a:ext cx="9144000" cy="5057775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1143000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4476"/>
            <a:ext cx="8229600" cy="461168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2B01318-6ABD-4BDD-BBB0-D5B124F36B42}" type="datetimeFigureOut">
              <a:rPr lang="en-US" smtClean="0">
                <a:solidFill>
                  <a:schemeClr val="bg1"/>
                </a:solidFill>
              </a:rPr>
              <a:pPr/>
              <a:t>3/16/2015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2636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2D56ECA-4C16-4208-B374-27591EF545A3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bg1"/>
          </a:solidFill>
          <a:effectLst>
            <a:outerShdw blurRad="254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251520" y="1916832"/>
            <a:ext cx="8350696" cy="1116335"/>
          </a:xfrm>
        </p:spPr>
        <p:txBody>
          <a:bodyPr>
            <a:normAutofit/>
          </a:bodyPr>
          <a:lstStyle/>
          <a:p>
            <a:r>
              <a:rPr lang="de-DE" sz="6000" dirty="0" smtClean="0"/>
              <a:t>Deutschland</a:t>
            </a:r>
            <a:endParaRPr lang="uk-UA" sz="6000" noProof="0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51520" y="3068960"/>
            <a:ext cx="8206680" cy="1338064"/>
          </a:xfrm>
        </p:spPr>
        <p:txBody>
          <a:bodyPr>
            <a:normAutofit/>
          </a:bodyPr>
          <a:lstStyle/>
          <a:p>
            <a:r>
              <a:rPr lang="en-US" dirty="0" err="1" smtClean="0"/>
              <a:t>Anastasiia</a:t>
            </a:r>
            <a:r>
              <a:rPr lang="en-US" dirty="0" smtClean="0"/>
              <a:t> </a:t>
            </a:r>
            <a:r>
              <a:rPr lang="en-US" dirty="0" err="1" smtClean="0"/>
              <a:t>Petriscena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Irina </a:t>
            </a:r>
            <a:r>
              <a:rPr lang="en-US" dirty="0" err="1" smtClean="0"/>
              <a:t>Smaglo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sz="1600" kern="1200" noProof="0" dirty="0" smtClean="0">
                <a:solidFill>
                  <a:schemeClr val="bg1"/>
                </a:solidFill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| </a:t>
            </a:r>
            <a:r>
              <a:rPr lang="en-US" sz="1600" kern="1200" noProof="0" dirty="0" smtClean="0">
                <a:solidFill>
                  <a:schemeClr val="bg1"/>
                </a:solidFill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11-b</a:t>
            </a:r>
            <a:endParaRPr lang="uk-UA" noProof="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Obraz 4" descr="Hessen-map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33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ostokąt 9"/>
          <p:cNvSpPr/>
          <p:nvPr/>
        </p:nvSpPr>
        <p:spPr>
          <a:xfrm>
            <a:off x="5643570" y="214290"/>
            <a:ext cx="224131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50000" endA="300" endPos="50000" dist="60007" dir="5400000" sy="-100000" algn="bl" rotWithShape="0"/>
                </a:effectLst>
                <a:latin typeface="+mn-lt"/>
              </a:rPr>
              <a:t>Hessen</a:t>
            </a:r>
            <a:endParaRPr lang="pl-PL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  <a:reflection blurRad="6350" stA="50000" endA="300" endPos="50000" dist="60007" dir="5400000" sy="-100000" algn="bl" rotWithShape="0"/>
              </a:effectLst>
              <a:latin typeface="+mn-lt"/>
            </a:endParaRPr>
          </a:p>
        </p:txBody>
      </p:sp>
      <p:pic>
        <p:nvPicPr>
          <p:cNvPr id="8" name="Obraz 7" descr="Hess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25" y="3214688"/>
            <a:ext cx="2357438" cy="284162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>
    <p:pull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Obraz 6" descr="Mecklenburg-Western Pomerania-map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33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ostokąt 9"/>
          <p:cNvSpPr/>
          <p:nvPr/>
        </p:nvSpPr>
        <p:spPr>
          <a:xfrm rot="20374167">
            <a:off x="928662" y="1857364"/>
            <a:ext cx="800392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50000" endA="300" endPos="50000" dist="60007" dir="5400000" sy="-100000" algn="bl" rotWithShape="0"/>
                </a:effectLst>
                <a:latin typeface="+mn-lt"/>
              </a:rPr>
              <a:t>Mecklenburg-Vorpommern</a:t>
            </a:r>
            <a:endParaRPr lang="pl-PL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  <a:reflection blurRad="6350" stA="50000" endA="300" endPos="50000" dist="60007" dir="5400000" sy="-100000" algn="bl" rotWithShape="0"/>
              </a:effectLst>
              <a:latin typeface="+mn-lt"/>
            </a:endParaRPr>
          </a:p>
        </p:txBody>
      </p:sp>
      <p:pic>
        <p:nvPicPr>
          <p:cNvPr id="5" name="Obraz 4" descr="Mecklenburg-Vorpommer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13" y="3286125"/>
            <a:ext cx="2571750" cy="277971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>
    <p:split orient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Obraz 4" descr="Nordrhein-Westfalen-map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33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ostokąt 9"/>
          <p:cNvSpPr/>
          <p:nvPr/>
        </p:nvSpPr>
        <p:spPr>
          <a:xfrm>
            <a:off x="2571736" y="214290"/>
            <a:ext cx="624324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50000" endA="300" endPos="50000" dist="60007" dir="5400000" sy="-100000" algn="bl" rotWithShape="0"/>
                </a:effectLst>
                <a:latin typeface="+mn-lt"/>
              </a:rPr>
              <a:t>Nordrhein-Westfalen</a:t>
            </a:r>
            <a:endParaRPr lang="pl-PL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  <a:reflection blurRad="6350" stA="50000" endA="300" endPos="50000" dist="60007" dir="5400000" sy="-100000" algn="bl" rotWithShape="0"/>
              </a:effectLst>
              <a:latin typeface="+mn-lt"/>
            </a:endParaRPr>
          </a:p>
        </p:txBody>
      </p:sp>
      <p:pic>
        <p:nvPicPr>
          <p:cNvPr id="7" name="Obraz 6" descr="Nordrhein-Westfal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88" y="3214688"/>
            <a:ext cx="2409825" cy="27813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>
    <p:diamond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Obraz 6" descr="Rheinland-Pfalz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33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ostokąt 9"/>
          <p:cNvSpPr/>
          <p:nvPr/>
        </p:nvSpPr>
        <p:spPr>
          <a:xfrm>
            <a:off x="3643306" y="214290"/>
            <a:ext cx="485286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50000" endA="300" endPos="50000" dist="60007" dir="5400000" sy="-100000" algn="bl" rotWithShape="0"/>
                </a:effectLst>
                <a:latin typeface="+mn-lt"/>
              </a:rPr>
              <a:t>Rheinland-Pfalz</a:t>
            </a:r>
            <a:endParaRPr lang="pl-PL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  <a:reflection blurRad="6350" stA="50000" endA="300" endPos="50000" dist="60007" dir="5400000" sy="-100000" algn="bl" rotWithShape="0"/>
              </a:effectLst>
              <a:latin typeface="+mn-lt"/>
            </a:endParaRPr>
          </a:p>
        </p:txBody>
      </p:sp>
      <p:pic>
        <p:nvPicPr>
          <p:cNvPr id="5" name="Obraz 4" descr="Rheinland-Pflalz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63" y="3143250"/>
            <a:ext cx="2286000" cy="280035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>
    <p:wheel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Obraz 4" descr="Saarland-map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33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ostokąt 9"/>
          <p:cNvSpPr/>
          <p:nvPr/>
        </p:nvSpPr>
        <p:spPr>
          <a:xfrm>
            <a:off x="5500694" y="214290"/>
            <a:ext cx="26965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50000" endA="300" endPos="50000" dist="60007" dir="5400000" sy="-100000" algn="bl" rotWithShape="0"/>
                </a:effectLst>
                <a:latin typeface="+mn-lt"/>
              </a:rPr>
              <a:t>Saarland</a:t>
            </a:r>
            <a:endParaRPr lang="pl-PL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  <a:reflection blurRad="6350" stA="50000" endA="300" endPos="50000" dist="60007" dir="5400000" sy="-100000" algn="bl" rotWithShape="0"/>
              </a:effectLst>
              <a:latin typeface="+mn-lt"/>
            </a:endParaRPr>
          </a:p>
        </p:txBody>
      </p:sp>
      <p:pic>
        <p:nvPicPr>
          <p:cNvPr id="7" name="Obraz 6" descr="Saarla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25" y="3214688"/>
            <a:ext cx="2286000" cy="277653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>
    <p:wipe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Obraz 6" descr="Sachsen-map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33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ostokąt 9"/>
          <p:cNvSpPr/>
          <p:nvPr/>
        </p:nvSpPr>
        <p:spPr>
          <a:xfrm>
            <a:off x="5643570" y="214290"/>
            <a:ext cx="25106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50000" endA="300" endPos="50000" dist="60007" dir="5400000" sy="-100000" algn="bl" rotWithShape="0"/>
                </a:effectLst>
                <a:latin typeface="+mn-lt"/>
              </a:rPr>
              <a:t>Sachsen</a:t>
            </a:r>
            <a:endParaRPr lang="pl-PL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  <a:reflection blurRad="6350" stA="50000" endA="300" endPos="50000" dist="60007" dir="5400000" sy="-100000" algn="bl" rotWithShape="0"/>
              </a:effectLst>
              <a:latin typeface="+mn-lt"/>
            </a:endParaRPr>
          </a:p>
        </p:txBody>
      </p:sp>
      <p:pic>
        <p:nvPicPr>
          <p:cNvPr id="5" name="Obraz 4" descr="Sachs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13" y="3143250"/>
            <a:ext cx="2500312" cy="27987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>
    <p:wheel spokes="8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Obraz 4" descr="Sachsen-Anhalt-map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33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ostokąt 9"/>
          <p:cNvSpPr/>
          <p:nvPr/>
        </p:nvSpPr>
        <p:spPr>
          <a:xfrm>
            <a:off x="4071934" y="214290"/>
            <a:ext cx="46378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50000" endA="300" endPos="50000" dist="60007" dir="5400000" sy="-100000" algn="bl" rotWithShape="0"/>
                </a:effectLst>
                <a:latin typeface="+mn-lt"/>
              </a:rPr>
              <a:t>Sachsen-Anhalt</a:t>
            </a:r>
            <a:endParaRPr lang="pl-PL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  <a:reflection blurRad="6350" stA="50000" endA="300" endPos="50000" dist="60007" dir="5400000" sy="-100000" algn="bl" rotWithShape="0"/>
              </a:effectLst>
              <a:latin typeface="+mn-lt"/>
            </a:endParaRPr>
          </a:p>
        </p:txBody>
      </p:sp>
      <p:pic>
        <p:nvPicPr>
          <p:cNvPr id="7" name="Obraz 6" descr="Sachsen-Anhal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50" y="3071813"/>
            <a:ext cx="2428875" cy="29337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>
    <p:split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Obraz 6" descr="Schleswig-Holstein-map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33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ostokąt 9"/>
          <p:cNvSpPr/>
          <p:nvPr/>
        </p:nvSpPr>
        <p:spPr>
          <a:xfrm>
            <a:off x="3286116" y="214290"/>
            <a:ext cx="549342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50000" endA="300" endPos="50000" dist="60007" dir="5400000" sy="-100000" algn="bl" rotWithShape="0"/>
                </a:effectLst>
                <a:latin typeface="+mn-lt"/>
              </a:rPr>
              <a:t>Schleswig-holstein</a:t>
            </a:r>
            <a:endParaRPr lang="pl-PL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  <a:reflection blurRad="6350" stA="50000" endA="300" endPos="50000" dist="60007" dir="5400000" sy="-100000" algn="bl" rotWithShape="0"/>
              </a:effectLst>
              <a:latin typeface="+mn-lt"/>
            </a:endParaRPr>
          </a:p>
        </p:txBody>
      </p:sp>
      <p:pic>
        <p:nvPicPr>
          <p:cNvPr id="5" name="Obraz 4" descr="Schleswig-Holste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88" y="3143250"/>
            <a:ext cx="2428875" cy="281305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>
    <p:cover dir="l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Obraz 4" descr="Thüringen-map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33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ostokąt 9"/>
          <p:cNvSpPr/>
          <p:nvPr/>
        </p:nvSpPr>
        <p:spPr>
          <a:xfrm>
            <a:off x="5286380" y="214290"/>
            <a:ext cx="310110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50000" endA="300" endPos="50000" dist="60007" dir="5400000" sy="-100000" algn="bl" rotWithShape="0"/>
                </a:effectLst>
                <a:latin typeface="+mn-lt"/>
              </a:rPr>
              <a:t>Thüringen</a:t>
            </a:r>
            <a:endParaRPr lang="pl-PL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  <a:reflection blurRad="6350" stA="50000" endA="300" endPos="50000" dist="60007" dir="5400000" sy="-100000" algn="bl" rotWithShape="0"/>
              </a:effectLst>
              <a:latin typeface="+mn-lt"/>
            </a:endParaRPr>
          </a:p>
        </p:txBody>
      </p:sp>
      <p:pic>
        <p:nvPicPr>
          <p:cNvPr id="7" name="Obraz 6" descr="Thuringi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88" y="3143250"/>
            <a:ext cx="2428875" cy="280987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>
    <p:comb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27013"/>
            <a:ext cx="4357718" cy="773095"/>
          </a:xfrm>
        </p:spPr>
        <p:txBody>
          <a:bodyPr/>
          <a:lstStyle/>
          <a:p>
            <a:r>
              <a:rPr lang="en-US" dirty="0" smtClean="0"/>
              <a:t>Wetter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8786874" cy="1143008"/>
          </a:xfrm>
        </p:spPr>
        <p:txBody>
          <a:bodyPr>
            <a:normAutofit fontScale="85000" lnSpcReduction="10000"/>
          </a:bodyPr>
          <a:lstStyle/>
          <a:p>
            <a:r>
              <a:rPr lang="de-DE" sz="3900" dirty="0" smtClean="0">
                <a:solidFill>
                  <a:schemeClr val="bg1"/>
                </a:solidFill>
              </a:rPr>
              <a:t>Für das Klima der BRD sind Wind und Regen zu allen Jahreszeiten charakteri­stisch.</a:t>
            </a:r>
            <a:endParaRPr lang="ru-RU" sz="39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20131402_1205245023_WindRainES_800x5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7740" y="3571876"/>
            <a:ext cx="5026260" cy="3286124"/>
          </a:xfrm>
          <a:prstGeom prst="rect">
            <a:avLst/>
          </a:prstGeom>
        </p:spPr>
      </p:pic>
      <p:pic>
        <p:nvPicPr>
          <p:cNvPr id="5" name="Рисунок 4" descr="84700167_30e506bab55379c1f5561735266555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43314"/>
            <a:ext cx="4286248" cy="3214686"/>
          </a:xfrm>
          <a:prstGeom prst="rect">
            <a:avLst/>
          </a:prstGeom>
        </p:spPr>
      </p:pic>
      <p:pic>
        <p:nvPicPr>
          <p:cNvPr id="6" name="Рисунок 5" descr="1317808715_D0BDD0B5D0BFD0BED0B3D0BED0B4D0B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2357430"/>
            <a:ext cx="4333884" cy="346710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Platz</a:t>
            </a:r>
            <a:endParaRPr lang="uk-UA" noProof="0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Das vereinte Deutschland hat eine Flä­che von 356000 km</a:t>
            </a:r>
            <a:r>
              <a:rPr lang="de-DE" sz="3200" baseline="30000" dirty="0" smtClean="0">
                <a:solidFill>
                  <a:schemeClr val="bg1"/>
                </a:solidFill>
              </a:rPr>
              <a:t>2</a:t>
            </a:r>
            <a:r>
              <a:rPr lang="de-DE" sz="3200" dirty="0" smtClean="0">
                <a:solidFill>
                  <a:schemeClr val="bg1"/>
                </a:solidFill>
              </a:rPr>
              <a:t> und zählt über 80 Millionen Einwohner.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Tour Карта Германии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7686" y="571480"/>
            <a:ext cx="4461580" cy="5697559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214282" y="142853"/>
            <a:ext cx="8786874" cy="1214446"/>
          </a:xfrm>
        </p:spPr>
        <p:txBody>
          <a:bodyPr>
            <a:normAutofit/>
          </a:bodyPr>
          <a:lstStyle/>
          <a:p>
            <a:r>
              <a:rPr lang="de-DE" sz="3600" dirty="0" smtClean="0">
                <a:solidFill>
                  <a:schemeClr val="bg1"/>
                </a:solidFill>
              </a:rPr>
              <a:t>Fast ein Drittel des Territoriums ist mit Wäldern bedeckt.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1428736"/>
            <a:ext cx="4143372" cy="3107530"/>
          </a:xfrm>
        </p:spPr>
      </p:pic>
      <p:pic>
        <p:nvPicPr>
          <p:cNvPr id="7" name="Рисунок 6" descr="2549298778_2cd71124fa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2893215"/>
            <a:ext cx="5286380" cy="3964786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Es gibt viele Seen, die die Landschaft sehr malerisch machen.</a:t>
            </a:r>
            <a:endParaRPr lang="ru-RU" dirty="0"/>
          </a:p>
        </p:txBody>
      </p:sp>
      <p:pic>
        <p:nvPicPr>
          <p:cNvPr id="6" name="Содержимое 5" descr="ozero-e135849822378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9315" y="1357298"/>
            <a:ext cx="4784685" cy="3429024"/>
          </a:xfrm>
        </p:spPr>
      </p:pic>
      <p:pic>
        <p:nvPicPr>
          <p:cNvPr id="7" name="Рисунок 6" descr="tb41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57298"/>
            <a:ext cx="4572000" cy="3425483"/>
          </a:xfrm>
          <a:prstGeom prst="rect">
            <a:avLst/>
          </a:prstGeom>
        </p:spPr>
      </p:pic>
      <p:pic>
        <p:nvPicPr>
          <p:cNvPr id="5" name="Содержимое 4" descr="617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1857356" y="2840327"/>
            <a:ext cx="5996527" cy="4017673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Der wichtigste Fluss ist der Rhein.</a:t>
            </a:r>
            <a:endParaRPr lang="uk-UA" noProof="0" dirty="0"/>
          </a:p>
        </p:txBody>
      </p:sp>
      <p:pic>
        <p:nvPicPr>
          <p:cNvPr id="6" name="Содержимое 5" descr="rei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3429000"/>
            <a:ext cx="4572000" cy="3429000"/>
          </a:xfrm>
        </p:spPr>
      </p:pic>
      <p:pic>
        <p:nvPicPr>
          <p:cNvPr id="5" name="Содержимое 4" descr="loreley-o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1357297"/>
            <a:ext cx="7215206" cy="2915627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42844" y="54292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Der höchste Berg ist die Zugspitze.</a:t>
            </a:r>
            <a:endParaRPr lang="ru-RU" dirty="0"/>
          </a:p>
        </p:txBody>
      </p:sp>
      <p:pic>
        <p:nvPicPr>
          <p:cNvPr id="5" name="Содержимое 4" descr="1_html_303a6d5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333709" y="1643050"/>
            <a:ext cx="5810291" cy="4357718"/>
          </a:xfrm>
        </p:spPr>
      </p:pic>
      <p:pic>
        <p:nvPicPr>
          <p:cNvPr id="8" name="Содержимое 7" descr="european_ny_part_3_neuschwanstein_zugspitze_innsbruck_1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357818" cy="3573664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Die BRD ist an Stein-, Braunkohle, Ei­senerz reich.</a:t>
            </a:r>
            <a:endParaRPr lang="ru-RU" dirty="0"/>
          </a:p>
        </p:txBody>
      </p:sp>
      <p:pic>
        <p:nvPicPr>
          <p:cNvPr id="5" name="Содержимое 4" descr="1002080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428736"/>
            <a:ext cx="2571768" cy="2571768"/>
          </a:xfrm>
        </p:spPr>
      </p:pic>
      <p:pic>
        <p:nvPicPr>
          <p:cNvPr id="6" name="Содержимое 5" descr="Garzweiler.strip.mine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857356" y="2571744"/>
            <a:ext cx="4038600" cy="2679881"/>
          </a:xfrm>
        </p:spPr>
      </p:pic>
      <p:pic>
        <p:nvPicPr>
          <p:cNvPr id="7" name="Рисунок 6" descr="panama-indigene-und-umweltschutzer-fordern-re-L-mPcQyZ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4400550"/>
            <a:ext cx="3810000" cy="245745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428604"/>
            <a:ext cx="8729634" cy="1428752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Hochentwickelt sind auch der Mas­chinenbau, der Fahrzeug- und Waggonbau.</a:t>
            </a:r>
            <a:endParaRPr lang="ru-RU" dirty="0"/>
          </a:p>
        </p:txBody>
      </p:sp>
      <p:pic>
        <p:nvPicPr>
          <p:cNvPr id="5" name="Содержимое 4" descr="43662481_1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143636" y="1214422"/>
            <a:ext cx="3000364" cy="2727603"/>
          </a:xfrm>
        </p:spPr>
      </p:pic>
      <p:pic>
        <p:nvPicPr>
          <p:cNvPr id="6" name="Содержимое 5" descr="img2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071802" y="2428868"/>
            <a:ext cx="3643338" cy="2732504"/>
          </a:xfrm>
        </p:spPr>
      </p:pic>
      <p:pic>
        <p:nvPicPr>
          <p:cNvPr id="7" name="Рисунок 6" descr="поезд евро20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857627"/>
            <a:ext cx="4000496" cy="3000373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543956" cy="1155723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Die BRD hat eine intensive Landwirt­schaft.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хозяйство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3837411"/>
            <a:ext cx="4038600" cy="3020589"/>
          </a:xfrm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85860"/>
            <a:ext cx="3840507" cy="2571768"/>
          </a:xfrm>
          <a:prstGeom prst="rect">
            <a:avLst/>
          </a:prstGeom>
        </p:spPr>
      </p:pic>
      <p:pic>
        <p:nvPicPr>
          <p:cNvPr id="5" name="Содержимое 4" descr="d3d3LnBlcnNwZWt0aXZhLWluZm8uYnkvaW1nL25vdl8yMDEwL3RyYWRlYm9hcmR5amJucmVfaW1nLmpwZw==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2643174" y="2714620"/>
            <a:ext cx="3643338" cy="2735306"/>
          </a:xfr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Hier werden Getreide, Kartoffeln, Zuc­kerrüben angebaut.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combina-dominato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57298"/>
            <a:ext cx="2928926" cy="2343141"/>
          </a:xfrm>
        </p:spPr>
      </p:pic>
      <p:pic>
        <p:nvPicPr>
          <p:cNvPr id="6" name="Содержимое 5" descr="Bulviu-kaina-musa-prastejanti-ju-kokybe_img_newsarticle56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71736" y="2428868"/>
            <a:ext cx="4143404" cy="2981772"/>
          </a:xfrm>
        </p:spPr>
      </p:pic>
      <p:pic>
        <p:nvPicPr>
          <p:cNvPr id="7" name="Рисунок 6" descr="431862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2782006"/>
            <a:ext cx="2714612" cy="4075994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20" y="571480"/>
            <a:ext cx="4114800" cy="5626121"/>
          </a:xfrm>
        </p:spPr>
        <p:txBody>
          <a:bodyPr>
            <a:norm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Die Bundesrepublik besteht aus 16 Bundesländern: Bremen, Hamburg, Bayern, Brandenburg, Berlin, Thürin­gen, Sachsen und anderen.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5918134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461813"/>
            <a:ext cx="4111890" cy="5689967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Obraz 4" descr="Badenia-Wirtembergia-map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33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az 14" descr="Baden-Württember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75" y="3429000"/>
            <a:ext cx="3214688" cy="187325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0" name="Prostokąt 9"/>
          <p:cNvSpPr/>
          <p:nvPr/>
        </p:nvSpPr>
        <p:spPr>
          <a:xfrm>
            <a:off x="2643174" y="214290"/>
            <a:ext cx="610737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50000" endA="300" endPos="50000" dist="60007" dir="5400000" sy="-100000" algn="bl" rotWithShape="0"/>
                </a:effectLst>
                <a:latin typeface="+mn-lt"/>
              </a:rPr>
              <a:t>Baden-Württemberg</a:t>
            </a:r>
            <a:endParaRPr lang="pl-PL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  <a:reflection blurRad="6350" stA="50000" endA="300" endPos="50000" dist="60007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ransition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braz 6" descr="Bawaria-map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33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ostokąt 9"/>
          <p:cNvSpPr/>
          <p:nvPr/>
        </p:nvSpPr>
        <p:spPr>
          <a:xfrm>
            <a:off x="5786446" y="357166"/>
            <a:ext cx="218899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50000" endA="300" endPos="50000" dist="60007" dir="5400000" sy="-100000" algn="bl" rotWithShape="0"/>
                </a:effectLst>
                <a:latin typeface="+mn-lt"/>
              </a:rPr>
              <a:t>Bayern</a:t>
            </a:r>
            <a:endParaRPr lang="pl-PL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  <a:reflection blurRad="6350" stA="50000" endA="300" endPos="50000" dist="60007" dir="5400000" sy="-100000" algn="bl" rotWithShape="0"/>
              </a:effectLst>
              <a:latin typeface="+mn-lt"/>
            </a:endParaRPr>
          </a:p>
        </p:txBody>
      </p:sp>
      <p:pic>
        <p:nvPicPr>
          <p:cNvPr id="5" name="Obraz 4" descr="Bayer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0" y="3357563"/>
            <a:ext cx="3086100" cy="192881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>
    <p:wipe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az 4" descr="berlin-map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33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ostokąt 9"/>
          <p:cNvSpPr/>
          <p:nvPr/>
        </p:nvSpPr>
        <p:spPr>
          <a:xfrm>
            <a:off x="5786446" y="214290"/>
            <a:ext cx="187904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50000" endA="300" endPos="50000" dist="60007" dir="5400000" sy="-100000" algn="bl" rotWithShape="0"/>
                </a:effectLst>
                <a:latin typeface="+mn-lt"/>
              </a:rPr>
              <a:t>Berlin</a:t>
            </a:r>
          </a:p>
        </p:txBody>
      </p:sp>
      <p:pic>
        <p:nvPicPr>
          <p:cNvPr id="7" name="Obraz 6" descr="berl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688" y="3286125"/>
            <a:ext cx="1747837" cy="286702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>
    <p:cu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Obraz 6" descr="Brandenburgia-map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33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ostokąt 9"/>
          <p:cNvSpPr/>
          <p:nvPr/>
        </p:nvSpPr>
        <p:spPr>
          <a:xfrm>
            <a:off x="4714876" y="214290"/>
            <a:ext cx="392036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50000" endA="300" endPos="50000" dist="60007" dir="5400000" sy="-100000" algn="bl" rotWithShape="0"/>
                </a:effectLst>
                <a:latin typeface="+mn-lt"/>
              </a:rPr>
              <a:t>Brandenburg</a:t>
            </a:r>
          </a:p>
        </p:txBody>
      </p:sp>
      <p:pic>
        <p:nvPicPr>
          <p:cNvPr id="5" name="Obraz 4" descr="Brandenbur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63" y="3357563"/>
            <a:ext cx="2286000" cy="273208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>
    <p:strips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Obraz 6" descr="Niedersachsen-map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33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ostokąt 9"/>
          <p:cNvSpPr/>
          <p:nvPr/>
        </p:nvSpPr>
        <p:spPr>
          <a:xfrm>
            <a:off x="4500562" y="214290"/>
            <a:ext cx="43921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50000" endA="300" endPos="50000" dist="60007" dir="5400000" sy="-100000" algn="bl" rotWithShape="0"/>
                </a:effectLst>
                <a:latin typeface="+mn-lt"/>
              </a:rPr>
              <a:t>Niedersachsen</a:t>
            </a:r>
            <a:endParaRPr lang="pl-PL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  <a:reflection blurRad="6350" stA="50000" endA="300" endPos="50000" dist="60007" dir="5400000" sy="-100000" algn="bl" rotWithShape="0"/>
              </a:effectLst>
              <a:latin typeface="+mn-lt"/>
            </a:endParaRPr>
          </a:p>
        </p:txBody>
      </p:sp>
      <p:pic>
        <p:nvPicPr>
          <p:cNvPr id="5" name="Obraz 4" descr="Niedersachs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25" y="3286125"/>
            <a:ext cx="2428875" cy="27860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>
    <p:diamond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az 4" descr="hanburg-map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33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ostokąt 9"/>
          <p:cNvSpPr/>
          <p:nvPr/>
        </p:nvSpPr>
        <p:spPr>
          <a:xfrm>
            <a:off x="5357818" y="214290"/>
            <a:ext cx="28375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50000" endA="300" endPos="50000" dist="60007" dir="5400000" sy="-100000" algn="bl" rotWithShape="0"/>
                </a:effectLst>
                <a:latin typeface="+mn-lt"/>
              </a:rPr>
              <a:t>Hamburg</a:t>
            </a:r>
          </a:p>
        </p:txBody>
      </p:sp>
      <p:pic>
        <p:nvPicPr>
          <p:cNvPr id="7" name="Obraz 6" descr="Hambur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38" y="3214688"/>
            <a:ext cx="2033587" cy="28575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>
    <p:wheel spokes="3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165960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E47E7E"/>
      </a:hlink>
      <a:folHlink>
        <a:srgbClr val="C84447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accent3"/>
        </a:solidFill>
        <a:ln w="25400" cap="rnd" cmpd="sng" algn="ctr">
          <a:noFill/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C8328FB-5AF1-4AF3-9675-654603A812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TS010165960</Template>
  <TotalTime>0</TotalTime>
  <Words>216</Words>
  <Application>Microsoft Office PowerPoint</Application>
  <PresentationFormat>Экран (4:3)</PresentationFormat>
  <Paragraphs>47</Paragraphs>
  <Slides>27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TS010165960</vt:lpstr>
      <vt:lpstr>Deutschland</vt:lpstr>
      <vt:lpstr>Platz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Wetter</vt:lpstr>
      <vt:lpstr>Слайд 20</vt:lpstr>
      <vt:lpstr>Es gibt viele Seen, die die Landschaft sehr malerisch machen.</vt:lpstr>
      <vt:lpstr>Der wichtigste Fluss ist der Rhein.</vt:lpstr>
      <vt:lpstr>Der höchste Berg ist die Zugspitze.</vt:lpstr>
      <vt:lpstr>Die BRD ist an Stein-, Braunkohle, Ei­senerz reich.</vt:lpstr>
      <vt:lpstr>Hochentwickelt sind auch der Mas­chinenbau, der Fahrzeug- und Waggonbau.</vt:lpstr>
      <vt:lpstr>Die BRD hat eine intensive Landwirt­schaft. </vt:lpstr>
      <vt:lpstr>Hier werden Getreide, Kartoffeln, Zuc­kerrüben angebaut. 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2014-03-13T17:21:46Z</dcterms:created>
  <dcterms:modified xsi:type="dcterms:W3CDTF">2015-03-15T22:29:43Z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TC101659609990</vt:lpwstr>
  </property>
</Properties>
</file>