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0" autoAdjust="0"/>
    <p:restoredTop sz="94660"/>
  </p:normalViewPr>
  <p:slideViewPr>
    <p:cSldViewPr>
      <p:cViewPr varScale="1">
        <p:scale>
          <a:sx n="76" d="100"/>
          <a:sy n="76" d="100"/>
        </p:scale>
        <p:origin x="-96"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t="-1000" b="-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80497" y="1484784"/>
            <a:ext cx="7441782" cy="255454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Natural disasters</a:t>
            </a:r>
          </a:p>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 Ukraine</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395536" y="5805264"/>
            <a:ext cx="2502608" cy="83099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Prepared </a:t>
            </a:r>
          </a:p>
          <a:p>
            <a:pPr algn="ct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Olga </a:t>
            </a:r>
            <a:r>
              <a:rPr lang="en-US" sz="2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Draganchuk</a:t>
            </a:r>
            <a:endParaRPr lang="ru-RU" sz="2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t="-3000" b="-3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476672"/>
            <a:ext cx="8280920" cy="2677656"/>
          </a:xfrm>
          <a:prstGeom prst="rect">
            <a:avLst/>
          </a:prstGeom>
        </p:spPr>
        <p:txBody>
          <a:bodyPr wrap="square">
            <a:spAutoFit/>
          </a:bodyPr>
          <a:lstStyle/>
          <a:p>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Natural disaster - it is an extraordinary natural phenomenon, acting with great destructive force, causing considerable damage to the area in which it takes place violates the normal activity of the population, destroying wealth.</a:t>
            </a:r>
            <a:endParaRPr lang="ru-RU"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pic>
        <p:nvPicPr>
          <p:cNvPr id="1028" name="Picture 4" descr="http://t1.gstatic.com/images?q=tbn:ANd9GcSuLkdpvVJaU2shJaMO-rREBN0I0WVyJAtV0WH5tGHPjOPLvv3L"/>
          <p:cNvPicPr>
            <a:picLocks noChangeAspect="1" noChangeArrowheads="1"/>
          </p:cNvPicPr>
          <p:nvPr/>
        </p:nvPicPr>
        <p:blipFill>
          <a:blip r:embed="rId3" cstate="print"/>
          <a:srcRect/>
          <a:stretch>
            <a:fillRect/>
          </a:stretch>
        </p:blipFill>
        <p:spPr bwMode="auto">
          <a:xfrm rot="21013427">
            <a:off x="339057" y="3760458"/>
            <a:ext cx="3240360" cy="21563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http://image.tsn.ua/media/images2/original/Oct2009/1d6edbd064_166471.jpg"/>
          <p:cNvPicPr>
            <a:picLocks noChangeAspect="1" noChangeArrowheads="1"/>
          </p:cNvPicPr>
          <p:nvPr/>
        </p:nvPicPr>
        <p:blipFill>
          <a:blip r:embed="rId4" cstate="print"/>
          <a:srcRect/>
          <a:stretch>
            <a:fillRect/>
          </a:stretch>
        </p:blipFill>
        <p:spPr bwMode="auto">
          <a:xfrm rot="855388">
            <a:off x="5728038" y="3908049"/>
            <a:ext cx="2991102"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descr="http://t0.gstatic.com/images?q=tbn:ANd9GcSkeBzWV5YDq3x44NvI_Z2Zx6yu1dx7-UAcTub2cB5_wUGNTkYL"/>
          <p:cNvPicPr>
            <a:picLocks noChangeAspect="1" noChangeArrowheads="1"/>
          </p:cNvPicPr>
          <p:nvPr/>
        </p:nvPicPr>
        <p:blipFill>
          <a:blip r:embed="rId5" cstate="print"/>
          <a:srcRect/>
          <a:stretch>
            <a:fillRect/>
          </a:stretch>
        </p:blipFill>
        <p:spPr bwMode="auto">
          <a:xfrm>
            <a:off x="2915816" y="3501008"/>
            <a:ext cx="3096344" cy="23192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3000" r="-3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67544" y="332656"/>
            <a:ext cx="2880320" cy="1368152"/>
          </a:xfrm>
          <a:prstGeom prst="rect">
            <a:avLst/>
          </a:prstGeom>
        </p:spPr>
        <p:txBody>
          <a:bodyPr wrap="none">
            <a:prstTxWarp prst="textCurveDown">
              <a:avLst>
                <a:gd name="adj" fmla="val 28433"/>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rPr>
              <a:t>Flood</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ndParaRPr>
          </a:p>
        </p:txBody>
      </p:sp>
      <p:sp>
        <p:nvSpPr>
          <p:cNvPr id="5" name="Прямоугольник 4"/>
          <p:cNvSpPr/>
          <p:nvPr/>
        </p:nvSpPr>
        <p:spPr>
          <a:xfrm>
            <a:off x="3851920" y="404664"/>
            <a:ext cx="4572000" cy="3970318"/>
          </a:xfrm>
          <a:prstGeom prst="rect">
            <a:avLst/>
          </a:prstGeom>
        </p:spPr>
        <p:txBody>
          <a:bodyPr>
            <a:spAutoFit/>
          </a:bodyPr>
          <a:lstStyle/>
          <a:p>
            <a:r>
              <a:rPr lang="en-US" sz="2800" dirty="0" smtClean="0">
                <a:effectLst>
                  <a:glow rad="139700">
                    <a:schemeClr val="accent1">
                      <a:satMod val="175000"/>
                      <a:alpha val="40000"/>
                    </a:schemeClr>
                  </a:glow>
                </a:effectLst>
                <a:latin typeface="Britannic Bold" pitchFamily="34" charset="0"/>
              </a:rPr>
              <a:t>Flood - a phase of the water regime of the river, which annually repeated in these climatic conditions in the same season, characterized by the highest water content, high and continuing rises and falls in water levels.</a:t>
            </a:r>
            <a:endParaRPr lang="ru-RU" sz="2800" dirty="0">
              <a:effectLst>
                <a:glow rad="139700">
                  <a:schemeClr val="accent1">
                    <a:satMod val="175000"/>
                    <a:alpha val="40000"/>
                  </a:schemeClr>
                </a:glow>
              </a:effectLst>
            </a:endParaRPr>
          </a:p>
        </p:txBody>
      </p:sp>
      <p:sp>
        <p:nvSpPr>
          <p:cNvPr id="6" name="Прямоугольник 5"/>
          <p:cNvSpPr/>
          <p:nvPr/>
        </p:nvSpPr>
        <p:spPr>
          <a:xfrm>
            <a:off x="179512" y="4725144"/>
            <a:ext cx="4572000" cy="1938992"/>
          </a:xfrm>
          <a:prstGeom prst="rect">
            <a:avLst/>
          </a:prstGeom>
        </p:spPr>
        <p:txBody>
          <a:bodyPr>
            <a:spAutoFit/>
          </a:bodyPr>
          <a:lstStyle/>
          <a:p>
            <a:r>
              <a:rPr lang="en-US" sz="2400" dirty="0" smtClean="0">
                <a:solidFill>
                  <a:schemeClr val="bg1"/>
                </a:solidFill>
                <a:effectLst>
                  <a:glow rad="139700">
                    <a:schemeClr val="tx1">
                      <a:lumMod val="95000"/>
                      <a:lumOff val="5000"/>
                      <a:alpha val="40000"/>
                    </a:schemeClr>
                  </a:glow>
                </a:effectLst>
                <a:latin typeface="Britannic Bold" pitchFamily="34" charset="0"/>
              </a:rPr>
              <a:t>For most rivers in Ukraine flood lasts from March to June and is due to snowmelt and prolonged intense rains in spring and early summer.</a:t>
            </a:r>
            <a:endParaRPr lang="ru-RU" sz="2400" dirty="0">
              <a:solidFill>
                <a:schemeClr val="bg1"/>
              </a:solidFill>
              <a:effectLst>
                <a:glow rad="139700">
                  <a:schemeClr val="tx1">
                    <a:lumMod val="95000"/>
                    <a:lumOff val="5000"/>
                    <a:alpha val="40000"/>
                  </a:schemeClr>
                </a:glow>
              </a:effectLst>
            </a:endParaRPr>
          </a:p>
        </p:txBody>
      </p:sp>
      <p:pic>
        <p:nvPicPr>
          <p:cNvPr id="15362" name="Picture 2" descr="http://eventsreal.org/images/images6.jpg"/>
          <p:cNvPicPr>
            <a:picLocks noChangeAspect="1" noChangeArrowheads="1"/>
          </p:cNvPicPr>
          <p:nvPr/>
        </p:nvPicPr>
        <p:blipFill>
          <a:blip r:embed="rId3" cstate="print"/>
          <a:srcRect/>
          <a:stretch>
            <a:fillRect/>
          </a:stretch>
        </p:blipFill>
        <p:spPr bwMode="auto">
          <a:xfrm rot="21251905">
            <a:off x="496536" y="2055767"/>
            <a:ext cx="2857500"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64" name="Picture 4" descr="http://www.etoday.ru/uploads/2007/12/06/pacific_northwest_flood06.jpg"/>
          <p:cNvPicPr>
            <a:picLocks noChangeAspect="1" noChangeArrowheads="1"/>
          </p:cNvPicPr>
          <p:nvPr/>
        </p:nvPicPr>
        <p:blipFill>
          <a:blip r:embed="rId4" cstate="print"/>
          <a:srcRect/>
          <a:stretch>
            <a:fillRect/>
          </a:stretch>
        </p:blipFill>
        <p:spPr bwMode="auto">
          <a:xfrm>
            <a:off x="5076056" y="4581128"/>
            <a:ext cx="3168352" cy="1964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8"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par>
                          <p:cTn id="25" fill="hold">
                            <p:stCondLst>
                              <p:cond delay="4000"/>
                            </p:stCondLst>
                            <p:childTnLst>
                              <p:par>
                                <p:cTn id="26" presetID="49" presetClass="entr" presetSubtype="0" decel="100000" fill="hold" nodeType="afterEffect">
                                  <p:stCondLst>
                                    <p:cond delay="0"/>
                                  </p:stCondLst>
                                  <p:childTnLst>
                                    <p:set>
                                      <p:cBhvr>
                                        <p:cTn id="27" dur="1" fill="hold">
                                          <p:stCondLst>
                                            <p:cond delay="0"/>
                                          </p:stCondLst>
                                        </p:cTn>
                                        <p:tgtEl>
                                          <p:spTgt spid="15362"/>
                                        </p:tgtEl>
                                        <p:attrNameLst>
                                          <p:attrName>style.visibility</p:attrName>
                                        </p:attrNameLst>
                                      </p:cBhvr>
                                      <p:to>
                                        <p:strVal val="visible"/>
                                      </p:to>
                                    </p:set>
                                    <p:anim calcmode="lin" valueType="num">
                                      <p:cBhvr>
                                        <p:cTn id="28" dur="500" fill="hold"/>
                                        <p:tgtEl>
                                          <p:spTgt spid="15362"/>
                                        </p:tgtEl>
                                        <p:attrNameLst>
                                          <p:attrName>ppt_w</p:attrName>
                                        </p:attrNameLst>
                                      </p:cBhvr>
                                      <p:tavLst>
                                        <p:tav tm="0">
                                          <p:val>
                                            <p:fltVal val="0"/>
                                          </p:val>
                                        </p:tav>
                                        <p:tav tm="100000">
                                          <p:val>
                                            <p:strVal val="#ppt_w"/>
                                          </p:val>
                                        </p:tav>
                                      </p:tavLst>
                                    </p:anim>
                                    <p:anim calcmode="lin" valueType="num">
                                      <p:cBhvr>
                                        <p:cTn id="29" dur="500" fill="hold"/>
                                        <p:tgtEl>
                                          <p:spTgt spid="15362"/>
                                        </p:tgtEl>
                                        <p:attrNameLst>
                                          <p:attrName>ppt_h</p:attrName>
                                        </p:attrNameLst>
                                      </p:cBhvr>
                                      <p:tavLst>
                                        <p:tav tm="0">
                                          <p:val>
                                            <p:fltVal val="0"/>
                                          </p:val>
                                        </p:tav>
                                        <p:tav tm="100000">
                                          <p:val>
                                            <p:strVal val="#ppt_h"/>
                                          </p:val>
                                        </p:tav>
                                      </p:tavLst>
                                    </p:anim>
                                    <p:anim calcmode="lin" valueType="num">
                                      <p:cBhvr>
                                        <p:cTn id="30" dur="500" fill="hold"/>
                                        <p:tgtEl>
                                          <p:spTgt spid="15362"/>
                                        </p:tgtEl>
                                        <p:attrNameLst>
                                          <p:attrName>style.rotation</p:attrName>
                                        </p:attrNameLst>
                                      </p:cBhvr>
                                      <p:tavLst>
                                        <p:tav tm="0">
                                          <p:val>
                                            <p:fltVal val="360"/>
                                          </p:val>
                                        </p:tav>
                                        <p:tav tm="100000">
                                          <p:val>
                                            <p:fltVal val="0"/>
                                          </p:val>
                                        </p:tav>
                                      </p:tavLst>
                                    </p:anim>
                                    <p:animEffect transition="in" filter="fade">
                                      <p:cBhvr>
                                        <p:cTn id="31" dur="500"/>
                                        <p:tgtEl>
                                          <p:spTgt spid="15362"/>
                                        </p:tgtEl>
                                      </p:cBhvr>
                                    </p:animEffect>
                                  </p:childTnLst>
                                </p:cTn>
                              </p:par>
                            </p:childTnLst>
                          </p:cTn>
                        </p:par>
                        <p:par>
                          <p:cTn id="32" fill="hold">
                            <p:stCondLst>
                              <p:cond delay="4500"/>
                            </p:stCondLst>
                            <p:childTnLst>
                              <p:par>
                                <p:cTn id="33" presetID="49" presetClass="entr" presetSubtype="0" decel="100000" fill="hold" nodeType="afterEffect">
                                  <p:stCondLst>
                                    <p:cond delay="0"/>
                                  </p:stCondLst>
                                  <p:childTnLst>
                                    <p:set>
                                      <p:cBhvr>
                                        <p:cTn id="34" dur="1" fill="hold">
                                          <p:stCondLst>
                                            <p:cond delay="0"/>
                                          </p:stCondLst>
                                        </p:cTn>
                                        <p:tgtEl>
                                          <p:spTgt spid="15364"/>
                                        </p:tgtEl>
                                        <p:attrNameLst>
                                          <p:attrName>style.visibility</p:attrName>
                                        </p:attrNameLst>
                                      </p:cBhvr>
                                      <p:to>
                                        <p:strVal val="visible"/>
                                      </p:to>
                                    </p:set>
                                    <p:anim calcmode="lin" valueType="num">
                                      <p:cBhvr>
                                        <p:cTn id="35" dur="500" fill="hold"/>
                                        <p:tgtEl>
                                          <p:spTgt spid="15364"/>
                                        </p:tgtEl>
                                        <p:attrNameLst>
                                          <p:attrName>ppt_w</p:attrName>
                                        </p:attrNameLst>
                                      </p:cBhvr>
                                      <p:tavLst>
                                        <p:tav tm="0">
                                          <p:val>
                                            <p:fltVal val="0"/>
                                          </p:val>
                                        </p:tav>
                                        <p:tav tm="100000">
                                          <p:val>
                                            <p:strVal val="#ppt_w"/>
                                          </p:val>
                                        </p:tav>
                                      </p:tavLst>
                                    </p:anim>
                                    <p:anim calcmode="lin" valueType="num">
                                      <p:cBhvr>
                                        <p:cTn id="36" dur="500" fill="hold"/>
                                        <p:tgtEl>
                                          <p:spTgt spid="15364"/>
                                        </p:tgtEl>
                                        <p:attrNameLst>
                                          <p:attrName>ppt_h</p:attrName>
                                        </p:attrNameLst>
                                      </p:cBhvr>
                                      <p:tavLst>
                                        <p:tav tm="0">
                                          <p:val>
                                            <p:fltVal val="0"/>
                                          </p:val>
                                        </p:tav>
                                        <p:tav tm="100000">
                                          <p:val>
                                            <p:strVal val="#ppt_h"/>
                                          </p:val>
                                        </p:tav>
                                      </p:tavLst>
                                    </p:anim>
                                    <p:anim calcmode="lin" valueType="num">
                                      <p:cBhvr>
                                        <p:cTn id="37" dur="500" fill="hold"/>
                                        <p:tgtEl>
                                          <p:spTgt spid="15364"/>
                                        </p:tgtEl>
                                        <p:attrNameLst>
                                          <p:attrName>style.rotation</p:attrName>
                                        </p:attrNameLst>
                                      </p:cBhvr>
                                      <p:tavLst>
                                        <p:tav tm="0">
                                          <p:val>
                                            <p:fltVal val="360"/>
                                          </p:val>
                                        </p:tav>
                                        <p:tav tm="100000">
                                          <p:val>
                                            <p:fltVal val="0"/>
                                          </p:val>
                                        </p:tav>
                                      </p:tavLst>
                                    </p:anim>
                                    <p:animEffect transition="in" filter="fade">
                                      <p:cBhvr>
                                        <p:cTn id="38" dur="500"/>
                                        <p:tgtEl>
                                          <p:spTgt spid="15364"/>
                                        </p:tgtEl>
                                      </p:cBhvr>
                                    </p:animEffect>
                                  </p:childTnLst>
                                </p:cTn>
                              </p:par>
                            </p:childTnLst>
                          </p:cTn>
                        </p:par>
                        <p:par>
                          <p:cTn id="39" fill="hold">
                            <p:stCondLst>
                              <p:cond delay="5000"/>
                            </p:stCondLst>
                            <p:childTnLst>
                              <p:par>
                                <p:cTn id="40" presetID="8"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7000" r="-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23928" y="1268760"/>
            <a:ext cx="4572000" cy="2308324"/>
          </a:xfrm>
          <a:prstGeom prst="rect">
            <a:avLst/>
          </a:prstGeom>
        </p:spPr>
        <p:txBody>
          <a:bodyPr>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Medium ITC" pitchFamily="34" charset="0"/>
              </a:rPr>
              <a:t>Thunderstorm - atmospheric phenomenon associated with electrical discharges in Cumulonimbus clouds. Accompanied by lightning and thunder.</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843808" y="260648"/>
            <a:ext cx="4277133" cy="769441"/>
          </a:xfrm>
          <a:prstGeom prst="rect">
            <a:avLst/>
          </a:prstGeom>
        </p:spPr>
        <p:txBody>
          <a:bodyPr wrap="none">
            <a:prstTxWarp prst="textDeflate">
              <a:avLst/>
            </a:prstTxWarp>
            <a:spAutoFit/>
          </a:bodyPr>
          <a:lstStyle/>
          <a:p>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ras Bold ITC" pitchFamily="34" charset="0"/>
              </a:rPr>
              <a:t>Thunderstorm</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8" name="Группа 7"/>
          <p:cNvGrpSpPr/>
          <p:nvPr/>
        </p:nvGrpSpPr>
        <p:grpSpPr>
          <a:xfrm>
            <a:off x="496411" y="1519042"/>
            <a:ext cx="3383384" cy="4583136"/>
            <a:chOff x="496411" y="1519042"/>
            <a:chExt cx="3383384" cy="4583136"/>
          </a:xfrm>
        </p:grpSpPr>
        <p:pic>
          <p:nvPicPr>
            <p:cNvPr id="16386" name="Picture 2" descr="http://news.liga.net/upload/resize_cache/iblock/134/380_230_2/1344d5a17bf4e86ac271cddf722a75bb.jpg"/>
            <p:cNvPicPr>
              <a:picLocks noChangeAspect="1" noChangeArrowheads="1"/>
            </p:cNvPicPr>
            <p:nvPr/>
          </p:nvPicPr>
          <p:blipFill>
            <a:blip r:embed="rId3" cstate="print"/>
            <a:srcRect/>
            <a:stretch>
              <a:fillRect/>
            </a:stretch>
          </p:blipFill>
          <p:spPr bwMode="auto">
            <a:xfrm rot="21188247">
              <a:off x="496411" y="1519042"/>
              <a:ext cx="3096344" cy="18741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388" name="Picture 4" descr="http://t1.gstatic.com/images?q=tbn:ANd9GcRwixcVSne2zebC2qbMw3sRol3JksWT7fhW5UhQepA8gvElJq9Lmw"/>
            <p:cNvPicPr>
              <a:picLocks noChangeAspect="1" noChangeArrowheads="1"/>
            </p:cNvPicPr>
            <p:nvPr/>
          </p:nvPicPr>
          <p:blipFill>
            <a:blip r:embed="rId4" cstate="print"/>
            <a:srcRect/>
            <a:stretch>
              <a:fillRect/>
            </a:stretch>
          </p:blipFill>
          <p:spPr bwMode="auto">
            <a:xfrm rot="489252">
              <a:off x="692740" y="3714962"/>
              <a:ext cx="3187055" cy="2387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
        <p:nvSpPr>
          <p:cNvPr id="9" name="Прямоугольник 8"/>
          <p:cNvSpPr/>
          <p:nvPr/>
        </p:nvSpPr>
        <p:spPr>
          <a:xfrm>
            <a:off x="4139952" y="4509120"/>
            <a:ext cx="4572000" cy="1938992"/>
          </a:xfrm>
          <a:prstGeom prst="rect">
            <a:avLst/>
          </a:prstGeom>
        </p:spPr>
        <p:txBody>
          <a:bodyPr>
            <a:spAutoFit/>
          </a:bodyPr>
          <a:lstStyle/>
          <a:p>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Medium ITC" pitchFamily="34" charset="0"/>
              </a:rPr>
              <a:t>Thunderstorms in Ukraine constantly occur even in the winter months. They are particularly dangerous in the steppe zone, strikes of lightning striking all that little bit towering above the grass or bushes.</a:t>
            </a:r>
            <a:endParaRPr lang="ru-RU"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971600" y="476672"/>
            <a:ext cx="184731" cy="369332"/>
          </a:xfrm>
          <a:prstGeom prst="rect">
            <a:avLst/>
          </a:prstGeom>
          <a:noFill/>
        </p:spPr>
        <p:txBody>
          <a:bodyPr wrap="none" rtlCol="0">
            <a:spAutoFit/>
          </a:bodyPr>
          <a:lstStyle/>
          <a:p>
            <a:endParaRPr lang="ru-RU" dirty="0"/>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145">
                                          <p:stCondLst>
                                            <p:cond delay="0"/>
                                          </p:stCondLst>
                                        </p:cTn>
                                        <p:tgtEl>
                                          <p:spTgt spid="4"/>
                                        </p:tgtEl>
                                      </p:cBhvr>
                                    </p:animEffect>
                                    <p:anim calcmode="lin" valueType="num">
                                      <p:cBhvr>
                                        <p:cTn id="2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30" dur="7">
                                          <p:stCondLst>
                                            <p:cond delay="163"/>
                                          </p:stCondLst>
                                        </p:cTn>
                                        <p:tgtEl>
                                          <p:spTgt spid="4"/>
                                        </p:tgtEl>
                                      </p:cBhvr>
                                      <p:to x="100000" y="60000"/>
                                    </p:animScale>
                                    <p:animScale>
                                      <p:cBhvr>
                                        <p:cTn id="31" dur="42" decel="50000">
                                          <p:stCondLst>
                                            <p:cond delay="169"/>
                                          </p:stCondLst>
                                        </p:cTn>
                                        <p:tgtEl>
                                          <p:spTgt spid="4"/>
                                        </p:tgtEl>
                                      </p:cBhvr>
                                      <p:to x="100000" y="100000"/>
                                    </p:animScale>
                                    <p:animScale>
                                      <p:cBhvr>
                                        <p:cTn id="32" dur="7">
                                          <p:stCondLst>
                                            <p:cond delay="328"/>
                                          </p:stCondLst>
                                        </p:cTn>
                                        <p:tgtEl>
                                          <p:spTgt spid="4"/>
                                        </p:tgtEl>
                                      </p:cBhvr>
                                      <p:to x="100000" y="80000"/>
                                    </p:animScale>
                                    <p:animScale>
                                      <p:cBhvr>
                                        <p:cTn id="33" dur="42" decel="50000">
                                          <p:stCondLst>
                                            <p:cond delay="335"/>
                                          </p:stCondLst>
                                        </p:cTn>
                                        <p:tgtEl>
                                          <p:spTgt spid="4"/>
                                        </p:tgtEl>
                                      </p:cBhvr>
                                      <p:to x="100000" y="100000"/>
                                    </p:animScale>
                                    <p:animScale>
                                      <p:cBhvr>
                                        <p:cTn id="34" dur="7">
                                          <p:stCondLst>
                                            <p:cond delay="411"/>
                                          </p:stCondLst>
                                        </p:cTn>
                                        <p:tgtEl>
                                          <p:spTgt spid="4"/>
                                        </p:tgtEl>
                                      </p:cBhvr>
                                      <p:to x="100000" y="90000"/>
                                    </p:animScale>
                                    <p:animScale>
                                      <p:cBhvr>
                                        <p:cTn id="35" dur="42" decel="50000">
                                          <p:stCondLst>
                                            <p:cond delay="417"/>
                                          </p:stCondLst>
                                        </p:cTn>
                                        <p:tgtEl>
                                          <p:spTgt spid="4"/>
                                        </p:tgtEl>
                                      </p:cBhvr>
                                      <p:to x="100000" y="100000"/>
                                    </p:animScale>
                                    <p:animScale>
                                      <p:cBhvr>
                                        <p:cTn id="36" dur="7">
                                          <p:stCondLst>
                                            <p:cond delay="452"/>
                                          </p:stCondLst>
                                        </p:cTn>
                                        <p:tgtEl>
                                          <p:spTgt spid="4"/>
                                        </p:tgtEl>
                                      </p:cBhvr>
                                      <p:to x="100000" y="95000"/>
                                    </p:animScale>
                                    <p:animScale>
                                      <p:cBhvr>
                                        <p:cTn id="37" dur="42" decel="50000">
                                          <p:stCondLst>
                                            <p:cond delay="459"/>
                                          </p:stCondLst>
                                        </p:cTn>
                                        <p:tgtEl>
                                          <p:spTgt spid="4"/>
                                        </p:tgtEl>
                                      </p:cBhvr>
                                      <p:to x="100000" y="100000"/>
                                    </p:animScale>
                                  </p:childTnLst>
                                </p:cTn>
                              </p:par>
                            </p:childTnLst>
                          </p:cTn>
                        </p:par>
                        <p:par>
                          <p:cTn id="38" fill="hold">
                            <p:stCondLst>
                              <p:cond delay="25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290">
                                          <p:stCondLst>
                                            <p:cond delay="0"/>
                                          </p:stCondLst>
                                        </p:cTn>
                                        <p:tgtEl>
                                          <p:spTgt spid="9"/>
                                        </p:tgtEl>
                                      </p:cBhvr>
                                    </p:animEffect>
                                    <p:anim calcmode="lin" valueType="num">
                                      <p:cBhvr>
                                        <p:cTn id="4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7" dur="13">
                                          <p:stCondLst>
                                            <p:cond delay="325"/>
                                          </p:stCondLst>
                                        </p:cTn>
                                        <p:tgtEl>
                                          <p:spTgt spid="9"/>
                                        </p:tgtEl>
                                      </p:cBhvr>
                                      <p:to x="100000" y="60000"/>
                                    </p:animScale>
                                    <p:animScale>
                                      <p:cBhvr>
                                        <p:cTn id="48" dur="83" decel="50000">
                                          <p:stCondLst>
                                            <p:cond delay="338"/>
                                          </p:stCondLst>
                                        </p:cTn>
                                        <p:tgtEl>
                                          <p:spTgt spid="9"/>
                                        </p:tgtEl>
                                      </p:cBhvr>
                                      <p:to x="100000" y="100000"/>
                                    </p:animScale>
                                    <p:animScale>
                                      <p:cBhvr>
                                        <p:cTn id="49" dur="13">
                                          <p:stCondLst>
                                            <p:cond delay="656"/>
                                          </p:stCondLst>
                                        </p:cTn>
                                        <p:tgtEl>
                                          <p:spTgt spid="9"/>
                                        </p:tgtEl>
                                      </p:cBhvr>
                                      <p:to x="100000" y="80000"/>
                                    </p:animScale>
                                    <p:animScale>
                                      <p:cBhvr>
                                        <p:cTn id="50" dur="83" decel="50000">
                                          <p:stCondLst>
                                            <p:cond delay="669"/>
                                          </p:stCondLst>
                                        </p:cTn>
                                        <p:tgtEl>
                                          <p:spTgt spid="9"/>
                                        </p:tgtEl>
                                      </p:cBhvr>
                                      <p:to x="100000" y="100000"/>
                                    </p:animScale>
                                    <p:animScale>
                                      <p:cBhvr>
                                        <p:cTn id="51" dur="13">
                                          <p:stCondLst>
                                            <p:cond delay="821"/>
                                          </p:stCondLst>
                                        </p:cTn>
                                        <p:tgtEl>
                                          <p:spTgt spid="9"/>
                                        </p:tgtEl>
                                      </p:cBhvr>
                                      <p:to x="100000" y="90000"/>
                                    </p:animScale>
                                    <p:animScale>
                                      <p:cBhvr>
                                        <p:cTn id="52" dur="83" decel="50000">
                                          <p:stCondLst>
                                            <p:cond delay="834"/>
                                          </p:stCondLst>
                                        </p:cTn>
                                        <p:tgtEl>
                                          <p:spTgt spid="9"/>
                                        </p:tgtEl>
                                      </p:cBhvr>
                                      <p:to x="100000" y="100000"/>
                                    </p:animScale>
                                    <p:animScale>
                                      <p:cBhvr>
                                        <p:cTn id="53" dur="13">
                                          <p:stCondLst>
                                            <p:cond delay="904"/>
                                          </p:stCondLst>
                                        </p:cTn>
                                        <p:tgtEl>
                                          <p:spTgt spid="9"/>
                                        </p:tgtEl>
                                      </p:cBhvr>
                                      <p:to x="100000" y="95000"/>
                                    </p:animScale>
                                    <p:animScale>
                                      <p:cBhvr>
                                        <p:cTn id="54" dur="83" decel="50000">
                                          <p:stCondLst>
                                            <p:cond delay="917"/>
                                          </p:stCondLst>
                                        </p:cTn>
                                        <p:tgtEl>
                                          <p:spTgt spid="9"/>
                                        </p:tgtEl>
                                      </p:cBhvr>
                                      <p:to x="100000" y="100000"/>
                                    </p:animScale>
                                  </p:childTnLst>
                                </p:cTn>
                              </p:par>
                            </p:childTnLst>
                          </p:cTn>
                        </p:par>
                        <p:par>
                          <p:cTn id="55" fill="hold">
                            <p:stCondLst>
                              <p:cond delay="3500"/>
                            </p:stCondLst>
                            <p:childTnLst>
                              <p:par>
                                <p:cTn id="56" presetID="49" presetClass="entr" presetSubtype="0" decel="10000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1000" fill="hold"/>
                                        <p:tgtEl>
                                          <p:spTgt spid="8"/>
                                        </p:tgtEl>
                                        <p:attrNameLst>
                                          <p:attrName>ppt_w</p:attrName>
                                        </p:attrNameLst>
                                      </p:cBhvr>
                                      <p:tavLst>
                                        <p:tav tm="0">
                                          <p:val>
                                            <p:fltVal val="0"/>
                                          </p:val>
                                        </p:tav>
                                        <p:tav tm="100000">
                                          <p:val>
                                            <p:strVal val="#ppt_w"/>
                                          </p:val>
                                        </p:tav>
                                      </p:tavLst>
                                    </p:anim>
                                    <p:anim calcmode="lin" valueType="num">
                                      <p:cBhvr>
                                        <p:cTn id="59" dur="1000" fill="hold"/>
                                        <p:tgtEl>
                                          <p:spTgt spid="8"/>
                                        </p:tgtEl>
                                        <p:attrNameLst>
                                          <p:attrName>ppt_h</p:attrName>
                                        </p:attrNameLst>
                                      </p:cBhvr>
                                      <p:tavLst>
                                        <p:tav tm="0">
                                          <p:val>
                                            <p:fltVal val="0"/>
                                          </p:val>
                                        </p:tav>
                                        <p:tav tm="100000">
                                          <p:val>
                                            <p:strVal val="#ppt_h"/>
                                          </p:val>
                                        </p:tav>
                                      </p:tavLst>
                                    </p:anim>
                                    <p:anim calcmode="lin" valueType="num">
                                      <p:cBhvr>
                                        <p:cTn id="60" dur="1000" fill="hold"/>
                                        <p:tgtEl>
                                          <p:spTgt spid="8"/>
                                        </p:tgtEl>
                                        <p:attrNameLst>
                                          <p:attrName>style.rotation</p:attrName>
                                        </p:attrNameLst>
                                      </p:cBhvr>
                                      <p:tavLst>
                                        <p:tav tm="0">
                                          <p:val>
                                            <p:fltVal val="360"/>
                                          </p:val>
                                        </p:tav>
                                        <p:tav tm="100000">
                                          <p:val>
                                            <p:fltVal val="0"/>
                                          </p:val>
                                        </p:tav>
                                      </p:tavLst>
                                    </p:anim>
                                    <p:animEffect transition="in" filter="fade">
                                      <p:cBhvr>
                                        <p:cTn id="6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1000"/>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9512" y="116632"/>
            <a:ext cx="4608512" cy="923330"/>
          </a:xfrm>
          <a:prstGeom prst="rect">
            <a:avLst/>
          </a:prstGeom>
          <a:noFill/>
        </p:spPr>
        <p:txBody>
          <a:bodyPr wrap="square" lIns="91440" tIns="45720" rIns="91440" bIns="45720">
            <a:prstTxWarp prst="textCanUp">
              <a:avLst/>
            </a:prstTxWarp>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ysClr val="windowText" lastClr="000000"/>
                </a:solidFill>
                <a:effectLst>
                  <a:outerShdw blurRad="50800" dist="40000" dir="5400000" algn="tl" rotWithShape="0">
                    <a:srgbClr val="000000">
                      <a:shade val="5000"/>
                      <a:satMod val="120000"/>
                      <a:alpha val="33000"/>
                    </a:srgbClr>
                  </a:outerShdw>
                </a:effectLst>
              </a:rPr>
              <a:t>Forest fire</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ysClr val="windowText" lastClr="000000"/>
              </a:solidFill>
              <a:effectLst>
                <a:outerShdw blurRad="50800" dist="40000" dir="5400000" algn="tl" rotWithShape="0">
                  <a:srgbClr val="000000">
                    <a:shade val="5000"/>
                    <a:satMod val="120000"/>
                    <a:alpha val="33000"/>
                  </a:srgbClr>
                </a:outerShdw>
              </a:effectLst>
            </a:endParaRPr>
          </a:p>
        </p:txBody>
      </p:sp>
      <p:sp>
        <p:nvSpPr>
          <p:cNvPr id="4" name="Прямоугольник 3"/>
          <p:cNvSpPr/>
          <p:nvPr/>
        </p:nvSpPr>
        <p:spPr>
          <a:xfrm>
            <a:off x="539552" y="1340769"/>
            <a:ext cx="7920880" cy="2062103"/>
          </a:xfrm>
          <a:prstGeom prst="rect">
            <a:avLst/>
          </a:prstGeom>
        </p:spPr>
        <p:txBody>
          <a:bodyPr wrap="square">
            <a:spAutoFit/>
          </a:bodyPr>
          <a:lstStyle/>
          <a:p>
            <a:r>
              <a:rPr lang="en-US" sz="3200" b="1" spc="50" dirty="0" smtClean="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effectLst>
              </a:rPr>
              <a:t>Forest fire - forest fires are divided into grassroots, riding, underground. The intensity of burning wood fires are divided into weak, medium, strong.</a:t>
            </a:r>
            <a:endParaRPr lang="ru-RU" sz="3200" b="1"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effectLst>
            </a:endParaRPr>
          </a:p>
        </p:txBody>
      </p:sp>
      <p:grpSp>
        <p:nvGrpSpPr>
          <p:cNvPr id="8" name="Группа 7"/>
          <p:cNvGrpSpPr/>
          <p:nvPr/>
        </p:nvGrpSpPr>
        <p:grpSpPr>
          <a:xfrm>
            <a:off x="385350" y="3808972"/>
            <a:ext cx="7860919" cy="2218472"/>
            <a:chOff x="385350" y="3808972"/>
            <a:chExt cx="7860919" cy="2218472"/>
          </a:xfrm>
        </p:grpSpPr>
        <p:pic>
          <p:nvPicPr>
            <p:cNvPr id="1026" name="Picture 2" descr="http://image.tsn.ua/media/images2/original/Aug2010/248430.jpg"/>
            <p:cNvPicPr>
              <a:picLocks noChangeAspect="1" noChangeArrowheads="1"/>
            </p:cNvPicPr>
            <p:nvPr/>
          </p:nvPicPr>
          <p:blipFill>
            <a:blip r:embed="rId3" cstate="print"/>
            <a:srcRect/>
            <a:stretch>
              <a:fillRect/>
            </a:stretch>
          </p:blipFill>
          <p:spPr bwMode="auto">
            <a:xfrm rot="20812338">
              <a:off x="385350" y="3836765"/>
              <a:ext cx="3286018" cy="21906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http://image.tsn.ua/media/images2/original/Sep2009/500cb494af_156194.jpg"/>
            <p:cNvPicPr>
              <a:picLocks noChangeAspect="1" noChangeArrowheads="1"/>
            </p:cNvPicPr>
            <p:nvPr/>
          </p:nvPicPr>
          <p:blipFill>
            <a:blip r:embed="rId4" cstate="print"/>
            <a:srcRect/>
            <a:stretch>
              <a:fillRect/>
            </a:stretch>
          </p:blipFill>
          <p:spPr bwMode="auto">
            <a:xfrm rot="504621">
              <a:off x="2682278" y="3919852"/>
              <a:ext cx="2916324"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http://www.umoloda.kiev.ua/img/content/i16/16854.gif"/>
            <p:cNvPicPr>
              <a:picLocks noChangeAspect="1" noChangeArrowheads="1"/>
            </p:cNvPicPr>
            <p:nvPr/>
          </p:nvPicPr>
          <p:blipFill>
            <a:blip r:embed="rId5" cstate="print"/>
            <a:srcRect/>
            <a:stretch>
              <a:fillRect/>
            </a:stretch>
          </p:blipFill>
          <p:spPr bwMode="auto">
            <a:xfrm rot="21355618">
              <a:off x="5272599" y="3808972"/>
              <a:ext cx="2973670" cy="19966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36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l="-4000" t="-4000" r="-3000" b="-4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084168" y="188640"/>
            <a:ext cx="2826415" cy="1569660"/>
          </a:xfrm>
          <a:prstGeom prst="rect">
            <a:avLst/>
          </a:prstGeom>
        </p:spPr>
        <p:txBody>
          <a:bodyPr wrap="none">
            <a:spAutoFit/>
          </a:bodyPr>
          <a:lstStyle/>
          <a:p>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rte" pitchFamily="66" charset="0"/>
              </a:rPr>
              <a:t>Wind</a:t>
            </a:r>
            <a:endParaRPr lang="ru-RU" sz="9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323528" y="260648"/>
            <a:ext cx="5616624" cy="2062103"/>
          </a:xfrm>
          <a:prstGeom prst="rect">
            <a:avLst/>
          </a:prstGeom>
        </p:spPr>
        <p:txBody>
          <a:bodyPr wrap="square">
            <a:spAutoFit/>
          </a:bodyPr>
          <a:lstStyle/>
          <a:p>
            <a:r>
              <a:rPr lang="en-US" sz="3200" i="1" dirty="0" smtClean="0">
                <a:ln w="18415" cmpd="sng">
                  <a:solidFill>
                    <a:schemeClr val="bg1"/>
                  </a:solidFill>
                  <a:prstDash val="solid"/>
                </a:ln>
                <a:solidFill>
                  <a:sysClr val="windowText" lastClr="000000"/>
                </a:solidFill>
                <a:effectLst>
                  <a:glow rad="101600">
                    <a:schemeClr val="tx1">
                      <a:lumMod val="95000"/>
                      <a:lumOff val="5000"/>
                      <a:alpha val="40000"/>
                    </a:schemeClr>
                  </a:glow>
                  <a:outerShdw blurRad="63500" dir="3600000" algn="tl" rotWithShape="0">
                    <a:srgbClr val="000000">
                      <a:alpha val="70000"/>
                    </a:srgbClr>
                  </a:outerShdw>
                </a:effectLst>
                <a:latin typeface="High Tower Text" pitchFamily="18" charset="0"/>
              </a:rPr>
              <a:t>Wind - is one of the most important components of life. But it can be devastating, much more dangerous on many elements.</a:t>
            </a:r>
            <a:endParaRPr lang="ru-RU" sz="3200" i="1" dirty="0">
              <a:ln w="18415" cmpd="sng">
                <a:solidFill>
                  <a:schemeClr val="bg1"/>
                </a:solidFill>
                <a:prstDash val="solid"/>
              </a:ln>
              <a:solidFill>
                <a:sysClr val="windowText" lastClr="000000"/>
              </a:solidFill>
              <a:effectLst>
                <a:glow rad="101600">
                  <a:schemeClr val="tx1">
                    <a:lumMod val="95000"/>
                    <a:lumOff val="5000"/>
                    <a:alpha val="40000"/>
                  </a:schemeClr>
                </a:glow>
                <a:outerShdw blurRad="63500" dir="3600000" algn="tl" rotWithShape="0">
                  <a:srgbClr val="000000">
                    <a:alpha val="70000"/>
                  </a:srgbClr>
                </a:outerShdw>
              </a:effectLst>
            </a:endParaRPr>
          </a:p>
        </p:txBody>
      </p:sp>
      <p:grpSp>
        <p:nvGrpSpPr>
          <p:cNvPr id="11" name="Группа 10"/>
          <p:cNvGrpSpPr/>
          <p:nvPr/>
        </p:nvGrpSpPr>
        <p:grpSpPr>
          <a:xfrm>
            <a:off x="638451" y="2632163"/>
            <a:ext cx="7848076" cy="3594810"/>
            <a:chOff x="638451" y="2632163"/>
            <a:chExt cx="7848076" cy="3594810"/>
          </a:xfrm>
        </p:grpSpPr>
        <p:pic>
          <p:nvPicPr>
            <p:cNvPr id="18434" name="Picture 2" descr="http://www.img.vidido.ua/pogliad/2012/08/28/45620/viter_350_250.jpg"/>
            <p:cNvPicPr>
              <a:picLocks noChangeAspect="1" noChangeArrowheads="1"/>
            </p:cNvPicPr>
            <p:nvPr/>
          </p:nvPicPr>
          <p:blipFill>
            <a:blip r:embed="rId3" cstate="print"/>
            <a:srcRect/>
            <a:stretch>
              <a:fillRect/>
            </a:stretch>
          </p:blipFill>
          <p:spPr bwMode="auto">
            <a:xfrm rot="703195">
              <a:off x="4678992" y="2705752"/>
              <a:ext cx="3807535" cy="2862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436" name="Picture 4" descr="http://t2.gstatic.com/images?q=tbn:ANd9GcShL1CWaZHoW2xjmMcl_6qVUDDruKlbaD8YMqgGJxvLy3D20SFd"/>
            <p:cNvPicPr>
              <a:picLocks noChangeAspect="1" noChangeArrowheads="1"/>
            </p:cNvPicPr>
            <p:nvPr/>
          </p:nvPicPr>
          <p:blipFill>
            <a:blip r:embed="rId4" cstate="print"/>
            <a:srcRect/>
            <a:stretch>
              <a:fillRect/>
            </a:stretch>
          </p:blipFill>
          <p:spPr bwMode="auto">
            <a:xfrm rot="21329484">
              <a:off x="638451" y="2632163"/>
              <a:ext cx="3995742" cy="2673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438" name="Picture 6" descr="http://image.tsn.ua/media/images2/585xX/Jul2011/383449223.jpg"/>
            <p:cNvPicPr>
              <a:picLocks noChangeAspect="1" noChangeArrowheads="1"/>
            </p:cNvPicPr>
            <p:nvPr/>
          </p:nvPicPr>
          <p:blipFill>
            <a:blip r:embed="rId5" cstate="print"/>
            <a:srcRect/>
            <a:stretch>
              <a:fillRect/>
            </a:stretch>
          </p:blipFill>
          <p:spPr bwMode="auto">
            <a:xfrm rot="331079">
              <a:off x="2915816" y="4221088"/>
              <a:ext cx="3024336" cy="20058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150"/>
                            </p:stCondLst>
                            <p:childTnLst>
                              <p:par>
                                <p:cTn id="12" presetID="37"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2150"/>
                            </p:stCondLst>
                            <p:childTnLst>
                              <p:par>
                                <p:cTn id="19" presetID="3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ppt_x</p:attrName>
                                        </p:attrNameLst>
                                      </p:cBhvr>
                                      <p:tavLst>
                                        <p:tav tm="0">
                                          <p:val>
                                            <p:strVal val="#ppt_x"/>
                                          </p:val>
                                        </p:tav>
                                        <p:tav tm="100000">
                                          <p:val>
                                            <p:strVal val="#ppt_x"/>
                                          </p:val>
                                        </p:tav>
                                      </p:tavLst>
                                    </p:anim>
                                    <p:anim calcmode="lin" valueType="num">
                                      <p:cBhvr>
                                        <p:cTn id="23" dur="1800" decel="100000" fill="hold"/>
                                        <p:tgtEl>
                                          <p:spTgt spid="11"/>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11000" r="-1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67544" y="332656"/>
            <a:ext cx="3904915" cy="1323439"/>
          </a:xfrm>
          <a:prstGeom prst="rect">
            <a:avLst/>
          </a:prstGeom>
          <a:noFill/>
        </p:spPr>
        <p:txBody>
          <a:bodyPr wrap="none" lIns="91440" tIns="45720" rIns="91440" bIns="45720">
            <a:prstTxWarp prst="textWave4">
              <a:avLst/>
            </a:prstTxWarp>
            <a:spAutoFit/>
          </a:bodyPr>
          <a:lstStyle/>
          <a:p>
            <a:pPr algn="ctr"/>
            <a:r>
              <a:rPr lang="en-US"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5000" endA="300" endPos="45500" dir="5400000" sy="-100000" algn="bl" rotWithShape="0"/>
                </a:effectLst>
              </a:rPr>
              <a:t>Field fire</a:t>
            </a:r>
            <a:endParaRPr lang="ru-RU"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5000" endA="300" endPos="45500" dir="5400000" sy="-100000" algn="bl" rotWithShape="0"/>
              </a:effectLst>
            </a:endParaRPr>
          </a:p>
        </p:txBody>
      </p:sp>
      <p:sp>
        <p:nvSpPr>
          <p:cNvPr id="5" name="Прямоугольник 4"/>
          <p:cNvSpPr/>
          <p:nvPr/>
        </p:nvSpPr>
        <p:spPr>
          <a:xfrm>
            <a:off x="395536" y="2276872"/>
            <a:ext cx="4608512" cy="3539430"/>
          </a:xfrm>
          <a:prstGeom prst="rect">
            <a:avLst/>
          </a:prstGeom>
        </p:spPr>
        <p:txBody>
          <a:bodyPr wrap="square">
            <a:spAutoFit/>
          </a:bodyPr>
          <a:lstStyle/>
          <a:p>
            <a:r>
              <a:rPr lang="en-US" sz="2800" b="1" i="1" dirty="0" smtClean="0">
                <a:ln w="24500" cmpd="dbl">
                  <a:solidFill>
                    <a:schemeClr val="accent2">
                      <a:shade val="85000"/>
                      <a:satMod val="155000"/>
                    </a:schemeClr>
                  </a:solidFill>
                  <a:prstDash val="solid"/>
                  <a:miter lim="800000"/>
                </a:ln>
                <a:solidFill>
                  <a:sysClr val="windowText" lastClr="000000"/>
                </a:solidFill>
                <a:effectLst>
                  <a:outerShdw blurRad="38100" dist="38100" dir="7020000" algn="tl">
                    <a:srgbClr val="000000">
                      <a:alpha val="35000"/>
                    </a:srgbClr>
                  </a:outerShdw>
                </a:effectLst>
              </a:rPr>
              <a:t>Field fire - having an open area where there is a faded dry grass or grain that is ripe. They are seasonal and are more often in the summer, less in spring and almost no winter. Light distribution can reach 20-30 km / h.</a:t>
            </a:r>
            <a:endParaRPr lang="ru-RU" sz="2800" b="1" i="1" dirty="0">
              <a:ln w="24500" cmpd="dbl">
                <a:solidFill>
                  <a:schemeClr val="accent2">
                    <a:shade val="85000"/>
                    <a:satMod val="155000"/>
                  </a:schemeClr>
                </a:solidFill>
                <a:prstDash val="solid"/>
                <a:miter lim="800000"/>
              </a:ln>
              <a:solidFill>
                <a:sysClr val="windowText" lastClr="000000"/>
              </a:solidFill>
              <a:effectLst>
                <a:outerShdw blurRad="38100" dist="38100" dir="7020000" algn="tl">
                  <a:srgbClr val="000000">
                    <a:alpha val="35000"/>
                  </a:srgbClr>
                </a:outerShdw>
              </a:effectLst>
            </a:endParaRPr>
          </a:p>
        </p:txBody>
      </p:sp>
      <p:grpSp>
        <p:nvGrpSpPr>
          <p:cNvPr id="8" name="Группа 7"/>
          <p:cNvGrpSpPr/>
          <p:nvPr/>
        </p:nvGrpSpPr>
        <p:grpSpPr>
          <a:xfrm>
            <a:off x="5271487" y="814491"/>
            <a:ext cx="3374776" cy="4733017"/>
            <a:chOff x="5271487" y="814491"/>
            <a:chExt cx="3374776" cy="4733017"/>
          </a:xfrm>
        </p:grpSpPr>
        <p:pic>
          <p:nvPicPr>
            <p:cNvPr id="19458" name="Picture 2" descr="http://clipnews.info/img/top/zakarpatskij-mns-poperedzhae-pro-nebezpeku_13239.JPG"/>
            <p:cNvPicPr>
              <a:picLocks noChangeAspect="1" noChangeArrowheads="1"/>
            </p:cNvPicPr>
            <p:nvPr/>
          </p:nvPicPr>
          <p:blipFill>
            <a:blip r:embed="rId3" cstate="print"/>
            <a:srcRect/>
            <a:stretch>
              <a:fillRect/>
            </a:stretch>
          </p:blipFill>
          <p:spPr bwMode="auto">
            <a:xfrm rot="648011">
              <a:off x="5551051" y="814491"/>
              <a:ext cx="3052991" cy="22840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460" name="Picture 4" descr="http://ukranews.com/uploads/news/2010/08/13/259688e0c0bd618caffea9cd759e8741b50e1413.jpg"/>
            <p:cNvPicPr>
              <a:picLocks noChangeAspect="1" noChangeArrowheads="1"/>
            </p:cNvPicPr>
            <p:nvPr/>
          </p:nvPicPr>
          <p:blipFill>
            <a:blip r:embed="rId4" cstate="print"/>
            <a:srcRect/>
            <a:stretch>
              <a:fillRect/>
            </a:stretch>
          </p:blipFill>
          <p:spPr bwMode="auto">
            <a:xfrm rot="21073829">
              <a:off x="5271487" y="3016425"/>
              <a:ext cx="3374776" cy="2531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275</Words>
  <Application>Microsoft Office PowerPoint</Application>
  <PresentationFormat>Экран (4:3)</PresentationFormat>
  <Paragraphs>17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SamLab.ws</cp:lastModifiedBy>
  <cp:revision>42</cp:revision>
  <dcterms:modified xsi:type="dcterms:W3CDTF">2013-03-18T09:27:46Z</dcterms:modified>
</cp:coreProperties>
</file>