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969696"/>
    <a:srgbClr val="B2B2B2"/>
    <a:srgbClr val="339966"/>
    <a:srgbClr val="003300"/>
    <a:srgbClr val="8E0422"/>
    <a:srgbClr val="FF5050"/>
    <a:srgbClr val="33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9" d="100"/>
          <a:sy n="69" d="100"/>
        </p:scale>
        <p:origin x="3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45905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57370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2316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287116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365404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0A0E73-7427-4B89-AB33-29E6D594D217}" type="datetimeFigureOut">
              <a:rPr lang="ru-RU" smtClean="0"/>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244358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0A0E73-7427-4B89-AB33-29E6D594D217}" type="datetimeFigureOut">
              <a:rPr lang="ru-RU" smtClean="0"/>
              <a:t>28.01.2014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19090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0A0E73-7427-4B89-AB33-29E6D594D217}" type="datetimeFigureOut">
              <a:rPr lang="ru-RU" smtClean="0"/>
              <a:t>28.01.2014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36140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0A0E73-7427-4B89-AB33-29E6D594D217}" type="datetimeFigureOut">
              <a:rPr lang="ru-RU" smtClean="0"/>
              <a:t>28.01.2014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205400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0A0E73-7427-4B89-AB33-29E6D594D217}" type="datetimeFigureOut">
              <a:rPr lang="ru-RU" smtClean="0"/>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21609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0A0E73-7427-4B89-AB33-29E6D594D217}" type="datetimeFigureOut">
              <a:rPr lang="ru-RU" smtClean="0"/>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ED4B01-9CAB-49F6-B60B-29884EE35F5A}" type="slidenum">
              <a:rPr lang="ru-RU" smtClean="0"/>
              <a:t>‹#›</a:t>
            </a:fld>
            <a:endParaRPr lang="ru-RU"/>
          </a:p>
        </p:txBody>
      </p:sp>
    </p:spTree>
    <p:extLst>
      <p:ext uri="{BB962C8B-B14F-4D97-AF65-F5344CB8AC3E}">
        <p14:creationId xmlns:p14="http://schemas.microsoft.com/office/powerpoint/2010/main" val="134959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A0E73-7427-4B89-AB33-29E6D594D217}" type="datetimeFigureOut">
              <a:rPr lang="ru-RU" smtClean="0"/>
              <a:t>28.01.2014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D4B01-9CAB-49F6-B60B-29884EE35F5A}" type="slidenum">
              <a:rPr lang="ru-RU" smtClean="0"/>
              <a:t>‹#›</a:t>
            </a:fld>
            <a:endParaRPr lang="ru-RU"/>
          </a:p>
        </p:txBody>
      </p:sp>
    </p:spTree>
    <p:extLst>
      <p:ext uri="{BB962C8B-B14F-4D97-AF65-F5344CB8AC3E}">
        <p14:creationId xmlns:p14="http://schemas.microsoft.com/office/powerpoint/2010/main" val="29250758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dirty="0" smtClean="0"/>
              <a:t>Die Ukraine</a:t>
            </a:r>
            <a:endParaRPr lang="ru-RU" dirty="0"/>
          </a:p>
        </p:txBody>
      </p:sp>
      <p:pic>
        <p:nvPicPr>
          <p:cNvPr id="1030" name="Picture 6" descr="http://bibliotekar.ru/k95-Volkov_Efim/16.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546"/>
            <a:ext cx="12192000" cy="683083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8704107" y="5582379"/>
            <a:ext cx="4212015" cy="1248455"/>
          </a:xfrm>
        </p:spPr>
        <p:txBody>
          <a:bodyPr>
            <a:normAutofit/>
          </a:bodyPr>
          <a:lstStyle/>
          <a:p>
            <a:pPr algn="l"/>
            <a:r>
              <a:rPr lang="de-DE" sz="2800" dirty="0" smtClean="0"/>
              <a:t>Machte bei</a:t>
            </a:r>
          </a:p>
          <a:p>
            <a:pPr algn="l"/>
            <a:r>
              <a:rPr lang="de-DE" sz="2800" dirty="0" err="1" smtClean="0"/>
              <a:t>Skylimowskaya</a:t>
            </a:r>
            <a:r>
              <a:rPr lang="de-DE" sz="2800" dirty="0" smtClean="0"/>
              <a:t> Anna</a:t>
            </a:r>
            <a:endParaRPr lang="ru-RU" sz="2800" dirty="0"/>
          </a:p>
        </p:txBody>
      </p:sp>
      <p:sp>
        <p:nvSpPr>
          <p:cNvPr id="4" name="TextBox 3"/>
          <p:cNvSpPr txBox="1"/>
          <p:nvPr/>
        </p:nvSpPr>
        <p:spPr>
          <a:xfrm>
            <a:off x="291548" y="238539"/>
            <a:ext cx="8507896" cy="1323439"/>
          </a:xfrm>
          <a:prstGeom prst="rect">
            <a:avLst/>
          </a:prstGeom>
          <a:noFill/>
        </p:spPr>
        <p:txBody>
          <a:bodyPr wrap="square" rtlCol="0">
            <a:spAutoFit/>
          </a:bodyPr>
          <a:lstStyle/>
          <a:p>
            <a:pPr algn="ctr"/>
            <a:r>
              <a:rPr lang="de-DE" sz="8000" dirty="0" smtClean="0">
                <a:solidFill>
                  <a:srgbClr val="FF5050"/>
                </a:solidFill>
                <a:latin typeface="Century Schoolbook" panose="02040604050505020304" pitchFamily="18" charset="0"/>
              </a:rPr>
              <a:t>Die Ukraine</a:t>
            </a:r>
            <a:endParaRPr lang="ru-RU" sz="8000" dirty="0">
              <a:solidFill>
                <a:srgbClr val="FF5050"/>
              </a:solidFill>
              <a:latin typeface="Century Schoolbook" panose="02040604050505020304" pitchFamily="18" charset="0"/>
            </a:endParaRPr>
          </a:p>
        </p:txBody>
      </p:sp>
    </p:spTree>
    <p:extLst>
      <p:ext uri="{BB962C8B-B14F-4D97-AF65-F5344CB8AC3E}">
        <p14:creationId xmlns:p14="http://schemas.microsoft.com/office/powerpoint/2010/main" val="37630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0" name="Picture 2" descr="https://encrypted-tbn3.gstatic.com/images?q=tbn:ANd9GcTWAekxrmYUrCFwT7x_6oxP9ItHaBmna5qx1gP7jc9lZUHmwf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863" y="963752"/>
            <a:ext cx="4867710" cy="3490057"/>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08244" y="212034"/>
            <a:ext cx="7315199" cy="646331"/>
          </a:xfrm>
          <a:prstGeom prst="rect">
            <a:avLst/>
          </a:prstGeom>
          <a:noFill/>
        </p:spPr>
        <p:txBody>
          <a:bodyPr wrap="square" rtlCol="0">
            <a:spAutoFit/>
          </a:bodyPr>
          <a:lstStyle/>
          <a:p>
            <a:pPr fontAlgn="base"/>
            <a:r>
              <a:rPr lang="de-DE" sz="3600" u="sng" dirty="0">
                <a:solidFill>
                  <a:schemeClr val="accent6">
                    <a:lumMod val="50000"/>
                  </a:schemeClr>
                </a:solidFill>
              </a:rPr>
              <a:t>Die geographische Lage der Ukraine</a:t>
            </a:r>
            <a:endParaRPr lang="de-DE" sz="3600" dirty="0">
              <a:solidFill>
                <a:schemeClr val="accent6">
                  <a:lumMod val="50000"/>
                </a:schemeClr>
              </a:solidFill>
            </a:endParaRPr>
          </a:p>
        </p:txBody>
      </p:sp>
      <p:sp>
        <p:nvSpPr>
          <p:cNvPr id="7" name="TextBox 6"/>
          <p:cNvSpPr txBox="1"/>
          <p:nvPr/>
        </p:nvSpPr>
        <p:spPr>
          <a:xfrm>
            <a:off x="225287" y="4624478"/>
            <a:ext cx="11357113" cy="2677656"/>
          </a:xfrm>
          <a:prstGeom prst="rect">
            <a:avLst/>
          </a:prstGeom>
          <a:noFill/>
        </p:spPr>
        <p:txBody>
          <a:bodyPr wrap="square" rtlCol="0">
            <a:spAutoFit/>
          </a:bodyPr>
          <a:lstStyle/>
          <a:p>
            <a:pPr algn="just">
              <a:buFont typeface="+mj-lt"/>
              <a:buAutoNum type="arabicPeriod"/>
            </a:pPr>
            <a:r>
              <a:rPr lang="de-DE" sz="2400" dirty="0">
                <a:solidFill>
                  <a:schemeClr val="bg1"/>
                </a:solidFill>
              </a:rPr>
              <a:t>Die Ukraine liegt in Mitteleuropa. Die Fläche der Ukraine beträgt 603 700 km2. Die Ukraine grenzt an Russland, Weißrussland, </a:t>
            </a:r>
            <a:r>
              <a:rPr lang="de-DE" sz="2400" dirty="0" err="1">
                <a:solidFill>
                  <a:schemeClr val="bg1"/>
                </a:solidFill>
              </a:rPr>
              <a:t>Moldauen</a:t>
            </a:r>
            <a:r>
              <a:rPr lang="de-DE" sz="2400" dirty="0">
                <a:solidFill>
                  <a:schemeClr val="bg1"/>
                </a:solidFill>
              </a:rPr>
              <a:t>, die Slowakei, Polen, Rumänien, Ungarn.</a:t>
            </a:r>
            <a:r>
              <a:rPr lang="de-DE" sz="2400" dirty="0" smtClean="0">
                <a:solidFill>
                  <a:schemeClr val="bg1"/>
                </a:solidFill>
              </a:rPr>
              <a:t/>
            </a:r>
            <a:br>
              <a:rPr lang="de-DE" sz="2400" dirty="0" smtClean="0">
                <a:solidFill>
                  <a:schemeClr val="bg1"/>
                </a:solidFill>
              </a:rPr>
            </a:br>
            <a:r>
              <a:rPr lang="de-DE" sz="2400" dirty="0">
                <a:solidFill>
                  <a:schemeClr val="bg1"/>
                </a:solidFill>
              </a:rPr>
              <a:t>Die natürliche Grenze bilden im Süden das Schwarze Meer und das Asowsche Meer</a:t>
            </a:r>
            <a:r>
              <a:rPr lang="de-DE" sz="2400" dirty="0" smtClean="0">
                <a:solidFill>
                  <a:schemeClr val="bg1"/>
                </a:solidFill>
              </a:rPr>
              <a:t>.</a:t>
            </a:r>
            <a:r>
              <a:rPr lang="de-DE" sz="2400" dirty="0">
                <a:solidFill>
                  <a:schemeClr val="bg1"/>
                </a:solidFill>
                <a:latin typeface="Arial" panose="020B0604020202020204" pitchFamily="34" charset="0"/>
              </a:rPr>
              <a:t> Der längste Fluss ist der </a:t>
            </a:r>
            <a:r>
              <a:rPr lang="de-DE" sz="2400" dirty="0" err="1">
                <a:solidFill>
                  <a:schemeClr val="bg1"/>
                </a:solidFill>
                <a:latin typeface="Arial" panose="020B0604020202020204" pitchFamily="34" charset="0"/>
              </a:rPr>
              <a:t>Dnepr</a:t>
            </a:r>
            <a:r>
              <a:rPr lang="de-DE" sz="2400" dirty="0">
                <a:solidFill>
                  <a:schemeClr val="bg1"/>
                </a:solidFill>
                <a:latin typeface="Arial" panose="020B0604020202020204" pitchFamily="34" charset="0"/>
              </a:rPr>
              <a:t> mit einer Länge von 2200 km – drittlängster Fluss Europas</a:t>
            </a:r>
          </a:p>
          <a:p>
            <a:endParaRPr lang="ru-RU" sz="2400" dirty="0">
              <a:solidFill>
                <a:schemeClr val="bg1"/>
              </a:solidFill>
            </a:endParaRPr>
          </a:p>
        </p:txBody>
      </p:sp>
      <p:sp>
        <p:nvSpPr>
          <p:cNvPr id="8" name="TextBox 7"/>
          <p:cNvSpPr txBox="1"/>
          <p:nvPr/>
        </p:nvSpPr>
        <p:spPr>
          <a:xfrm>
            <a:off x="649357" y="1217927"/>
            <a:ext cx="4717774" cy="3046988"/>
          </a:xfrm>
          <a:prstGeom prst="rect">
            <a:avLst/>
          </a:prstGeom>
          <a:noFill/>
        </p:spPr>
        <p:txBody>
          <a:bodyPr wrap="square" rtlCol="0">
            <a:spAutoFit/>
          </a:bodyPr>
          <a:lstStyle/>
          <a:p>
            <a:r>
              <a:rPr lang="de-DE" sz="3200" dirty="0">
                <a:solidFill>
                  <a:schemeClr val="bg1"/>
                </a:solidFill>
              </a:rPr>
              <a:t>Die Ukraine ist ein demokratischer, unabhängiger Staat. Am 24. August 1991 wurde die Unabhängigkeit der Ukraine verkündet.</a:t>
            </a:r>
            <a:endParaRPr lang="ru-RU" sz="3200" dirty="0">
              <a:solidFill>
                <a:schemeClr val="bg1"/>
              </a:solidFill>
            </a:endParaRPr>
          </a:p>
        </p:txBody>
      </p:sp>
    </p:spTree>
    <p:extLst>
      <p:ext uri="{BB962C8B-B14F-4D97-AF65-F5344CB8AC3E}">
        <p14:creationId xmlns:p14="http://schemas.microsoft.com/office/powerpoint/2010/main" val="116760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952" y="179044"/>
            <a:ext cx="4694722" cy="1500442"/>
          </a:xfrm>
        </p:spPr>
        <p:txBody>
          <a:bodyPr>
            <a:normAutofit/>
          </a:bodyPr>
          <a:lstStyle/>
          <a:p>
            <a:r>
              <a:rPr lang="de-DE" b="1" u="sng" dirty="0">
                <a:solidFill>
                  <a:srgbClr val="33CCFF"/>
                </a:solidFill>
              </a:rPr>
              <a:t>Das </a:t>
            </a:r>
            <a:r>
              <a:rPr lang="de-DE" sz="6700" b="1" u="sng" dirty="0">
                <a:solidFill>
                  <a:srgbClr val="33CCFF"/>
                </a:solidFill>
              </a:rPr>
              <a:t>Klima</a:t>
            </a:r>
            <a:r>
              <a:rPr lang="de-DE" b="1" u="sng" dirty="0">
                <a:solidFill>
                  <a:srgbClr val="33CCFF"/>
                </a:solidFill>
              </a:rPr>
              <a:t> der Ukraine</a:t>
            </a:r>
            <a:r>
              <a:rPr lang="de-DE" b="1" dirty="0">
                <a:solidFill>
                  <a:srgbClr val="33CCFF"/>
                </a:solidFill>
              </a:rPr>
              <a:t/>
            </a:r>
            <a:br>
              <a:rPr lang="de-DE" b="1" dirty="0">
                <a:solidFill>
                  <a:srgbClr val="33CCFF"/>
                </a:solidFill>
              </a:rPr>
            </a:br>
            <a:endParaRPr lang="ru-RU" b="1" dirty="0">
              <a:solidFill>
                <a:srgbClr val="33CCFF"/>
              </a:solidFill>
            </a:endParaRPr>
          </a:p>
        </p:txBody>
      </p:sp>
      <p:sp>
        <p:nvSpPr>
          <p:cNvPr id="4" name="Текст 3"/>
          <p:cNvSpPr>
            <a:spLocks noGrp="1"/>
          </p:cNvSpPr>
          <p:nvPr>
            <p:ph type="body" sz="half" idx="2"/>
          </p:nvPr>
        </p:nvSpPr>
        <p:spPr>
          <a:xfrm>
            <a:off x="1007167" y="6296925"/>
            <a:ext cx="2040144" cy="1565800"/>
          </a:xfrm>
        </p:spPr>
        <p:txBody>
          <a:bodyPr/>
          <a:lstStyle/>
          <a:p>
            <a:endParaRPr lang="ru-RU" dirty="0"/>
          </a:p>
        </p:txBody>
      </p:sp>
      <p:pic>
        <p:nvPicPr>
          <p:cNvPr id="3074" name="Picture 2" descr="http://www.kreuzfahrt1000.de/tl_files/images/phoenix/MS%20Albatros%20469%20-%20Halbinsel%20Krim,%20Schwalbennes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926" r="7926"/>
          <a:stretch>
            <a:fillRect/>
          </a:stretch>
        </p:blipFill>
        <p:spPr bwMode="auto">
          <a:xfrm>
            <a:off x="8483048" y="179044"/>
            <a:ext cx="3499124" cy="27629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foto.ru/foto/forest/bfoto_ru_5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314" y="3520566"/>
            <a:ext cx="4482686" cy="3097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SSVOz4cytwN2oVJQM635_zTFdO02LZV1PWo7340o1Ub5-Kd7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608" y="571635"/>
            <a:ext cx="4213138" cy="29023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0.photosight.ru/6a3/2840381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53" y="1351862"/>
            <a:ext cx="4694721" cy="31281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70977" y="10193655"/>
            <a:ext cx="6118511" cy="816248"/>
          </a:xfrm>
          <a:prstGeom prst="rect">
            <a:avLst/>
          </a:prstGeom>
          <a:noFill/>
        </p:spPr>
        <p:txBody>
          <a:bodyPr wrap="square" rtlCol="0">
            <a:spAutoFit/>
          </a:bodyPr>
          <a:lstStyle/>
          <a:p>
            <a:endParaRPr lang="ru-RU" dirty="0"/>
          </a:p>
        </p:txBody>
      </p:sp>
      <p:pic>
        <p:nvPicPr>
          <p:cNvPr id="3086" name="Picture 14" descr="http://rpczmoskva.org.ru/wp-content/uploads/2013/08/%D1%83%D0%BA%D1%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691" y="3436174"/>
            <a:ext cx="4242405" cy="318180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photonature.org/wp-content/uploads/Kitsenko_sentybr_54_36_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192001" cy="68469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0451" y="1658836"/>
            <a:ext cx="11251095" cy="4676229"/>
          </a:xfrm>
          <a:prstGeom prst="rect">
            <a:avLst/>
          </a:prstGeom>
          <a:solidFill>
            <a:srgbClr val="777777">
              <a:alpha val="24706"/>
            </a:srgbClr>
          </a:solidFill>
        </p:spPr>
        <p:txBody>
          <a:bodyPr wrap="square" rtlCol="0">
            <a:spAutoFit/>
          </a:bodyPr>
          <a:lstStyle/>
          <a:p>
            <a:r>
              <a:rPr lang="de-DE" sz="2800" dirty="0" smtClean="0">
                <a:solidFill>
                  <a:schemeClr val="bg1"/>
                </a:solidFill>
                <a:latin typeface="Times New Roman" panose="02020603050405020304" pitchFamily="18" charset="0"/>
                <a:cs typeface="Times New Roman" panose="02020603050405020304" pitchFamily="18" charset="0"/>
              </a:rPr>
              <a:t>Das Klima eines jeden Landes hängt von seiner geographischen Lage ab. Die Ukraine liegt in Osteuropa. Geographisch befindet sich die Mitte Europas bei der Stadt Ushgorod, nicht weit von der Westgrenze des Landes. 95 % (fünfundneunzig Prozent) des Territoriums ist Flachland.</a:t>
            </a:r>
          </a:p>
          <a:p>
            <a:r>
              <a:rPr lang="de-DE" sz="2800" dirty="0" smtClean="0">
                <a:solidFill>
                  <a:schemeClr val="bg1"/>
                </a:solidFill>
                <a:latin typeface="Times New Roman" panose="02020603050405020304" pitchFamily="18" charset="0"/>
                <a:cs typeface="Times New Roman" panose="02020603050405020304" pitchFamily="18" charset="0"/>
              </a:rPr>
              <a:t>Im Westen erstrecken sich die Karpaten, im Süden die Berge — der </a:t>
            </a:r>
            <a:r>
              <a:rPr lang="de-DE" sz="2800" dirty="0" err="1" smtClean="0">
                <a:solidFill>
                  <a:schemeClr val="bg1"/>
                </a:solidFill>
                <a:latin typeface="Times New Roman" panose="02020603050405020304" pitchFamily="18" charset="0"/>
                <a:cs typeface="Times New Roman" panose="02020603050405020304" pitchFamily="18" charset="0"/>
              </a:rPr>
              <a:t>Krym</a:t>
            </a:r>
            <a:r>
              <a:rPr lang="de-DE" sz="2800" dirty="0" smtClean="0">
                <a:solidFill>
                  <a:schemeClr val="bg1"/>
                </a:solidFill>
                <a:latin typeface="Times New Roman" panose="02020603050405020304" pitchFamily="18" charset="0"/>
                <a:cs typeface="Times New Roman" panose="02020603050405020304" pitchFamily="18" charset="0"/>
              </a:rPr>
              <a:t>, die nicht sehr hoch sind. Die Südküste der Ukraine wird von dem Asowschen Meer und dem Schwarzen Meer umspült. Alle diese Faktoren beeinflussen das Klima des Landes. In der Ukraine herrscht gemäßigtes Kontinentalklima. Wegen der Größe des Territoriums unterscheidet sich das Klima in den verschiedenen Regionen des Landes.</a:t>
            </a:r>
          </a:p>
          <a:p>
            <a:endParaRPr lang="ru-RU" dirty="0">
              <a:solidFill>
                <a:schemeClr val="bg1"/>
              </a:solidFill>
            </a:endParaRPr>
          </a:p>
        </p:txBody>
      </p:sp>
    </p:spTree>
    <p:extLst>
      <p:ext uri="{BB962C8B-B14F-4D97-AF65-F5344CB8AC3E}">
        <p14:creationId xmlns:p14="http://schemas.microsoft.com/office/powerpoint/2010/main" val="35663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500"/>
                                        <p:tgtEl>
                                          <p:spTgt spid="30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1096" y="159027"/>
            <a:ext cx="9395791" cy="584775"/>
          </a:xfrm>
          <a:prstGeom prst="rect">
            <a:avLst/>
          </a:prstGeom>
          <a:noFill/>
        </p:spPr>
        <p:txBody>
          <a:bodyPr wrap="square" rtlCol="0">
            <a:spAutoFit/>
          </a:bodyPr>
          <a:lstStyle/>
          <a:p>
            <a:pPr algn="just"/>
            <a:r>
              <a:rPr lang="de-DE" sz="2800" b="1" dirty="0">
                <a:solidFill>
                  <a:srgbClr val="1C1C1C"/>
                </a:solidFill>
                <a:latin typeface="Arial" panose="020B0604020202020204" pitchFamily="34" charset="0"/>
              </a:rPr>
              <a:t> </a:t>
            </a:r>
            <a:r>
              <a:rPr lang="de-DE" sz="3200" b="1" dirty="0">
                <a:solidFill>
                  <a:srgbClr val="92D050"/>
                </a:solidFill>
                <a:latin typeface="Arial" panose="020B0604020202020204" pitchFamily="34" charset="0"/>
              </a:rPr>
              <a:t>Entstehung von Kiew</a:t>
            </a:r>
            <a:endParaRPr lang="de-DE" sz="3200" b="1" i="0" dirty="0">
              <a:solidFill>
                <a:srgbClr val="92D050"/>
              </a:solidFill>
              <a:effectLst/>
              <a:latin typeface="Arial" panose="020B0604020202020204" pitchFamily="34" charset="0"/>
            </a:endParaRPr>
          </a:p>
        </p:txBody>
      </p:sp>
      <p:sp>
        <p:nvSpPr>
          <p:cNvPr id="3" name="TextBox 2"/>
          <p:cNvSpPr txBox="1"/>
          <p:nvPr/>
        </p:nvSpPr>
        <p:spPr>
          <a:xfrm>
            <a:off x="225287" y="743802"/>
            <a:ext cx="11675165" cy="3416320"/>
          </a:xfrm>
          <a:prstGeom prst="rect">
            <a:avLst/>
          </a:prstGeom>
          <a:noFill/>
        </p:spPr>
        <p:txBody>
          <a:bodyPr wrap="square" rtlCol="0">
            <a:spAutoFit/>
          </a:bodyPr>
          <a:lstStyle/>
          <a:p>
            <a:r>
              <a:rPr lang="de-DE" sz="2400" dirty="0"/>
              <a:t>Das Jahr 482 – laut Legende wird Kiew von dem </a:t>
            </a:r>
            <a:r>
              <a:rPr lang="de-DE" sz="2400" dirty="0" err="1"/>
              <a:t>Poljanenfürsten</a:t>
            </a:r>
            <a:r>
              <a:rPr lang="de-DE" sz="2400" dirty="0"/>
              <a:t> </a:t>
            </a:r>
            <a:r>
              <a:rPr lang="de-DE" sz="2400" dirty="0" err="1"/>
              <a:t>Kyj</a:t>
            </a:r>
            <a:r>
              <a:rPr lang="de-DE" sz="2400" dirty="0"/>
              <a:t> und seinen Geschwistern </a:t>
            </a:r>
            <a:r>
              <a:rPr lang="de-DE" sz="2400" dirty="0" err="1"/>
              <a:t>Schtschek</a:t>
            </a:r>
            <a:r>
              <a:rPr lang="de-DE" sz="2400" dirty="0"/>
              <a:t>, </a:t>
            </a:r>
            <a:r>
              <a:rPr lang="de-DE" sz="2400" dirty="0" err="1"/>
              <a:t>Choryv</a:t>
            </a:r>
            <a:r>
              <a:rPr lang="de-DE" sz="2400" dirty="0"/>
              <a:t> und deren Schwester </a:t>
            </a:r>
            <a:r>
              <a:rPr lang="de-DE" sz="2400" dirty="0" err="1"/>
              <a:t>Lybid</a:t>
            </a:r>
            <a:r>
              <a:rPr lang="de-DE" sz="2400" dirty="0"/>
              <a:t> (siehe Foto: </a:t>
            </a:r>
            <a:r>
              <a:rPr lang="de-DE" sz="2400" dirty="0" err="1"/>
              <a:t>Poljanen</a:t>
            </a:r>
            <a:r>
              <a:rPr lang="de-DE" sz="2400" dirty="0"/>
              <a:t> – ostslawischer Volksstamm) gegründet und nach dem ältesten Bruder benannt -</a:t>
            </a:r>
            <a:r>
              <a:rPr lang="de-DE" sz="2400" i="1" dirty="0"/>
              <a:t> </a:t>
            </a:r>
            <a:r>
              <a:rPr lang="de-DE" sz="2400" i="1" dirty="0" err="1"/>
              <a:t>Kyjiw</a:t>
            </a:r>
            <a:r>
              <a:rPr lang="de-DE" sz="2400" dirty="0"/>
              <a:t> Kiew. Die über 1500 Jahre alte Stadt, wurde immer wieder zerstört und erneut aufgebaut. Wikinger, Türken, Slawen und Mongolen – alle prägten die Entstehung dieser Stadt</a:t>
            </a:r>
            <a:r>
              <a:rPr lang="de-DE" sz="2400" dirty="0" smtClean="0"/>
              <a:t>,</a:t>
            </a:r>
            <a:r>
              <a:rPr lang="de-DE" sz="2400" dirty="0">
                <a:solidFill>
                  <a:srgbClr val="1C1C1C"/>
                </a:solidFill>
                <a:latin typeface="Arial" panose="020B0604020202020204" pitchFamily="34" charset="0"/>
              </a:rPr>
              <a:t> denn die strategische Lage am </a:t>
            </a:r>
            <a:r>
              <a:rPr lang="de-DE" sz="2400" dirty="0" err="1">
                <a:solidFill>
                  <a:srgbClr val="1C1C1C"/>
                </a:solidFill>
                <a:latin typeface="Arial" panose="020B0604020202020204" pitchFamily="34" charset="0"/>
              </a:rPr>
              <a:t>Dnepr</a:t>
            </a:r>
            <a:r>
              <a:rPr lang="de-DE" sz="2400" dirty="0">
                <a:solidFill>
                  <a:srgbClr val="1C1C1C"/>
                </a:solidFill>
                <a:latin typeface="Arial" panose="020B0604020202020204" pitchFamily="34" charset="0"/>
              </a:rPr>
              <a:t> (drittgrößter Fluss Europas) mündet in das Schwarze Meer und machte Kiew zu einem wichtigen Tauschhandelsplatz mit beliebten Handelswegen. Alle wollten solch eine Stadt voller Reichtum sein Eigen nennen.</a:t>
            </a:r>
            <a:endParaRPr lang="ru-RU" sz="2400" dirty="0"/>
          </a:p>
        </p:txBody>
      </p:sp>
      <p:pic>
        <p:nvPicPr>
          <p:cNvPr id="1026" name="Picture 2" descr="https://encrypted-tbn0.gstatic.com/images?q=tbn:ANd9GcRbaRvGeMxG5G8_PkLEiBpkSkB77dCP1CP6Uy92A7whiCwhrf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669" y="3781922"/>
            <a:ext cx="4250111" cy="2917052"/>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http://stefmon.ru/sites/default/files/letopis/14kl111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666" y="3781922"/>
            <a:ext cx="4018860" cy="2975889"/>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8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9000"/>
          </a:schemeClr>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8050488" y="2828594"/>
            <a:ext cx="3743947" cy="2733223"/>
          </a:xfrm>
          <a:prstGeom prst="rect">
            <a:avLst/>
          </a:prstGeom>
          <a:effectLst>
            <a:glow rad="228600">
              <a:schemeClr val="accent2">
                <a:satMod val="175000"/>
                <a:alpha val="40000"/>
              </a:schemeClr>
            </a:glow>
          </a:effectLst>
        </p:spPr>
      </p:pic>
      <p:sp>
        <p:nvSpPr>
          <p:cNvPr id="3" name="TextBox 2"/>
          <p:cNvSpPr txBox="1"/>
          <p:nvPr/>
        </p:nvSpPr>
        <p:spPr>
          <a:xfrm>
            <a:off x="198783" y="1046922"/>
            <a:ext cx="11993217" cy="2923877"/>
          </a:xfrm>
          <a:prstGeom prst="rect">
            <a:avLst/>
          </a:prstGeom>
          <a:noFill/>
        </p:spPr>
        <p:txBody>
          <a:bodyPr wrap="square" rtlCol="0">
            <a:spAutoFit/>
          </a:bodyPr>
          <a:lstStyle/>
          <a:p>
            <a:pPr lvl="0"/>
            <a:r>
              <a:rPr lang="de-DE" sz="2800" dirty="0" smtClean="0">
                <a:solidFill>
                  <a:schemeClr val="accent1">
                    <a:lumMod val="50000"/>
                  </a:schemeClr>
                </a:solidFill>
              </a:rPr>
              <a:t>1-Das </a:t>
            </a:r>
            <a:r>
              <a:rPr lang="de-DE" sz="2800" dirty="0">
                <a:solidFill>
                  <a:schemeClr val="accent1">
                    <a:lumMod val="50000"/>
                  </a:schemeClr>
                </a:solidFill>
              </a:rPr>
              <a:t>längste Instrument der Welt ist das ukrainische </a:t>
            </a:r>
            <a:r>
              <a:rPr lang="de-DE" sz="2800" dirty="0" err="1">
                <a:solidFill>
                  <a:schemeClr val="accent1">
                    <a:lumMod val="50000"/>
                  </a:schemeClr>
                </a:solidFill>
              </a:rPr>
              <a:t>Trembita</a:t>
            </a:r>
            <a:r>
              <a:rPr lang="de-DE" sz="2800" dirty="0">
                <a:solidFill>
                  <a:schemeClr val="accent1">
                    <a:lumMod val="50000"/>
                  </a:schemeClr>
                </a:solidFill>
              </a:rPr>
              <a:t>. Es kann bis zu 4 Meter lang sein und man hört es noch über 10 km. Zu sehen war das Instrument vor kurzem z.B. beim Eurovision Auftritt von </a:t>
            </a:r>
            <a:r>
              <a:rPr lang="de-DE" sz="2800" dirty="0" err="1">
                <a:solidFill>
                  <a:schemeClr val="accent1">
                    <a:lumMod val="50000"/>
                  </a:schemeClr>
                </a:solidFill>
              </a:rPr>
              <a:t>Ruslana</a:t>
            </a:r>
            <a:r>
              <a:rPr lang="de-DE" sz="2800" dirty="0" smtClean="0">
                <a:solidFill>
                  <a:schemeClr val="accent1">
                    <a:lumMod val="50000"/>
                  </a:schemeClr>
                </a:solidFill>
              </a:rPr>
              <a:t>.</a:t>
            </a:r>
          </a:p>
          <a:p>
            <a:pPr lvl="0"/>
            <a:r>
              <a:rPr lang="de-DE" sz="2800" dirty="0" smtClean="0">
                <a:solidFill>
                  <a:schemeClr val="accent1">
                    <a:lumMod val="50000"/>
                  </a:schemeClr>
                </a:solidFill>
              </a:rPr>
              <a:t>2.Die </a:t>
            </a:r>
            <a:r>
              <a:rPr lang="de-DE" sz="2800" dirty="0">
                <a:solidFill>
                  <a:schemeClr val="accent1">
                    <a:lumMod val="50000"/>
                  </a:schemeClr>
                </a:solidFill>
              </a:rPr>
              <a:t>ukrainische Sprache ist nach Italienisch die 2. melodische Sprache der </a:t>
            </a:r>
            <a:r>
              <a:rPr lang="de-DE" sz="2800" dirty="0" smtClean="0">
                <a:solidFill>
                  <a:schemeClr val="accent1">
                    <a:lumMod val="50000"/>
                  </a:schemeClr>
                </a:solidFill>
              </a:rPr>
              <a:t>Welt</a:t>
            </a:r>
          </a:p>
          <a:p>
            <a:pPr lvl="0"/>
            <a:endParaRPr lang="de-DE" sz="2400" dirty="0">
              <a:solidFill>
                <a:schemeClr val="accent1">
                  <a:lumMod val="50000"/>
                </a:schemeClr>
              </a:solidFill>
            </a:endParaRPr>
          </a:p>
          <a:p>
            <a:pPr lvl="0"/>
            <a:endParaRPr lang="de-DE" sz="2400" dirty="0" smtClean="0">
              <a:solidFill>
                <a:schemeClr val="accent1">
                  <a:lumMod val="50000"/>
                </a:schemeClr>
              </a:solidFill>
            </a:endParaRPr>
          </a:p>
          <a:p>
            <a:pPr lvl="0"/>
            <a:endParaRPr lang="ru-RU" sz="2400" dirty="0">
              <a:solidFill>
                <a:schemeClr val="accent1">
                  <a:lumMod val="50000"/>
                </a:schemeClr>
              </a:solidFill>
            </a:endParaRPr>
          </a:p>
        </p:txBody>
      </p:sp>
      <p:sp>
        <p:nvSpPr>
          <p:cNvPr id="4" name="TextBox 3"/>
          <p:cNvSpPr txBox="1"/>
          <p:nvPr/>
        </p:nvSpPr>
        <p:spPr>
          <a:xfrm>
            <a:off x="3154018" y="318051"/>
            <a:ext cx="7593495" cy="584775"/>
          </a:xfrm>
          <a:prstGeom prst="rect">
            <a:avLst/>
          </a:prstGeom>
          <a:noFill/>
        </p:spPr>
        <p:txBody>
          <a:bodyPr wrap="square" rtlCol="0">
            <a:spAutoFit/>
          </a:bodyPr>
          <a:lstStyle/>
          <a:p>
            <a:pPr algn="ctr"/>
            <a:r>
              <a:rPr lang="de-DE" sz="3200" dirty="0" smtClean="0">
                <a:solidFill>
                  <a:srgbClr val="FF5050"/>
                </a:solidFill>
              </a:rPr>
              <a:t>Die interessanten Fakten über die </a:t>
            </a:r>
            <a:r>
              <a:rPr lang="de-DE" sz="3200" dirty="0" err="1" smtClean="0">
                <a:solidFill>
                  <a:srgbClr val="FF5050"/>
                </a:solidFill>
              </a:rPr>
              <a:t>Ukaraine</a:t>
            </a:r>
            <a:endParaRPr lang="ru-RU" sz="3200" dirty="0">
              <a:solidFill>
                <a:srgbClr val="FF5050"/>
              </a:solidFill>
            </a:endParaRPr>
          </a:p>
        </p:txBody>
      </p:sp>
      <p:pic>
        <p:nvPicPr>
          <p:cNvPr id="2054" name="Picture 6" descr="https://encrypted-tbn0.gstatic.com/images?q=tbn:ANd9GcRT_9CJmFQsvBxrydoDLRnop5nnb3uLiUWuGoI90cWFObQIhyMC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2" y="3053624"/>
            <a:ext cx="2955236" cy="384414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60033" y="5561817"/>
            <a:ext cx="8534402" cy="1015663"/>
          </a:xfrm>
          <a:prstGeom prst="rect">
            <a:avLst/>
          </a:prstGeom>
        </p:spPr>
        <p:txBody>
          <a:bodyPr wrap="square">
            <a:spAutoFit/>
          </a:bodyPr>
          <a:lstStyle/>
          <a:p>
            <a:r>
              <a:rPr lang="de-DE" sz="2800" dirty="0">
                <a:solidFill>
                  <a:schemeClr val="accent1">
                    <a:lumMod val="50000"/>
                  </a:schemeClr>
                </a:solidFill>
              </a:rPr>
              <a:t>3.	Eine der ältesten Karten der Welt wurde in der Ukraine </a:t>
            </a:r>
            <a:r>
              <a:rPr lang="de-DE" sz="3200" dirty="0">
                <a:solidFill>
                  <a:schemeClr val="accent1">
                    <a:lumMod val="50000"/>
                  </a:schemeClr>
                </a:solidFill>
              </a:rPr>
              <a:t>gefunden</a:t>
            </a:r>
            <a:endParaRPr lang="ru-RU" sz="2800" dirty="0">
              <a:solidFill>
                <a:schemeClr val="accent1">
                  <a:lumMod val="50000"/>
                </a:schemeClr>
              </a:solidFill>
            </a:endParaRPr>
          </a:p>
        </p:txBody>
      </p:sp>
    </p:spTree>
    <p:extLst>
      <p:ext uri="{BB962C8B-B14F-4D97-AF65-F5344CB8AC3E}">
        <p14:creationId xmlns:p14="http://schemas.microsoft.com/office/powerpoint/2010/main" val="631171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a:gsLst>
            <a:gs pos="71557">
              <a:srgbClr val="8E0422"/>
            </a:gs>
            <a:gs pos="7000">
              <a:srgbClr val="8E0422"/>
            </a:gs>
            <a:gs pos="43000">
              <a:srgbClr val="8E0422"/>
            </a:gs>
            <a:gs pos="100000">
              <a:srgbClr val="8E0422"/>
            </a:gs>
          </a:gsLst>
          <a:path path="shape">
            <a:fillToRect l="50000" t="50000" r="50000" b="50000"/>
          </a:path>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7363" y="-6281"/>
            <a:ext cx="12184637" cy="6846073"/>
          </a:xfrm>
          <a:gradFill flip="none" rotWithShape="1">
            <a:gsLst>
              <a:gs pos="71557">
                <a:srgbClr val="8E0422"/>
              </a:gs>
              <a:gs pos="7000">
                <a:srgbClr val="8E0422"/>
              </a:gs>
              <a:gs pos="43000">
                <a:srgbClr val="FF5050"/>
              </a:gs>
              <a:gs pos="100000">
                <a:srgbClr val="8E0422"/>
              </a:gs>
            </a:gsLst>
            <a:lin ang="2700000" scaled="1"/>
            <a:tileRect/>
          </a:gradFill>
        </p:spPr>
        <p:txBody>
          <a:bodyPr/>
          <a:lstStyle/>
          <a:p>
            <a:endParaRPr lang="ru-RU" dirty="0"/>
          </a:p>
        </p:txBody>
      </p:sp>
      <p:sp>
        <p:nvSpPr>
          <p:cNvPr id="4" name="TextBox 3"/>
          <p:cNvSpPr txBox="1"/>
          <p:nvPr/>
        </p:nvSpPr>
        <p:spPr>
          <a:xfrm>
            <a:off x="2387233" y="-6281"/>
            <a:ext cx="6758608" cy="1200329"/>
          </a:xfrm>
          <a:prstGeom prst="rect">
            <a:avLst/>
          </a:prstGeom>
          <a:noFill/>
        </p:spPr>
        <p:txBody>
          <a:bodyPr wrap="square" rtlCol="0">
            <a:spAutoFit/>
          </a:bodyPr>
          <a:lstStyle/>
          <a:p>
            <a:pPr algn="ctr"/>
            <a:r>
              <a:rPr lang="de-DE" sz="7200" b="1" dirty="0" smtClean="0">
                <a:solidFill>
                  <a:schemeClr val="accent1">
                    <a:lumMod val="75000"/>
                  </a:schemeClr>
                </a:solidFill>
                <a:latin typeface="Blackadder ITC" panose="04020505051007020D02" pitchFamily="82" charset="0"/>
              </a:rPr>
              <a:t>Kultur</a:t>
            </a:r>
            <a:endParaRPr lang="ru-RU" sz="7200" b="1" dirty="0">
              <a:solidFill>
                <a:schemeClr val="accent1">
                  <a:lumMod val="75000"/>
                </a:schemeClr>
              </a:solidFill>
            </a:endParaRPr>
          </a:p>
        </p:txBody>
      </p:sp>
      <p:sp>
        <p:nvSpPr>
          <p:cNvPr id="5" name="TextBox 4"/>
          <p:cNvSpPr txBox="1"/>
          <p:nvPr/>
        </p:nvSpPr>
        <p:spPr>
          <a:xfrm>
            <a:off x="103074" y="838125"/>
            <a:ext cx="5996607" cy="3046988"/>
          </a:xfrm>
          <a:prstGeom prst="rect">
            <a:avLst/>
          </a:prstGeom>
          <a:noFill/>
        </p:spPr>
        <p:txBody>
          <a:bodyPr wrap="square" rtlCol="0">
            <a:spAutoFit/>
          </a:bodyPr>
          <a:lstStyle/>
          <a:p>
            <a:pPr algn="just"/>
            <a:r>
              <a:rPr lang="de-DE" sz="2400" b="1" dirty="0">
                <a:solidFill>
                  <a:schemeClr val="bg1"/>
                </a:solidFill>
                <a:latin typeface="Times New Roman" panose="02020603050405020304" pitchFamily="18" charset="0"/>
                <a:cs typeface="Times New Roman" panose="02020603050405020304" pitchFamily="18" charset="0"/>
              </a:rPr>
              <a:t>Der Kasatschok ist wohl das bekannteste und populärste Kulturgut der Ukraine. Die Ukraine hat aber weit mehr zu bieten als diesen feurigen Kosakentanz. Bunt bemalte Eier, reich bestickte Tücher und eine alte Holzschnitzkunst gehören ebenso zur Kultur der Ukraine wie die Folklore und das alte ukrainische Volksliedgut. </a:t>
            </a:r>
            <a:endParaRPr lang="ru-RU" sz="24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www.4dancing.ru/files/u10/dance_kazach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550" y="1035532"/>
            <a:ext cx="4906550" cy="327103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Siy7gHb1j8EEWU7WqwLIiJAg5dWkTMrYdrToA4xvG_62Gsz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3" y="3885113"/>
            <a:ext cx="2740027" cy="2727851"/>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1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1557">
              <a:srgbClr val="8E0422"/>
            </a:gs>
            <a:gs pos="7000">
              <a:srgbClr val="8E0422"/>
            </a:gs>
            <a:gs pos="43000">
              <a:srgbClr val="FF5050"/>
            </a:gs>
            <a:gs pos="100000">
              <a:srgbClr val="8E0422"/>
            </a:gs>
          </a:gsLst>
          <a:lin ang="2700000" scaled="1"/>
        </a:gradFill>
        <a:effectLst/>
      </p:bgPr>
    </p:bg>
    <p:spTree>
      <p:nvGrpSpPr>
        <p:cNvPr id="1" name=""/>
        <p:cNvGrpSpPr/>
        <p:nvPr/>
      </p:nvGrpSpPr>
      <p:grpSpPr>
        <a:xfrm>
          <a:off x="0" y="0"/>
          <a:ext cx="0" cy="0"/>
          <a:chOff x="0" y="0"/>
          <a:chExt cx="0" cy="0"/>
        </a:xfrm>
      </p:grpSpPr>
      <p:sp>
        <p:nvSpPr>
          <p:cNvPr id="5" name="TextBox 4"/>
          <p:cNvSpPr txBox="1"/>
          <p:nvPr/>
        </p:nvSpPr>
        <p:spPr>
          <a:xfrm>
            <a:off x="301635" y="290163"/>
            <a:ext cx="11489635" cy="3724096"/>
          </a:xfrm>
          <a:prstGeom prst="rect">
            <a:avLst/>
          </a:prstGeom>
          <a:noFill/>
        </p:spPr>
        <p:txBody>
          <a:bodyPr wrap="square" rtlCol="0">
            <a:spAutoFit/>
          </a:bodyPr>
          <a:lstStyle/>
          <a:p>
            <a:pPr algn="ctr"/>
            <a:r>
              <a:rPr lang="de-DE" sz="4400" dirty="0">
                <a:solidFill>
                  <a:schemeClr val="accent1">
                    <a:lumMod val="40000"/>
                    <a:lumOff val="60000"/>
                  </a:schemeClr>
                </a:solidFill>
              </a:rPr>
              <a:t>Ukrainische Volkslieder</a:t>
            </a:r>
          </a:p>
          <a:p>
            <a:endParaRPr lang="de-DE" sz="2000" dirty="0" smtClean="0">
              <a:solidFill>
                <a:schemeClr val="bg1"/>
              </a:solidFill>
            </a:endParaRPr>
          </a:p>
          <a:p>
            <a:r>
              <a:rPr lang="de-DE" sz="2400" dirty="0" smtClean="0">
                <a:solidFill>
                  <a:schemeClr val="bg1"/>
                </a:solidFill>
              </a:rPr>
              <a:t>Konzerten </a:t>
            </a:r>
            <a:r>
              <a:rPr lang="de-DE" sz="2400" dirty="0">
                <a:solidFill>
                  <a:schemeClr val="bg1"/>
                </a:solidFill>
              </a:rPr>
              <a:t>von ukrainischen Musikkollektiven haben Triumphe in ganzer Welt. Motive von ukrainischen </a:t>
            </a:r>
            <a:r>
              <a:rPr lang="de-DE" sz="2800" dirty="0">
                <a:solidFill>
                  <a:schemeClr val="bg1"/>
                </a:solidFill>
              </a:rPr>
              <a:t>Volksliedern</a:t>
            </a:r>
            <a:r>
              <a:rPr lang="de-DE" sz="2400" dirty="0">
                <a:solidFill>
                  <a:schemeClr val="bg1"/>
                </a:solidFill>
              </a:rPr>
              <a:t> hört man in klassischen Werken, übersetzt singt man sie in Russland und Frankreich, Dänemark und Deutschland. Aber man kann nicht über ukrainische Volkslieder schreiben oder erzählen. Man soll sie hören. </a:t>
            </a:r>
          </a:p>
          <a:p>
            <a:endParaRPr lang="de-DE" sz="2400" dirty="0">
              <a:solidFill>
                <a:schemeClr val="bg1"/>
              </a:solidFill>
            </a:endParaRPr>
          </a:p>
          <a:p>
            <a:r>
              <a:rPr lang="de-DE" sz="2400" dirty="0">
                <a:solidFill>
                  <a:schemeClr val="bg1"/>
                </a:solidFill>
              </a:rPr>
              <a:t>Hören sie die ukrainischen Lieder selbst und fühlen Stimmung, Melodie und Sprache der Ukraine</a:t>
            </a:r>
            <a:endParaRPr lang="ru-RU" sz="2400" dirty="0">
              <a:solidFill>
                <a:schemeClr val="bg1"/>
              </a:solidFill>
            </a:endParaRPr>
          </a:p>
        </p:txBody>
      </p:sp>
      <p:pic>
        <p:nvPicPr>
          <p:cNvPr id="6" name="Ой ходить сон коло вікон (Ukrainian lullab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28792" y="1119116"/>
            <a:ext cx="7035319" cy="5276489"/>
          </a:xfrm>
          <a:prstGeom prst="rect">
            <a:avLst/>
          </a:prstGeom>
        </p:spPr>
      </p:pic>
    </p:spTree>
    <p:extLst>
      <p:ext uri="{BB962C8B-B14F-4D97-AF65-F5344CB8AC3E}">
        <p14:creationId xmlns:p14="http://schemas.microsoft.com/office/powerpoint/2010/main" val="17927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341</Words>
  <Application>Microsoft Office PowerPoint</Application>
  <PresentationFormat>Широкоэкранный</PresentationFormat>
  <Paragraphs>24</Paragraphs>
  <Slides>7</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Blackadder ITC</vt:lpstr>
      <vt:lpstr>Calibri</vt:lpstr>
      <vt:lpstr>Calibri Light</vt:lpstr>
      <vt:lpstr>Century Schoolbook</vt:lpstr>
      <vt:lpstr>Times New Roman</vt:lpstr>
      <vt:lpstr>Тема Office</vt:lpstr>
      <vt:lpstr>Die Ukraine</vt:lpstr>
      <vt:lpstr>Презентация PowerPoint</vt:lpstr>
      <vt:lpstr>Das Klima der Ukraine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Ukraine</dc:title>
  <dc:creator>Аня</dc:creator>
  <cp:lastModifiedBy>Аня</cp:lastModifiedBy>
  <cp:revision>16</cp:revision>
  <dcterms:created xsi:type="dcterms:W3CDTF">2014-01-26T12:53:38Z</dcterms:created>
  <dcterms:modified xsi:type="dcterms:W3CDTF">2014-01-27T22:00:49Z</dcterms:modified>
</cp:coreProperties>
</file>