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25517B-8F13-4023-86A7-9B44CC0EB733}" type="datetimeFigureOut">
              <a:rPr lang="uk-UA"/>
              <a:pPr>
                <a:defRPr/>
              </a:pPr>
              <a:t>08.04.2015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4B50D30-8A4D-4976-BD18-26B1744E74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04A592-9D69-4D9A-8EFC-0E82D3563AAA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D5BF3-538C-41F2-BC03-18039E25CEBF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608FBD-CD0E-43EC-AB0B-793C9483F228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07A669-90D5-4B44-AC31-AFFE983E94D3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9650D8-5BEF-4EAA-A398-25FD5EC638B3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35A523-B5D9-4F77-A879-477DBBBB0E49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8463D68-CE52-4258-9EE5-86B779CD7F4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EB6EC8F-5FB9-44CE-93FC-EE895F7EB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9BD7-199F-4CBE-AC2B-4A34968BFB9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ED1B-3559-4C37-B46A-78CFBE973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937F87-F885-4461-B005-B16A6E85F7E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D739DDC-416E-47DA-951E-E7256539C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88B4-4763-45D8-8D02-3BF8C537311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0FD1C-6AA4-4840-9F8D-1EA8DB8B3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79FF4F7-935B-449B-BC03-3B8D1638B0E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C61466-E5A9-4B74-8461-C4FD3736B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4E76-FFFD-4A7B-B97E-73510BC8A23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B245-073D-4FCC-9FF9-ACE372139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ACF89-415E-466B-A541-0DF17489232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55D6-C502-475B-9088-B97D6AB0B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505AB-9268-4587-B631-789EC31FFD7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405E-6A20-454B-9A93-D192BB73B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A49A-3FCB-4CB8-8667-A784F6E5928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ABB1-ABBC-4A1E-9E74-D2709D1CD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A8AA-0FAD-4B8F-A518-1BCDC22D902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DBC13-005A-4376-8918-723CC6873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268CD0-C75E-4BD7-B767-B4D33EF9CEC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C1298A-4903-43A9-A474-33060A351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922CCF-FC14-4FCF-9FFB-CE6F8BB2F51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619BFD8-7CB0-4602-BBB4-3168CE1A7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916238" y="188913"/>
            <a:ext cx="4424362" cy="6461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>
                <a:solidFill>
                  <a:srgbClr val="C00000"/>
                </a:solidFill>
                <a:latin typeface="Trebuchet MS" pitchFamily="34" charset="0"/>
              </a:rPr>
              <a:t>Кіномистецтво США</a:t>
            </a:r>
          </a:p>
        </p:txBody>
      </p:sp>
      <p:pic>
        <p:nvPicPr>
          <p:cNvPr id="12290" name="Picture 2" descr="http://sanatate.md/data/pic/news/0058/5857/3_6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125538"/>
            <a:ext cx="5029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908050"/>
            <a:ext cx="7561262" cy="120173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Для повоєнного періоду характерно створення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пеплумів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 —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високобюджетних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 масштабних кінострічок великого хронометражу, сюжетів, з великою кількістю грандіозних сцен масовок і вражаючих уяву декорацій</a:t>
            </a:r>
            <a:endParaRPr lang="uk-UA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8538" y="188913"/>
            <a:ext cx="4148137" cy="584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bg2"/>
                </a:solidFill>
                <a:latin typeface="+mn-lt"/>
                <a:cs typeface="+mn-cs"/>
              </a:rPr>
              <a:t>Післявоєнний період</a:t>
            </a:r>
            <a:endParaRPr lang="uk-UA" sz="3200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pic>
        <p:nvPicPr>
          <p:cNvPr id="2050" name="Picture 2" descr="http://ic.pics.livejournal.com/mi3ch/983718/4347665/4347665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276475"/>
            <a:ext cx="3744913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825" y="5445125"/>
            <a:ext cx="7777163" cy="12001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Саме з них почалася популярність широкоекранного кіно, яке дозволяло глядачеві «розкрити очі ширше», насолоджуючись панорамою, збудованою у кадрі. Перші десятиліття після війни також вважаються часом розквіту традиційних американських мюзиклів.</a:t>
            </a:r>
            <a:endParaRPr lang="uk-UA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pic>
        <p:nvPicPr>
          <p:cNvPr id="2052" name="Picture 4" descr="http://e-mike52.narod.ru/photo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276475"/>
            <a:ext cx="37084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413" y="188913"/>
            <a:ext cx="3335337" cy="584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bg2"/>
                </a:solidFill>
                <a:latin typeface="+mn-lt"/>
                <a:cs typeface="+mn-cs"/>
              </a:rPr>
              <a:t>Сучасний період</a:t>
            </a:r>
            <a:endParaRPr lang="uk-UA" sz="3200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4941888"/>
            <a:ext cx="7848600" cy="175418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Сучасний період у американському кіно розпочався в кінці 1960-х років з розвалом студійної системи. Інтерес до традиційних, шаблонних фільмів за участю зірок неухильно падав, і багато хто, навіть великі кіностудії, були поставлені на межу розорення. Студійні боси дивувалися тому, яке кіно хоче бачити глядач, і почали експериментувати.</a:t>
            </a:r>
            <a:endParaRPr lang="uk-UA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pic>
        <p:nvPicPr>
          <p:cNvPr id="31748" name="Picture 4" descr="http://cdn.trinixy.ru/pics5/20131203/redkie_kadry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436721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s://static.squarespace.com/static/51b3dc8ee4b051b96ceb10de/51ce6099e4b0d911b4489b79/51ce61d8e4b0d911b44a337c/1327701054713/1000w/george-lucas-complains-about-star-wa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4438" y="981075"/>
            <a:ext cx="41116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7777162" cy="203041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Серед молодих режисерів, яким був даний шанс продемонструвати свої здібності, виявилися Джордж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Лукас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, Стівен Спілберг, Мартін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Скорсезе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,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Френсіс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 Форд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Коппола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,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Брайан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 Де Пальма. І саме ця група режисерів сформувала сучасний кінематограф в тому вигляді, в якому він увійшов в </a:t>
            </a:r>
            <a:r>
              <a:rPr lang="en-US" dirty="0">
                <a:solidFill>
                  <a:schemeClr val="bg2"/>
                </a:solidFill>
                <a:latin typeface="+mn-lt"/>
                <a:cs typeface="+mn-cs"/>
              </a:rPr>
              <a:t>XXI 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століття. Їхні фільми в кінці 1960-х і на початку 1970-х мали величезний успіх, саме через них виникло слово «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блокбастер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»</a:t>
            </a:r>
            <a:endParaRPr lang="uk-UA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pic>
        <p:nvPicPr>
          <p:cNvPr id="30724" name="Picture 4" descr="http://t0.gstatic.com/images?q=tbn:ANd9GcRc9GE4ZWd_31L1OEPHm0phGy1mAMtEPIbhWY_uArftu8mF8-v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349500"/>
            <a:ext cx="4608513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t2.gstatic.com/images?q=tbn:ANd9GcT3HqVN4uTcobqyUpvVcSHJ_D2fnyGuDYQwJXw3QZbX_5TFAP9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2938" y="2349500"/>
            <a:ext cx="34734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4868863"/>
            <a:ext cx="7777163" cy="175418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Кінематографічне мистецтво відіграє дуже важливу роль у культурі США. Щорічно кінокомпанії Сполучених Штатів випускають сотні фільмів, що залучають у кінотеатри мільйони глядачів і приносять мільярди доларів. Сьогодні кінематограф виступає ідеологічним знаряддям — символом сучасної Америки і засобом формування іміджу цієї країни на світовій арені.</a:t>
            </a:r>
            <a:endParaRPr lang="uk-UA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pic>
        <p:nvPicPr>
          <p:cNvPr id="32772" name="Picture 4" descr="http://icdn.lenta.ru/images/0000/0300/000003001683/pic_1369054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9525" y="260350"/>
            <a:ext cx="41052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upload.wikimedia.org/wikipedia/commons/1/15/Red_carpet_(2086731832)_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00213"/>
            <a:ext cx="43053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188913"/>
            <a:ext cx="7634288" cy="14763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/>
                </a:solidFill>
                <a:latin typeface="+mn-lt"/>
                <a:cs typeface="+mn-cs"/>
              </a:rPr>
              <a:t>Кінематограф США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 є найбільшим у світі, і зосереджений, головним чином, в околицях містечка 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Голлівуд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 (поблизу Лос-Анджелеса, штат Каліфорнія), в якому знаходяться офіси та знімальні павільйони найбільших кінокомпаній США. Індустрія кіно також добре розвинена у місті Нью-Йорк та у штаті Флорида.</a:t>
            </a:r>
            <a:endParaRPr lang="uk-UA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16386" name="AutoShape 4" descr="data:image/jpeg;base64,/9j/4AAQSkZJRgABAQAAAQABAAD/2wCEAAkGBxQTEhUUExQVFBUXGRwaGRgYGBwfHhwdHx0XHBogHBwYHCggIB0lHRsaIjEiJSkrLi4uHB8zODMsNygtLisBCgoKDg0OGxAQGzQkICQsLCwsNCwvLCwsLCwsLCwsLCwsLCwsLCwsLCwsLCwsLCwsLCwsLCwsLCwsLCwsLCwsLP/AABEIAJUBUwMBIgACEQEDEQH/xAAcAAABBQEBAQAAAAAAAAAAAAAFAAMEBgcCAQj/xABHEAACAQIEAwUECAMGBAYDAQABAhEAAwQSITEFQVEGEyJhcTKBkaEHI0JSscHR8BRikhVyorLS4SQzU4IWNENUk/GDwuIX/8QAGQEAAwEBAQAAAAAAAAAAAAAAAAECAwQF/8QAKxEAAgIBAwMDBAMAAwAAAAAAAAECEQMSITEEQVETIvAyYZGhcdHhFEKx/9oADAMBAAIRAxEAPwC74PilpbSZnVPCNDoRsNiK6u9oMMu9+2Pf+tZzxnFq11kcSV26kHKYyr/dn3V3c4DbaCbakk7kSdjuTrV6n2M0m3vwXi52zwK74m1/Wv8Aqpr/AMdcP/8Ac2v61/Wqpa7N2vuJ8BQ3tbwlbNgPbVQc4BOUHcN1HWKTlJbmsIKTSRez2+4fE/xNv+pf1pt/pD4eB/5hT6EVkZa4XC21D6sqkWwM+hjSNwIMeYpl8Q6r1MBico8J5jb9xUeqzo/4kjXz9I3Dv/cD5/pXi/SNw87Xh8D+lZnxSzdsXbqC4xCKpU5F8WbL5cpOvUU7h8ZcHcG4HBS4ReGTdTkKkiOmfbeKPUYv+K6tfNrNH/8A9DwX/UP9Lf6aov0j8Ys40KthixBB9luQ8wPOtL4XgMPetrcRAVYAjwx8QRpUr+xbYmEEgGNKp2zDZHzzhtrUEnxqD5bx686smPH1jf3j+NVi2xWA/wBm4vuGsTVnx5l2IMzr8hXR0vLMep4RWuK6YgeafmaYNSuMj65P7pqORW6XP8kxeyOYrmuq8IooqzmvDXVeEUhnleV7XlSM8rw11XkUmB5XkV7SilQWeRXkV7FKKVBZ5V0+jrsKce5uXWNvDIYJHtO33V6RzPuHMqO7I9mDi2ZmYpZQwzAasx1yrOkxqSZjTQyK1XhpXC2ls2fq0QGNZO8kknnOvLWs5yUdi4xbCydh+GohC4SxkUQbl3l18bTr8R51Se2vZTCYm7nw2KtLcAC5GkK4G0vkAD/zGRGUcpqwXcfcKgNmKkiFLSOg8J02rm6qOpXLbHQhF066RlP71FYrIzTTtRlnaHBtaZldSpVNj6MQQRoQeo0NTezHCnfDplYD1+PLnV2ucFFyBiO6dF0gL4ip3AgjKDJ32JOhqTZ4ZYQBbdrIo2HeXP8AVHyqb8FJLdGf43hV62WHfLKwW8Q8KkjxNm5ajaoeL4PeDAICJgauu5GnP7RmPQ1f8f2dsXCxgqzCCfanaJzSSNBzG1VXjnDsbYm4BYvINc+QKVgRLBjp6gkelaLJ9iXiVcr9/wBD3CeDY+6oa3Za4kbyNT5feE81mgva4XVw7C4AAXCiCZ0JJmRoQViKKvxy+MBauKEVkvXbTZDHhy2ri+zpzb9k1Xe0/HsRjVQXlH1f2hqzQDBYn2jBiegHShyvsSsaXxkvCDuuGXG+8gH9Tx+DUE7MLDO/3UY/I1YeMWyOGWkA1Yp8AhJ+cVXOHX+7S4pVjmESI0Gh2JrN8F4/qQawiAJqPiOfxMfCTymhvGrokKo8yeflvSs46Bpn/oT8mFe8PwX8Vft2kLhrjBZKCB1Jh5gDX3Vq8iaJ9Frfb8o57P8AAL+Mud3h7Zc/abZUHV22UfM8prf+xHYe1w9FVSLmKujx3iPZXmtsbquhnmY15RC4Res4VThcPC27KjMIhmcxLOeZOv7Ao5h+Ly2cHYEfM/qPjSRLtEvHccwdhzae3fZl0JXDXnB0B0ZEIO/KlVC4q103nKW8U6kyGGPyAzqYQt4QCYjypVVR+MvQ/jAGMthrqXTcDPmjS2yyADBliY0kS2h2G1W/C2tAddYPLT4UF7RYZs1m8mSFtlXDQIEyGiZMa6Cd6rGL7YY60FIt2QhEo2RoZdwR4+Yg1nasm3posOJwmNV2AvKVzGCTHtaKIC6RI57ihn8Pi2kHFqREkB+UjlHWPjTeK7Y4pYMWiDE+DrqI18qeXtPiM7KBaWEzAlBqdCBpyOvpI1rOLjXv/RvqndRS/CJFnA4lh4b6HLlYZSRGVQCdohpJPuoniigxSXBdt91ly3EM6NqSY5nz6A0DtdrL8AlrazM+DQepg8+Rj1O1P3+O4kAeO0CQT7CwOgPn1qnlxx3dlQw58stMUrS8EjH8Fv52jEmDmdZLeyZaSB90aBdjHWmsFwq4DnucQOm3/MIJEQGHQx6mhC9tcbmUB0yksMxtiIAkbA89NudSLHbfGEsveoGWZXu1nQa7rHlIkUasfhka8q22/CD78BuC3bcYxkkqJz3spIFwOInqAdRyNFOynCLlvFoTjGvhUIYHvCNVnQt4fa161T8T214iqd4t1ch/ltn/ACrp74p1e2vEGlBdyusEsAgEQCSQyEeXKp9TGt0hp5Z+3z9ihcWtMe+1jLeKRG4Gcif6fnRnhh+pT0/M1C4jb+rutM5rwYnTUsrEnTTc8qjWOIulsBQpjqD+RFdXTyq2cmeD4HuOD6216N+VRyKZv465cZSQsiQIB5x561Lw+FZ5HeWxcClshgSBuFYtBeJ8PM6Ak1sssd2ZrG6SGDXMU4t231f+kf6q5Zk5M3vUf6qPXgX6M/A2RTlqyzEKoJJ2ApsEfeP9H/8AdHuxvCHxN0gPlVR4nynwghjsGnZTt8dal5oUVHFO+CC/AsQAT3RMdCpPwUk/KhtaIeDgm33eOUzItg2rqBsvtAEuRuRJjnVIx1v6wqfA0/d3nY8orOHURfJpPBKPBCilTt8KrFcxkEj2en/dXEDKWzaAgHwnnMaA+VaerAyeOV0cRSikbicn/wADCvBcX74/pb9KPUiLSxEV7l99eFxydT7n/wBNEuzeFNzEWJyZe+tjc6+JSQBlnb3a70a4ipo1vg/DRhrFuyN0XxebnVz/AFSPQCn7toNuAaecySetAO2nFXw2Fe5b9uQoP3c2mb3VxvdnTwifiu7U5ZRXP2cwVv11rj+F20YRtqDzJjXlMfAVhLOScxYliZzHeZmZ3mdZrZexOMe9g7T3DLaiTzAYgH4Ck0NSCK4X2vaGbrB16mNTHnzqPbwhkefLLHz1MeR8qJuwUEnYAn4VkXaPtniL9w91ca1aB8KocpPmxGpnpsKErByXg1OxhWU+1pvH4R5an4CpRGkHUHeqV9HfaG7fD2rpzFACGO5BMEH0q7GgSZU7nBbQwl6x/ExcF8OCbTG2mjKquy+IEqRqAdVHXQAnBYLZ2R/szbVgpB65ob5UcxyWUv3XZj9YRmUHSVUAT6amfPTnUFuI2rckZiWMIGI9JgAfuKNaZemlueYrD3bgCQAqzl9BpM+goJxHg75CVUnw6+Y6j06b1en4qoFlTAYJcYebA6fGCfQiqZiePsrjUcp98/7U4tMTVAO5fUAQD0OlG+xuNRMXaPMhl1HMowHzMe+msRh1YAjYkHeurWGysCpKtOhG+oj8DStIlq9i0Xsc4xDXJ8FyQwjWJOs/D4VOwXG+7YZiIOkHn0I/f4VXMXiCZCmGHXlpqV/3puzhwAC2sjUn9/KlqpG/pa5O3xt+C/DH4dte9AnlNKssu3EBIGc+YbT50qrUxOFdzQe1hcYNHRM8goQTBhgBI85HnvVVxmIxK2reGxGH7pSsKwuBpyCRoCYMMOlX5bdl8KFv5biIzAwzaMM3NYOYExFVHtTYwyG1cw5Ga2WLLbfOG+zoS58YJ2Gpg9Kyc0pqKXPf5/RjobTb7AG5iz3AthyA0F19FAgk+frtyqTwXHvbB1zMdtdNmkmTv4jRHgrhbChbNi6SxUm7bRtsyjxONBE84186N4C5cksbODtCJzCzaMz5Bp2rrXSvJC+38mbzqEiv8S4yXz2UuFbLoA4dAXzTMDKSI0UzvvUbBWFN1M9y01lSWZTmDMIOmUqNJjarstrUkpgg28/w9qTppu29VDjlks15kCgkqYUAaFAYCjQAwffWcuk0JKjXH1b3cX2+dyZ2e4XbxWI7mzcCk5mXNEAAhsoEGdBEdJoXj+FG1ce3cuQ1o5WgRsDrmza6EHYHbTQ1W8OjL4lVswPMkQfLL+tHuD8Gu4m4igktdY2xJ+2QzEmCNgszqdazlpqojWvlj+GwSW2LLfzrMGCCCCJkTy5TXdvDKhIKls6OsblnA8ERrMldPKoHEeEXcNfVLijxg5WDAgqD4ucggxKmn8Zg7l5lRXKhRMjkACeXPQ6+XlWOlp+5lRlt7UROJWCmGytuGtz8IoRhhI91WDtD/wAlszZnlC3hI+1qfjp86AcO/L9K9HplbOTMK64UZVnMeYGvovTzO/oN2c4t+IZTpA0kH0B/Ej0orbtSYByk6BokjpGukmASNQJjoRqcNe4oZLd24T91SQvlAkz6/wC9GWDUghJNEjG3rZyRZS22QZ4ckEzo0TCMRoVkjmAtc47AtbVGYJlcSpW4jTtuFcld/tAUVt9l8SoQtgndrk5Vi6rLtPhVR66Tp51MPZ3FtCtwy7oCobLelZnUbTBMgHTfrWUYqjXU0VMAmABr5b1c+xXFjw5u8uAZbpCvza2BOU6HSSxkdCKm2OCXsOoHdOHiSWWGMkDQHWJ/3oDxlO+BlSriQpIiRGo8xOlOUU1RSm0aIe0wDFmZTbABtwyGC2+WFnUkflWd9pcMXxZugjKzTpOgUJGp69PXlQtuD91adWxFkOWUPaV1YwDMyJEgjUTPLXkc4IbVxylx2IVTlO2Y7STrHX3fHKOPSy559SpFdxi+Nj1JPxM0sv1Nz+8n/wC9HO0PBVtJacXM7XM5ZcuieMgQ2x6HzoPdQ90VXUtcQAdSc8V1SivTtHPGT10wcLWtclPy/KrNjuAJYbDreu5BcVizhS4nKjKAo1JOcCgmKsZWKyGgDUbHwjrWMWm6NMkHBtMjKlWvsLwy9evjuM+S0Ve6yCcxB0UyQIOoEnbMd6rarEn9/vetO7AYh7fDLy2lvC5ddyrpbzSQqIIgz4d+m/Q08lxROOKlKmWsmonEcGl621u4MysII/fOaBcI7RBPqr2YMkKcxl+WrqSW1meZNWHDYpLgzW3Vx1Ug/hWJZQh9G6Z/+Y5SdtJ+I/2q84LCLbRUUQFEACpBFeGgDi4kiKyrjHYO8tw9zla2TpJgjyOmvrWsOsCTCjqxAHxNQMZxKyiglmaZylFMGN4ZhB901STE2gD2K7PHCqxYy7xmI202A+Jq0M2hMHToD61VL/b201m6tq1le0VYO0ZipYJcG3KVMeRql8W7T3rzKEd4E6Kfjp6TT0ruTb7BHird5iLgYhbaHcA85Osecn1NSrXBUugd3cz3BBGmkRpEctqn9jbNoWSt4F8RcvHOpQmMkKFkA66kk7a1bsbiLeHXJZRQTp51zz2dI7scbim+5jWPxN63dKXCc6QPQAACPKIpq7bbIrsPC2gPn+xVn4xwsvea4xDFiPgBT3AktX8faTEKEwuGIYpvmOmjTvJifIEc6tTMZY9Nv8EHBg93bkch+E1InXlVg7XcNtW8S3csr2X+stlCCArfZ0PIyI6RQU2R1+VOXJiMo8vGgn8IqabEiC8DblrTf8IoaGAbQmCPyI9a5xfCbeR3CnkIWBv5Zd6aReu+9HLcIX+X4f717UVuHWucr5QP0pVVE2/Je+1dzNZ4jbCquRgwKiJzWbV3MerZidfIVnq389oXFKTBzW1zAlgpzMAq5RIBeCQNzFatxHh73WxF4KFTE2LRCHcEWyOWhERtGgoD2X7LWsVYvISyMT3IZMo1yhnGoPhYKo5aMepq3s7Iim7SKvwVDdwoj/qfKCfzFEk4a1tgCQVMHRgPxnX3VZeE9hrdlDZDX2VrhIY5dgIJ9nTbbnU/G9lLAFjw3RmDEtMmZAGYFCBA6Rzmuvp+thjhTffx/pjm6OeSfH7K5ZxZt6A3EXoGQ67He3+dVzjXFUttkty150tR0EJEtERoZ0Pwq+Yng9vC57htu4RGYRDZgoLQYQQdOtZXgGDm5iLhUNcJMT7K+QAny02AHWpzdRDLWjlMIdPLHtLhoI8U4ZesWbF4ut4XVzF7eqqZPgJ5MBEgxrO8UzwTi1yyUuLmTNcOVj1UCcvORmGo01oZduXE1sXriq2+VmUE8pGnLqKaz3GyvcdjkYDPcZiPNQTOsSY8jXHoSlZ1eo3Gg9xPihxL2hcbxI+k/wAzLnj10aPWivD8JH1jKCwystptQxkqPCWzaTIMjVeYmq9jeFnuhfVmLQXVVtkgKjZSzvsv2o39jlpWn9kl/jMKjKmcqPFMeEjQwWYEDWQB1onC3YoySRQO0uEa3auKwhlyzqD9uRJUkTEHf1g6UB4daO8HLtMaT0nafKtF7R8CvXs4VFgoqgiBqCI5nkKg8P7HX0Gjsm+gOZT6qQAfOtcU1B2Y5IuSBvZ7hi3WYuSoSDmBAAjUlp5ACdKH47DIEZBIbvCVaNQRtpvyX50Z4hwC6qt3tohSNblrxKI1DG37Qg9JAp/sr2OuYjJczWrwQMWYPIgkCCF2PUMOXMVeWbm3T2DHFRW/JUbvFS5ttLlrckSZJmJE5WOvmY5Uat9qbvK2kRM+DyOn1U8+YpvtLwl7N1Th8KSAzIT3b5GuTJ7s5iG1DCFCgQRFDV7PcR5YG+N//SbnvuKy3LSsJcW4zczpiyFBtHu1ykQWIbSAoGgknrpXmL43i8QVuXUCKR4HNhMtsH2YZlLMDtJM6zJoVjODY52W0+GdXc+EFYYxmMjy9on08qe4j2Qxti09y9ZC2wI1uWyQJBGgYnlOgnehN9xNeARxHE3mY5/Itoo9og8gPtHlTnByFYsJ0PP3fnUvCdk7jqlxlcW3ghgs6GNdJMR5VOHCSngykMQdAp11GonU6eVIZbcLxC0vDMQl0ENdLKhFssSVFooDcnKAGWdROvPWKbg3C5SRI7xQPLRjO3QEe+rndwq2OGLeuZL4Lgd2DJDarmykZTtvrv56VuxxzCT9ZhrhAOYBVQQw2OjCtFJaHF9xRlKGVTXYK8Mxy3bokmQPBpBAhRpI5hY91A+0+LS6tvKioyNcttA1YLlCEnpl5bAzU7A9o8IpzML3eRGY2re07QhAiNNprm/ewj+Oz3YYttcs6k6bqBBHyn41zQwKOb1L4/o6+o6x5sdNU73rjkrr4U90LmkFynOZCg9NvFV47M9rVsYI2794KV0RdJycgAizqSd5POhuFCvZut3OHVLbAENnY67EjNzgDwkHQwaYfinDn3woZTmJXPbtlQI1kZ7pO4AzSQJg6105dM40ceKUoOwfiuPW72IZkBBYQsJMkFGksPGScgHs7EjajlvsvdbDJdtM1m9v9YFtqPFr7SyBGu5NDcT207hAuCtWrCbSApcxpJ+17236mq5jOLYjEN9Zdc77k/hWaSRTbfJcbTph9cTxK7cb7lkt8JYx8qbxn0ihRlsWif5rrlj8Jiqfh1trq6d4ehJUf4TPzqauMQDTD2APNSf8zGgA1iuO3LsNdS9OwzgKJ6AsQJ023oLj8TcUrcDEd4CACScgEExOgmQY5U9a4k73AGFsAzMW0nY6zEz76547irV24WRWCqScgGUDMepnkAPzopAQbtpUtoyie8Dq+YyZBUmPcy/OlwloZj9225/wkfnTeJxOYBQAqrJAE84mSdSdBrV8+jbsUL9xxikHd3bDZWFwZrZIlSyq2hIggNy9aBAPsRfNtbrhivitKPEQJbvBqR6D5Uf4pxeNmDN0BJj1J1qXh+H8OsYMgNfuvl7w3R4QWUk2mKhmgLOwOvOs6/tIpfv3CC5dmILCNSxMkDbQzArLJjvc6MeZxSRdcFltob2IcKDtP4Abk+lVTtNxe1dvZrS3EUCD4wpY6+IgAxp1qPas3L7Zncz1+6OQUbCjmB4VZtr4knqW/wB6cMVbk5Mrkq7FVZ83s3G9HJHz2/CmjZf/AHzD9aJ8c4ci+O0fDzX9KDVozE0LsbcuXbFy2ctwqVI2JUa/b92usa0aunLh18PtOdYPIdaz/A4hVtqhzqc2csp3EQFjppNX7EcSNrD2biKxULmYwWiTIMctPwpJbsq+AFiMOGYmTSqI3GUJJA094+WWvaNylKJo97H8SCWy2HwkFBlVbjCFEqB7Mco3Nd8Nu8RtW7YTC2IHiA/ioOs7+CDOo9KNYm7bdEQ4O1lQEKJfQEyYIIO+tMcRud4tsLZyG2IBUnUD2RqpMLrGp3NTkcq2VjwqOv3SpeRjE4birWsn9nwufMO7xVrSWLEAOsAGSDpME6zrXt7iHEF0ucNu7s0d/ZMZnLaANsJy+g11q2YftUQuths3PxafMUxjO0TMNLJmNy2xk+WtVSI1y8lFTtBdN604wt8ZT7CNZOfyMXfyqnY/iGEZ37y3dS7myguy2woIVIhA4ATKSW31MDatXv8AGcNYi82CspBHj8IgnQfZrH+P4g4jvBbt2mZmOUW7QzxnkBe7AnQ8wTE9KaVA5NqmyJw7iOC179b5f2S1srkZRoPDlgiOZ1nXejHDRwy9lw5vYkWyWcJdZRbQ5SWaQog5QRJJ3661SbeCfOJQxDTpqCsyCNw2kQddqfbAPt3b9ZyH9KdkUapheyuGVBbF7PuVBI10A8SqQGjcT57ip3YLgq4FHi6t63eIyi4oSGE6wXnUDmOQrGXsQNUKwYMgj8qmcH8d9LZchCyiAxBjQGNdIBOvSnf2CmbziLkKXLKFUSTnEAcyYqrYvtogvpZQB8zZc5uhVEQX9ros66CdOtMt2OQ6C7iwOhvSPgwigfFex38KovW7jwjBirwZPsgiIEieYNK/sFFwxXaJEZVuCFuZltuL1sqxg75HJHkSIqb2tt2LYs3si23u2/BdsN3brCr7RAK3RDRDCKyfs9ZX+OD3QcqjMp0y5wF1adIiT7hWmtxpWUTftELoMzW2AHvkDb5eVG/Yf2KZg8KGe/cvrZvG7MFnHhYk/WBTIVtdgfhVOvo6vAW6pjTOxExuZ0Fa+MYD7N6xH/4/0rPu3md8TmzJAWFPI7AxAjnSphsBOH4xbeItNcJYBlzlvsifGJ103HnVw7cdokuqyqyPMC3lAIUaZjIO0ExMkE6VndwQhkgnMNvQ+VcYb1AqXG2aRm4poOYS422Y7dT+FTizBEJJJyeLqV1Da+mlDcBc8U9BrRdiGyQNY0B5iYMfjVkl9u2Q3AcpYNqwAyj2gWcGd+Q+PlWTXLYjYVqnZLC3Hw2hKgswG46A/OR7jWbY3DG3ce2d0YqfcSKESBxbg6zFG+y91GxdgTILwQRIIIIEg6HWNKG4tNCfKovDL2S8jjdGDAehmkwLjxa2bGKxLMqNbNxsisAQGAzKcpEaZ9KowczpAPWrb26fxllcsrm04108VoCY3nw9aqFtDvsBz/fOlew3yHuFcbvm4rW0w4yzp3ahYbKPFHoAOknqaF4cZrmYkDxGRr8tKsGA7MWUtJcxL3AzqHFu1lBVD7LO1zwrOsLueWxqLxLgiIqYjDXGuWc6qwaM6Mds2XwkH7w05Ubghq9w0LbLKXLDYSPyE7V1wrBhlbvFYmdJLDSB50StmgzcaYuVhQJIk0rKdBI4a2uqoARzlj+JNA7wEjQgxrz1iD8SJmpTY8n7S/Cor4ZgufKe7zZQ/IsBJE9YpoljJq39lECYHF3WOkgZQSC2VSYkDT2hrINU/OOtFbEDBXT1uqvwCn9aYiXgi38H7baXTAk6rlQFd9paYoVbwfiKg6BtTRAOBhbI5lrjf4go/wAtcrZUKAxInkNyPXzpjHVxyKCtoFo3PsqPVjUN8Wbj6GVHrHump9+zbKBZyrvH+1RHvIghAKYznFXQSq8iD8qFW8E7XRaQFmYgKOs7U5303AfOj/CbyBi0wwEabgGYif5opciLdwjsX3dy4bihkK2wkjMZAOckctdqJtw8ZmDMECooyiR8VgdBUzs7h7d6xadz3ZYshc3LmUsk5sql9ToDljnHlTFt7L3LhHevmYAFg1sbaCVeGOu2tHYRBbsfZYyUdZ1gGAPIR0pUZbBEGCl0eXf3P9VKi5DpBvMvM/Jf0p7DWs5hJY9FCk/IULF7+VP6F/SnrXEbiiFYKOigAfKiiQyOE3f+nc+A/Sol8KhhmhhuJWR61D/tW7979++ubVx22Fv/AONP9NFAd8Qw9i8ht3SWUwSA0bajVYrKcW7YS/dazlBtswUZZhZIGbXUFf8A7rXbGHO7ZfQIn+ms97b8LLXMRdRQttMguEwupUSRzKwV2G5oGjN8fime4bjH6xszM07kydhtFP2OKXIgtJjQ8/cRrXl2yCd1Kjz6/wDaN6XE+GNYWzczowvKWAUyVAI0bTRtRpy2pcAPWOJXpMXbm332/Wnjx2+CAHYyJ1b/AFA0IF0gg8qtfZPhLX7dwpbLOr21U5ZAkXcxJ5ZfC3PlpRew0rZfOC8Hx9yxbuvjrlsuobLCOBOo1MHaJ86dx/Bsa692+LF62SMy90qkgEHRgxAOlWTDnKioFY5QBJU8hHOnrbn7sfv0oEUvs32O7u492+BdzLC2SJVdQZJMgtoNQBud6slvgGHkN/DWgQZWFG42O0UXk15FAEU8PVvat2ifNQaxPtZcDYq81tFAzEDIukDQaDbat31rHe2nBxhb5Uao4zrO6gkyNuR59IoQrKLcOmUx7t/eKbS7HnRLEOGEPqvXmPOg7aHShjTJ+Hclo8uv7nWrKuHz91lliqqNORAAoNwXCtcgKMzswUDzOgo72k4BfwN1czko6jxLIBP2gRzg/KKvTsTqp/Y1XslbIwtqQJ8Uwf5m/cVlf0it3WPvDJObK+p01UToBO4POtD+jzEXbljLkuwNVJQ5Y2IDRB15a1VvpZ7PYl8XauW7F25mtBfAjNBVm3ygxow36USi0wjJNGetj25BB7p/zEimDiXP2o9IH+UVZrH0dcTuRGEdQeblV+RaflXPEuw9/DKGxLJbBcJAzEzGaBKgTHQneopjTT4K+iyTzkak6n505etDIJByqNDIg/jvRdcDZKlczATB1EmDt5bChfErahogkD2SIiPcJPTU0cFFl7R4O7fZMRZU3AURbltCC1twiqVIHKBIPmaGMxsYW7ZYRdxD28toasoRiwJjmTAHWgq2igzKWWeYMH5axp8q4RRMzrMzJn49aGwR1h7vtZ2aQDALETG4Om/w2rvE4/PprGmhg/NpNckjeB60Zw/ZrGumdMLdK7+xqR1CnxEeYFTsNJvgrocTJWR0n9AKn2LytlS3bysWEHM0SdOZPlrpTtzC4hGysly00ZoZchjmRmg8uU0Z4R2XxN7D3LhlLaozLI3IEiOe4Go09TVImi/dleCYlIt4rDYVrYEBmytcEDSStsBtesHzNFl4Th2vuhsWjbCKcndrlzE75YiY0mouE4krWrTtcVe8RWALgHVQdp8+dDeI8dS0bpUh3gQJ0MdWFC3HTKn2lwyvjLqWVRLdohAFACiNW0H8xahGLtC37Jl+bNqR6chTWI4kVJa2GzMSXLciSSfnQm7fZjrvVNjHXbXU60xcevCYpq8dYqRCbQ+dWvsP2VuY24wD5AMuYxJMnQKNpMc9vOqxhUkya136KR3eFv358Rud2n97KJb/ALVJPqVoEWW9grautq2Pq8OmROcsT4m9WOYzz8Ne8IUd0QRoXcR1AYrr8K44c255HX3aAfKlw/FlUUEDr03M9POob99fYfYdt+AZRMDbU+tKnv4wdPw/WlVhsOjAp5/E16MGnQ/E1NZY1rgoDzj30WSREsKh5/L9JpwXhy2p3u1+9864Ni3zg0AeDEfvWqV284X37L9eLKssQ5fIzIZXRQYMMdf5RV6RE8j+VUL6VsWLaKggMFOo3GcgD5KT8KAMoS4Oo+NLG2WRhnUjOoZZ6EaMOuoNGMJw+yeH4jEXCVuW7iW7IGkk6sCI10M9RFN4T/ibBtb3rQa5Z/mTe7b9f/UUeTjnUTlp37dyqsr7HyrTfoYxpD37WpzKr+9SQfiGHwrMnMxWg/Q1h2bGXN47hpjl47VWhGvC8ZiKdmacTCEDavBbJMSKQHANezTi4Wvf4byoAbJrNPphtx3D9Q6/AqR+JrUBYrNvpny5cOsjOC5idlOUSRHMjTbY0AZnwzCtecWxu0x7gT+VB1GtXr6OcMpxiOxAW0r3Gk6QFKj/ABMoiqVdADnaMx9N6bQjW/oo4CBb/imEmWCDpGhb13A99XfjWDt3bRF5A6AhoPUHT3cj5E1E+j/CkcPsSmQkEx6sxB16iDRDtApWw59P8wqo7ySFLZMhcO4ribxK20LZdPCNAOk6AacqPWcPiN3KJ6tP+UGhWG4mmGw6KGCCAWPm2pPxNVziHbaZAB95390fvSu5o4v4LdxXiBto2TEL3gUlVyA5jGgJbX4VAxF4Ym0neXsPcgBst3Do4Vo1iW03I2qi4LHXsReVltsyhjJVGKjQ6FogVBw/DsWCStq+BJ07puv92uGfovK1LivPe2d0PVWJOPN+Ow72k4y+Fc5+HYC4p2uLaWD6+GQaq3Ee1Vm4pH8Bh7ZPNJU/IRVoxPDMW4h7N4g6a2j/AKaAt2IusZFm8s8sh/MbVlPFhu4v9/6aRyZaqX/n+Afh1hsQMikKM6jLAkyY9qJIE7Ex8Kvd/srhJI7nLH8zT5/a8qFYPgZwAS7dV1VrhYkqdFUDLpG8s1WjA9seHKgVsxIAklDqeZ0A50XfA4+36gfwzgdixcD2lZWiJzT0+9Meo1o7wB1tXLl67cunXKq3LgIgZZaNpzPGpgBZ56N2O03Dn+rtA52kIADuZjn1oJxTEWBauXcxv9z4TbV8quHgECVYuqgAEyoEaTpScGzSORIkfSH2vtXrlu3bFt0QB85UEljyB5LAEjnzoWO2+JuT4lRD4QAqxGo5gxsefSq1jeHWmUPaR7YKhgQ5uJ6GVDKRsele4Lstjrihkw1xlceFhGWCTzmN5rRe3YwctTsdxXFSSFUhkVQq+QG0eQqL/aDjwsZX5/GvDwe/ZLJetPbNsDPKkgA6qSRpB6zUO8wG+0aHr6Ux2PX10zgiKg3L4pi6aamlYhxrlcDU15FTMNb50hDlhYFaR2Bn+HdSCPrOem4WSJ8h8hWeYLHZLqtEgEGPQz+VbVfxKMwNq4LqlQVyx4QRMabnWfKY5VQzrEGLbecKPeYpw1zxAC2i96yoWhlGYZjExKbgSCJ12ps3+vwigQ7A86VMm/SpgWD+1r7e0gb+9aH5in7PEWB1tKOelpf9NScRihBy+1/K3L3iKgjF3uUKvUtrr5dfSoAJDtBciApHqgj5VwvaK7Ozx5KI+YmmrOMZQdTrJJOvrAjQdNfwrk8QDad5/h/2P486AJX/AImedFuR/cWsW7aY5sdj9SSPFcOmyW1MbeSt72rWOMccNnDuVueODAy8z4V5RuR8KxnguJOfFsglnTuFJ2VCfGdOZyqAP5m97QgRdxR/s5LZEK+Ju3QY3IS0mnkJPxFB8BiGRw6HK6MGUjkQZ/fvo1i0RUWy16UQtl8QMSZMCTGp56kjyFQLPDw9xAtxCuZZ5QCRJ18qGgQu0WHUkYiypWzd5RolwAG5bHkCZH8rDoatv0Ldo3sY3u4BF9SgaJKlQXEAbyRHwqJjOGpaxN3BFg2HvQ1t5zd2YJtOSOmqN1Uk9Kg9iVbD8Tw6sMrpeCMswQdUOvLes8bp6flf585Kfk+i8Vx+4IjNr/J+tc2+P3Bo24/k/Slc4tcH/pz6XDP+WuU442xBGn32/ID51Yh252mjnr/dpv8A8U6e1J81pv8AtZiTq4/7m5eVcji1zTVj6Of38aAIuM7avbR3bLCqW26amsA7Qcdu4q8126c9xz7h0AHIAQB6e+tZ+lfjLrgTbll71gNXYyohmmdOQHvrOvo14H/F4l2ZQyWlzHNMFm0SY/7j/wBtAEPA2xYRmLguUJywTHQZhzBieVVvDWc9xV+8wX4kD860vtx2QNjD3L5uJAKgKFaRJA3LflVb+jjh5u4+0VA+rm7sSJXbn94g1Wq0LTTN0wPaNbVtba93lRQqLliANBrPQVC7Qdoe+w7WyFBYrMAciD61OzXZnOB6A/rQ/jdxu6yzIkae/wBaeL61/Isn0spPGL5KgA8spB2jbb97VXrmHzIfFlYAwBP5narFxSwRvpvVexOhrtnszlg9izYKyMNbt20Z8rjOvj0MxnMgDTPI1jQVLbGW7oItNcJEeLMMvuaIPuNR+w0Yi8BeCutm1lVWEj2iVkHeC3yWtJvYoD7KydhHvrx/R90r7s9P1nUa7GeLhXgmWIAknOPyqO99LTr3rtqAQFYbMAQToY0I3itEDnxEqpJGugAA6DSsj7Q2z/EQF8Vtckj+UNlBP2jpoBrsPVR6WOpUU+pk4uxnHs+L75EFw5M4ABnwg81kSYEyDO+nSo4LAXLubIAQu51gCYkkKYE0WxuPuWCmQhGYBn5g+FYBOmgB/wARrzhHF2QXLQMI0lioEtmVoJIGpk6V1UlsjmvyQMMps96SRmC5ZBmAxhjt0BHvNMYPFZpBMjYaTA8ttfWpWXDqtzNdvM7SACoiN9dd556elecLQJctELKqwY6jxaifagbCIoEFOFm5h3RmQqgKvDJIK7nSRvEHrNXTsL2tNmxcthUCd6zWwyglVaDl15Tr7zQbF4y5iAE0AjJlDKWYaEKcpYIumpJkjYVdOzeBw9m0LZFu448RZrVsySdYzoTlGwHlRIaAXaPGHFO+S4trvrfdXQF9pcwOnRtI/Zqj9vsYC9mwoAWxbyCBr4mZzJ57itoxC4YIwFmxmg5W7pJBOxBVJBB1msK7UnNjb50gMBoPuqqj4xNCGA8Sdh0FMqtSMRb2NOi1AoEM27U6VN/hy2gMV7ZswJNcXcTl2PuFAx23wmfaYCtH7D4UW7EK4fMx2YGNNiV22JjzrNeEWWxN9VIL7kgTsB5VbOD8FIvBbTG3lDZyQfFuQGMxMwBAnc8qNcYpt9hqLk6RcOKYNiRcOa5H2Ty5eEbAAchTOE41aMI8+/cehqT2e4l31s55lGgQekgg+Y8/L1JzAcNw10Eth7JcbtkBnnqOfrTk+6BgsWgdVuIRykn8hSo//ZGFGndWf/jX89aVK34Cl5+fkjWQwbRpPu385FSm1M7e86nn6fL0o5aBYZhhlj1X46rtUG7xK2gZmt21UAnkQY5ewBypXZLBLYtEBZiI56fs71W8d2rKAlAqAa5juPPQ6Vz2j44L5HhCIskKND6sRufwqtjG2g3i06E7f/dUl5EP8U4+z2QXZsphiAAD5Aab686pV7FlLfdgwG1Mb++jPaLESAPf7h/vQfh+FGIvW7feIhYAAvIXNyBjqdOXzpSY0gdasJrmLbaRG/Lc7b0U7P8AZ7EYo/8AD2w0GC5IgHzJOnwrUeGdgMF3Y/iEF27rmcXHUHoAqsAABA25VY+BYDDYNWTDAWwxloJJJG2rSY8p61g8yRqsbMJ47w9sNfbD3ArOkZmUEDUA6SBmGvtR1o52b4ecViMPdW4BftXUN3vG1dEgoyDdmCoUKiTop5mtb4jwLDYl89+2txoC5iTsCSBoepNUDtv2e/gb1rE4VcluQCAT4HHryYfMHrSWRSaB42jUHDEeGT1kH8RTGQROvuI+P41M7NccTGYfvhmAnw59NQBm0mCJmjK6qzszAKCfd+mnSqeTeqF6e1ld/ibY+0J6TSe6p1DKT6jb40/h+KM4kMhWdDAMyJnRttf9q7v4hjlmPCZkLE+Rg7VoQZz9I+a6GVoKrlgA7e1qPXmfdU76LMEtjDO4ABuPrJ5KMo3PXNTnbLFZr7B4UOgCn7K5fLl8vWKl9muJG3hRYVsy5mBiCCGMtrHOW9NN4qEnqOpyxvp0v+1/oC/Sre75bVoOoC5rpGhkgQvPoWqN9EvDLVpr14se80QLrEGGJgTMmB5R5179IVnFX8Qt4LcKrbCAqAZGpIIEHcnlEVD4DxvuWzENbffMBoTzzCenLy99NuV7E41icWpbPszUzeBMQ20+y3+mouKQXFgho/utPzWnuAcdW+ouSzCYI010HlMa012l4c+Inu8TdtKx/wCWqKANB9qdtOh1k1atOzmaXBnPaLijWL/cXLaC0zQtzvCYEnKSCIE9J29KE48FWAP73/StHwnZjDYTDXrht97iPDlZwXIWUzBNNDGYyBMnyAqndv8AGYQScNeAuFjKlCRzgKN5kjqK6Fmte4yeLf2j3YLiC2sQytEXFgbasNQBPlmqwdo+2WGwd4C6bhuMvsqqsVB6mRAMbST5Vjdvht+6QXYKDIDXSEHnAOp0jRQd6mcdyPfd8zuwypmb2mKKqEktqCY9dRtzwlK3ZrGNI0nF9v7Lrlts9pmkd4UVsgjcLm1J2HLWTtBkdpOyufD27oa67oouXM2UM6SreLQQ/hkbbsKpX0bdlzicWrXFizZ+sfTRoOiliZMtE9QDWsdqL5YG0DDOrXG/uKCQPViI+dK0lfgdNuihcOwFlcR/FNaa4Co7tLhICsD7WV/FppEgjn0NFOIYVcVdYBEVrloFP5WVx4hC9JB02Y1bk4XbdVMAggHqNRp6jWgnFsEq4hFUCGtXQI01AzDbnpSAyniGIRL7p3NtytyZaWJ1ClY00kEjnJ9KGYqSV7pHDWzrp9qZEz6HQ+daenCLQSxcRQGuW2BO8OA0x08UGhQwX/E3rkeC4ysPLSWB/wC2SPfVCovnDuFv3SFltywViMmbK0dDoDPTXzp9uGifEq+4Mpj3XY+VccNabSEjXKAfUaH5g1LkVIwXj8CEUsoJOw8YY/0hQfmayf6QLITHXcusrbMjn4ANPhWzYq0rCDMSDp5GfhyqifSD2dNz6+2fEieIH7S5lgL1YFiY6ZulUhGW3J869shjsD76eLgGCBNN4jEALAO+9ADeKxJ2mT1FRrVosYGpqTw/h1y82W0hY8zyHqauuE7PLhrLEmbhHiMbeQnYee9YZc8YbdzSGNy37EDsLi/4V3uZUYsMpzHUDQgjqCdx5CpR42CGLXArgu78iwIGin1ERpodKZxKC2hI3IAFMcC4McTdCnwourt08h/Mf3tWk8MLbfccMko8B/6OrV5u8vJay2SoDfzOCdUG5gbnntyrR+Hplk5YJGnlvP786g2MStpVS2FCrACgaR6jaiVi/mjQjrpt8vnVXtRHBOGIP3V/fupUxNKgVkPEYzF3FcNftlQxUjud4aNYubeVAu1a3bOHe8XRzAEd3EAnYHMYFKlUpiZmvfu4LFo309xqZ2D4OvEsX/CszWxkZi05j4Y0A0A1NKlVgROKqBfZeSkqJ6CuMJwRGckk7zHL5UqVZZG1G0XjSbX8F+4NaMe0dP3zo7hsPmOrE0qVefkkztikF7CRzpjjFlbll7bgFWEEHz/PzpUqIiKr9HnFXt/VwpR7iiIiCYEiDG0aRyq69tcQbeBxBHNMv9ZCcugalSrrzJKSOfG3oYG7O8OS0BlLnQCGaQNtgAOlWS1pSpV0swIuP4TZviLttXjaRt7xTdnhlu1lW2gVVkwB/KR+deUqQyatsbVDxXCbFwxcs2382UE/hSpUCHsDgbdoBLaKi9FAA+VTC0UqVAHpUMpBqucb4FZuDMVIPVWYfga8pVzdTwmb4OShdr0WwbXdqFyoEG0/dJkiZMVQFxUAkrM6CSdNZPx2pUq6Mf0ozn9TN++jXCqOH2rg0bEEu0cgrFVUeQifUnrVd4fxR7vFLmbZYUDyIP8AtXlKs+oVYdvsVhd5LZoGGbwL6D8BQfjp/wCIwp6s6+4o1KlWi4M3yAsB/wCTtn/p4hgPQsah4SyC19OSkR/Vk/AmvaVWIsnAGm3r1n+pVY/NjRIqKVKkA2woL2otg2deTA/Jh+dKlTjyJ8FDHBbV1jnWf3191QuLcDsWVLC2G8ta9pV2OK0t0csZPVR72cQOLmXNbyCfCx15U/xiznBDFm8ySaVKuXGlJttfNjok2lsO9lOzwxSnvLjZUIEAakeprTMBgbVlBbtW1VRyj5knUnzNKlWKbcnZtJJJEgIv3R8BXU0qVWQdZaVKlQ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rebuchet MS" pitchFamily="34" charset="0"/>
            </a:endParaRPr>
          </a:p>
        </p:txBody>
      </p:sp>
      <p:pic>
        <p:nvPicPr>
          <p:cNvPr id="15366" name="Picture 6" descr="http://dec-edu.com/pics/newyork120120229095935120120503121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55705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answer-yes.ru/wp-content/uploads/2014/02/gdenahoditsagollivu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916113"/>
            <a:ext cx="48910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4868863"/>
            <a:ext cx="7777162" cy="175418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До початку 20 століття існувало кілька десятків дрібних кіностудій, переважно в Нью-Йорку. Дорога оренда приміщень, постійні судові позови, велика кількість похмурих і дощових днів заважали кіновиробництву. І висвітлення в павільйонах через слабо розвинених освітлювальних засобів і малої світлочутливості кіноплівки безпосередньо залежало від сонячного світла.</a:t>
            </a:r>
            <a:endParaRPr lang="uk-UA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213" y="188913"/>
            <a:ext cx="2454275" cy="584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solidFill>
                  <a:schemeClr val="bg2"/>
                </a:solidFill>
                <a:latin typeface="+mn-lt"/>
                <a:cs typeface="+mn-cs"/>
              </a:rPr>
              <a:t>Виникнення</a:t>
            </a:r>
            <a:endParaRPr lang="uk-UA" sz="3200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pic>
        <p:nvPicPr>
          <p:cNvPr id="3076" name="Picture 4" descr="http://i2.obozrevatel.ua/13/1299298/gallery/985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268413"/>
            <a:ext cx="40163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Фоторафии США начала ХХ ве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268413"/>
            <a:ext cx="2447925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7561262" cy="14763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Голлівуд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, що отримав назву від величезного ранчо, розташований в околицях Лос-Анджелеса, володів винятковими кліматичними та географічними особливостями: більше 300 сонячних днів у році, поблизу гірські масиви (в тому числі знаменитий Великий каньйон), величезні простори прерій і тихоокеанське узбережжя. </a:t>
            </a:r>
            <a:endParaRPr lang="uk-UA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pic>
        <p:nvPicPr>
          <p:cNvPr id="21506" name="Picture 2" descr="File:Hollywood&amp;Highland-19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773238"/>
            <a:ext cx="4752975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388" y="5229225"/>
            <a:ext cx="7848600" cy="14779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Землі під забудову діставалися практично задарма, і в Голівуді почався небачений будівельний бум. У 1907 кіновиробництво почалося в Лос-Анджелесі. У 1913 — в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Голлівуді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. Перший фільм, з якого почалася історія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Голлівуду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 був вестерном 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Сесіла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 Б. де Мілля «Чоловік індіанки»</a:t>
            </a:r>
            <a:endParaRPr lang="uk-UA" dirty="0">
              <a:solidFill>
                <a:schemeClr val="bg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Hollywood-Studios-19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557338"/>
            <a:ext cx="4824413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825" y="188913"/>
            <a:ext cx="7634288" cy="12001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До 1920, завдяки швидкому зростанню низки великих студій і виникненню системи кінозірок, тут знімалося близько 800 фільмів щорічно, а сама назва стала символом розкоші, солодкого життя та ілюзорної магії кіно.</a:t>
            </a:r>
            <a:endParaRPr lang="uk-UA" dirty="0"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5661025"/>
            <a:ext cx="7634288" cy="9239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Протягом якихось 15 років скромне село перетворилася на столицю кіноіндустрії Америки, оскільки в ньому зосередилося близько 90% американських кіностудій.</a:t>
            </a:r>
            <a:endParaRPr lang="uk-UA" dirty="0">
              <a:solidFill>
                <a:schemeClr val="bg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213" y="188913"/>
            <a:ext cx="2757487" cy="584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bg2"/>
                </a:solidFill>
                <a:latin typeface="+mn-lt"/>
                <a:cs typeface="+mn-cs"/>
              </a:rPr>
              <a:t>Становлення</a:t>
            </a:r>
            <a:endParaRPr lang="uk-UA" sz="3200" b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5157788"/>
            <a:ext cx="7561263" cy="14763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Становлення американського кінематографа, найпопулярнішого на сьогоднішній день, почалося в 1892 році, коли Томас Едісон сконструював кінескоп. Перший публічний сеанс відбувся в Нью-Йорку в мюзик-холі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Байела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 і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Костера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. Сеанс складався з невеликих гумористичних і танцювальних номерів.</a:t>
            </a:r>
            <a:endParaRPr lang="uk-UA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pic>
        <p:nvPicPr>
          <p:cNvPr id="23554" name="Picture 2" descr="http://www.peoples.ru/technics/designer/edison/edison_edison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908050"/>
            <a:ext cx="4824413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260350"/>
            <a:ext cx="7777163" cy="9239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Стали з'являтися великі об'єднання — так звані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кінотрести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. Ті у свою чергу стали об'єднуватися з прокатними фірмами.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Наприклад:</a:t>
            </a:r>
            <a:endParaRPr lang="uk-UA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5300663"/>
            <a:ext cx="7777162" cy="13239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bg2"/>
                </a:solidFill>
                <a:latin typeface="+mn-lt"/>
                <a:cs typeface="+mn-cs"/>
              </a:rPr>
              <a:t>В 1912 «</a:t>
            </a:r>
            <a:r>
              <a:rPr lang="uk-UA" sz="1600" dirty="0" err="1">
                <a:solidFill>
                  <a:schemeClr val="bg2"/>
                </a:solidFill>
                <a:latin typeface="+mn-lt"/>
                <a:cs typeface="+mn-cs"/>
              </a:rPr>
              <a:t>Парамаунт</a:t>
            </a:r>
            <a:r>
              <a:rPr lang="uk-UA" sz="1600" dirty="0">
                <a:solidFill>
                  <a:schemeClr val="bg2"/>
                </a:solidFill>
                <a:latin typeface="+mn-lt"/>
                <a:cs typeface="+mn-cs"/>
              </a:rPr>
              <a:t>» (назва з 1927)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bg2"/>
                </a:solidFill>
                <a:latin typeface="+mn-lt"/>
                <a:cs typeface="+mn-cs"/>
              </a:rPr>
              <a:t>В 1924 «Метро — </a:t>
            </a:r>
            <a:r>
              <a:rPr lang="uk-UA" sz="1600" dirty="0" err="1">
                <a:solidFill>
                  <a:schemeClr val="bg2"/>
                </a:solidFill>
                <a:latin typeface="+mn-lt"/>
                <a:cs typeface="+mn-cs"/>
              </a:rPr>
              <a:t>Голден</a:t>
            </a:r>
            <a:r>
              <a:rPr lang="uk-UA" sz="1600" dirty="0">
                <a:solidFill>
                  <a:schemeClr val="bg2"/>
                </a:solidFill>
                <a:latin typeface="+mn-lt"/>
                <a:cs typeface="+mn-cs"/>
              </a:rPr>
              <a:t> — </a:t>
            </a:r>
            <a:r>
              <a:rPr lang="uk-UA" sz="1600" dirty="0" err="1">
                <a:solidFill>
                  <a:schemeClr val="bg2"/>
                </a:solidFill>
                <a:latin typeface="+mn-lt"/>
                <a:cs typeface="+mn-cs"/>
              </a:rPr>
              <a:t>Маєр</a:t>
            </a:r>
            <a:r>
              <a:rPr lang="uk-UA" sz="1600" dirty="0">
                <a:solidFill>
                  <a:schemeClr val="bg2"/>
                </a:solidFill>
                <a:latin typeface="+mn-lt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bg2"/>
                </a:solidFill>
                <a:latin typeface="+mn-lt"/>
                <a:cs typeface="+mn-cs"/>
              </a:rPr>
              <a:t>В 1925 «</a:t>
            </a:r>
            <a:r>
              <a:rPr lang="uk-UA" sz="1600" dirty="0" err="1">
                <a:solidFill>
                  <a:schemeClr val="bg2"/>
                </a:solidFill>
                <a:latin typeface="+mn-lt"/>
                <a:cs typeface="+mn-cs"/>
              </a:rPr>
              <a:t>Ворнер</a:t>
            </a:r>
            <a:r>
              <a:rPr lang="uk-UA" sz="1600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uk-UA" sz="1600" dirty="0" err="1">
                <a:solidFill>
                  <a:schemeClr val="bg2"/>
                </a:solidFill>
                <a:latin typeface="+mn-lt"/>
                <a:cs typeface="+mn-cs"/>
              </a:rPr>
              <a:t>бразерс</a:t>
            </a:r>
            <a:r>
              <a:rPr lang="uk-UA" sz="1600" dirty="0">
                <a:solidFill>
                  <a:schemeClr val="bg2"/>
                </a:solidFill>
                <a:latin typeface="+mn-lt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bg2"/>
                </a:solidFill>
                <a:latin typeface="+mn-lt"/>
                <a:cs typeface="+mn-cs"/>
              </a:rPr>
              <a:t>В 1919 «Юнайтед </a:t>
            </a:r>
            <a:r>
              <a:rPr lang="uk-UA" sz="1600" dirty="0" err="1">
                <a:solidFill>
                  <a:schemeClr val="bg2"/>
                </a:solidFill>
                <a:latin typeface="+mn-lt"/>
                <a:cs typeface="+mn-cs"/>
              </a:rPr>
              <a:t>артістс</a:t>
            </a:r>
            <a:r>
              <a:rPr lang="uk-UA" sz="1600" dirty="0">
                <a:solidFill>
                  <a:schemeClr val="bg2"/>
                </a:solidFill>
                <a:latin typeface="+mn-lt"/>
                <a:cs typeface="+mn-cs"/>
              </a:rPr>
              <a:t>» (Мері </a:t>
            </a:r>
            <a:r>
              <a:rPr lang="uk-UA" sz="1600" dirty="0" err="1">
                <a:solidFill>
                  <a:schemeClr val="bg2"/>
                </a:solidFill>
                <a:latin typeface="+mn-lt"/>
                <a:cs typeface="+mn-cs"/>
              </a:rPr>
              <a:t>Пікфорд</a:t>
            </a:r>
            <a:r>
              <a:rPr lang="uk-UA" sz="1600" dirty="0">
                <a:solidFill>
                  <a:schemeClr val="bg2"/>
                </a:solidFill>
                <a:latin typeface="+mn-lt"/>
                <a:cs typeface="+mn-cs"/>
              </a:rPr>
              <a:t>, Дуглас </a:t>
            </a:r>
            <a:r>
              <a:rPr lang="uk-UA" sz="1600" dirty="0" err="1">
                <a:solidFill>
                  <a:schemeClr val="bg2"/>
                </a:solidFill>
                <a:latin typeface="+mn-lt"/>
                <a:cs typeface="+mn-cs"/>
              </a:rPr>
              <a:t>Фербенкс</a:t>
            </a:r>
            <a:r>
              <a:rPr lang="uk-UA" sz="1600" dirty="0">
                <a:solidFill>
                  <a:schemeClr val="bg2"/>
                </a:solidFill>
                <a:latin typeface="+mn-lt"/>
                <a:cs typeface="+mn-cs"/>
              </a:rPr>
              <a:t>, Чарлі Чаплін та Девід </a:t>
            </a:r>
            <a:r>
              <a:rPr lang="uk-UA" sz="1600" dirty="0" err="1">
                <a:solidFill>
                  <a:schemeClr val="bg2"/>
                </a:solidFill>
                <a:latin typeface="+mn-lt"/>
                <a:cs typeface="+mn-cs"/>
              </a:rPr>
              <a:t>Гріффіт</a:t>
            </a:r>
            <a:r>
              <a:rPr lang="uk-UA" sz="1600" dirty="0">
                <a:solidFill>
                  <a:schemeClr val="bg2"/>
                </a:solidFill>
                <a:latin typeface="+mn-lt"/>
                <a:cs typeface="+mn-cs"/>
              </a:rPr>
              <a:t>)</a:t>
            </a:r>
            <a:endParaRPr lang="uk-UA" sz="1600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pic>
        <p:nvPicPr>
          <p:cNvPr id="24578" name="Picture 2" descr="Файл:Байогра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557338"/>
            <a:ext cx="41671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t0.gstatic.com/images?q=tbn:ANd9GcS0pGG9xxsOZua_kAjs_PpGeRDC1mK8bm7qv_jRFY-QVX5uLVk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916113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00" y="188913"/>
            <a:ext cx="1544638" cy="584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solidFill>
                  <a:schemeClr val="bg2"/>
                </a:solidFill>
                <a:latin typeface="+mn-lt"/>
                <a:cs typeface="+mn-cs"/>
              </a:rPr>
              <a:t>Розквіт</a:t>
            </a:r>
            <a:endParaRPr lang="uk-UA" sz="3200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908050"/>
            <a:ext cx="7848600" cy="2032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Головні досягнення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Голлівуду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 пов'язані з розробкою жанрів: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2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*Комедії М.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Ліндера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, Ч. Чапліна, Б.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Кітона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, Г.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Ллойда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, братів Маркс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*Мелодрами за участю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Рудольфо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Валентіно</a:t>
            </a:r>
            <a:endParaRPr lang="uk-UA" dirty="0">
              <a:solidFill>
                <a:schemeClr val="bg2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*Вестерни Джона Форда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*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Фільми-нуар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 з Г.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Богартом</a:t>
            </a:r>
            <a:endParaRPr lang="uk-UA" dirty="0">
              <a:solidFill>
                <a:schemeClr val="bg2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*Мюзикли з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Фредом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Астером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 та Джином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Келлі</a:t>
            </a:r>
            <a:endParaRPr lang="uk-UA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pic>
        <p:nvPicPr>
          <p:cNvPr id="5122" name="Picture 2" descr="http://www.rivena.com.ua/images/gallery/actors/charlie_chaplin/img8/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141663"/>
            <a:ext cx="25606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r4.err.ee/webimageesilehtrus?crop=crop&amp;image_id=21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141663"/>
            <a:ext cx="2592387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www.terra-z.ru/wp-content/uploads/2010/08/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141663"/>
            <a:ext cx="2144713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7488237" cy="12001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А також фантастичних стрічок, жахів, бойовиків та </a:t>
            </a:r>
            <a:r>
              <a:rPr lang="uk-UA" dirty="0" err="1">
                <a:solidFill>
                  <a:schemeClr val="bg2"/>
                </a:solidFill>
                <a:latin typeface="+mn-lt"/>
                <a:cs typeface="+mn-cs"/>
              </a:rPr>
              <a:t>блокбастерів</a:t>
            </a:r>
            <a:r>
              <a:rPr lang="uk-UA" dirty="0">
                <a:solidFill>
                  <a:schemeClr val="bg2"/>
                </a:solidFill>
                <a:latin typeface="+mn-lt"/>
                <a:cs typeface="+mn-cs"/>
              </a:rPr>
              <a:t> останнього часу, — всі ці жанри живуть і виникають «на вимогу» масового глядача, задають досить вузькі рамки для самовираження режисера.</a:t>
            </a:r>
            <a:endParaRPr lang="uk-UA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pic>
        <p:nvPicPr>
          <p:cNvPr id="3074" name="Picture 2" descr="http://12millionov.com/wp-content/uploads/2012/10/%D0%A1%D1%8A%D1%91%D0%BC%D0%BA%D0%B0-%D1%84%D0%B8%D0%BB%D1%8C%D0%BC%D0%B0-%D1%83%D0%B6%D0%B0%D1%81%D0%BE%D0%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74564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5">
      <a:dk1>
        <a:sysClr val="windowText" lastClr="000000"/>
      </a:dk1>
      <a:lt1>
        <a:sysClr val="window" lastClr="FFFFFF"/>
      </a:lt1>
      <a:dk2>
        <a:srgbClr val="FF0000"/>
      </a:dk2>
      <a:lt2>
        <a:srgbClr val="FFEBA3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171</TotalTime>
  <Words>568</Words>
  <Application>Microsoft Office PowerPoint</Application>
  <PresentationFormat>Экран (4:3)</PresentationFormat>
  <Paragraphs>38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Trebuchet MS</vt:lpstr>
      <vt:lpstr>Arial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23</cp:revision>
  <dcterms:created xsi:type="dcterms:W3CDTF">2014-05-03T13:33:27Z</dcterms:created>
  <dcterms:modified xsi:type="dcterms:W3CDTF">2015-04-08T20:22:05Z</dcterms:modified>
</cp:coreProperties>
</file>