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72" r:id="rId11"/>
    <p:sldId id="273" r:id="rId12"/>
    <p:sldId id="264" r:id="rId13"/>
    <p:sldId id="275" r:id="rId14"/>
    <p:sldId id="274" r:id="rId15"/>
    <p:sldId id="277" r:id="rId16"/>
    <p:sldId id="278" r:id="rId17"/>
    <p:sldId id="267" r:id="rId18"/>
    <p:sldId id="266" r:id="rId19"/>
    <p:sldId id="269" r:id="rId20"/>
    <p:sldId id="270" r:id="rId21"/>
    <p:sldId id="279" r:id="rId22"/>
    <p:sldId id="280" r:id="rId23"/>
    <p:sldId id="281" r:id="rId24"/>
    <p:sldId id="283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1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58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85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91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9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376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342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1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26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0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3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6FBF-6D3E-4862-8B76-6CC81AE4A8B2}" type="datetimeFigureOut">
              <a:rPr lang="uk-UA" smtClean="0"/>
              <a:t>15.04.2015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850D-C787-4F2B-8D8C-D650E98EE5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98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://uk.wikipedia.org/wiki/%D0%A4%D0%B0%D0%B9%D0%BB:Teide200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0%D0%B9%D0%BB:Spain.pn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uk.wikipedia.org/wiki/%D0%A4%D0%B0%D0%B9%D0%BB:Spain_top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1" y="5239678"/>
            <a:ext cx="10515600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1" y="11059"/>
            <a:ext cx="12192000" cy="6846941"/>
          </a:xfrm>
        </p:spPr>
      </p:pic>
      <p:sp>
        <p:nvSpPr>
          <p:cNvPr id="16" name="Прямоугольник 15"/>
          <p:cNvSpPr/>
          <p:nvPr/>
        </p:nvSpPr>
        <p:spPr>
          <a:xfrm>
            <a:off x="6271032" y="2389339"/>
            <a:ext cx="5436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/>
              <a:t>Spain</a:t>
            </a:r>
            <a:endParaRPr lang="uk-UA" sz="12000" dirty="0"/>
          </a:p>
        </p:txBody>
      </p:sp>
    </p:spTree>
    <p:extLst>
      <p:ext uri="{BB962C8B-B14F-4D97-AF65-F5344CB8AC3E}">
        <p14:creationId xmlns:p14="http://schemas.microsoft.com/office/powerpoint/2010/main" val="33797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7" y="73588"/>
            <a:ext cx="10533516" cy="5953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9556" y="6211669"/>
            <a:ext cx="7791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/>
              <a:t>Тенеріфе</a:t>
            </a:r>
            <a:endParaRPr lang="uk-UA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47" y="229419"/>
            <a:ext cx="8344964" cy="5553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107" y="6014432"/>
            <a:ext cx="62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/>
              <a:t>Мальйорка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88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Клімат країни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7829"/>
            <a:ext cx="10515600" cy="4351338"/>
          </a:xfrm>
        </p:spPr>
        <p:txBody>
          <a:bodyPr>
            <a:normAutofit/>
          </a:bodyPr>
          <a:lstStyle/>
          <a:p>
            <a:r>
              <a:rPr lang="uk-UA" dirty="0" smtClean="0"/>
              <a:t>Завдяки </a:t>
            </a:r>
            <a:r>
              <a:rPr lang="uk-UA" dirty="0"/>
              <a:t>своєму географічному положенню кліматичні умови в Іспанії вкрай </a:t>
            </a:r>
            <a:r>
              <a:rPr lang="uk-UA" dirty="0" smtClean="0"/>
              <a:t>різноманітні</a:t>
            </a:r>
          </a:p>
          <a:p>
            <a:r>
              <a:rPr lang="uk-UA" dirty="0" smtClean="0"/>
              <a:t>Основні </a:t>
            </a:r>
            <a:r>
              <a:rPr lang="uk-UA" dirty="0"/>
              <a:t>кліматичні типи — Континентальний, Океанічний </a:t>
            </a:r>
            <a:r>
              <a:rPr lang="uk-UA" dirty="0" smtClean="0"/>
              <a:t>і Середземноморський</a:t>
            </a:r>
            <a:endParaRPr lang="en-US" dirty="0" smtClean="0"/>
          </a:p>
          <a:p>
            <a:r>
              <a:rPr lang="uk-UA" dirty="0" smtClean="0"/>
              <a:t>Іспанія є найтеплішою країною в Західній Європі. Середня </a:t>
            </a:r>
            <a:r>
              <a:rPr lang="uk-UA" dirty="0" smtClean="0"/>
              <a:t>температура </a:t>
            </a:r>
            <a:r>
              <a:rPr lang="uk-UA" dirty="0" smtClean="0"/>
              <a:t>– 20 градусів</a:t>
            </a:r>
          </a:p>
          <a:p>
            <a:r>
              <a:rPr lang="uk-UA" dirty="0" smtClean="0"/>
              <a:t>По всій території клімат </a:t>
            </a:r>
            <a:r>
              <a:rPr lang="uk-UA" dirty="0" smtClean="0"/>
              <a:t>різко </a:t>
            </a:r>
            <a:r>
              <a:rPr lang="uk-UA" dirty="0" smtClean="0"/>
              <a:t>змінюється</a:t>
            </a:r>
          </a:p>
          <a:p>
            <a:r>
              <a:rPr lang="uk-UA" dirty="0" smtClean="0"/>
              <a:t>Середня кількість опадів – 1500 мм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338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Водні ресурси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8" y="2092776"/>
            <a:ext cx="8032652" cy="4016326"/>
          </a:xfrm>
        </p:spPr>
      </p:pic>
    </p:spTree>
    <p:extLst>
      <p:ext uri="{BB962C8B-B14F-4D97-AF65-F5344CB8AC3E}">
        <p14:creationId xmlns:p14="http://schemas.microsoft.com/office/powerpoint/2010/main" val="421609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Водні ресурси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Річкова мережа Іспанії добре </a:t>
            </a:r>
            <a:r>
              <a:rPr lang="uk-UA" dirty="0" smtClean="0"/>
              <a:t>розгалужена</a:t>
            </a:r>
          </a:p>
          <a:p>
            <a:r>
              <a:rPr lang="uk-UA" dirty="0" smtClean="0"/>
              <a:t>Основу </a:t>
            </a:r>
            <a:r>
              <a:rPr lang="uk-UA" dirty="0"/>
              <a:t>її складає 5 крупних </a:t>
            </a:r>
            <a:r>
              <a:rPr lang="uk-UA" dirty="0" smtClean="0"/>
              <a:t>річок</a:t>
            </a:r>
          </a:p>
          <a:p>
            <a:r>
              <a:rPr lang="uk-UA" dirty="0" smtClean="0"/>
              <a:t>4 </a:t>
            </a:r>
            <a:r>
              <a:rPr lang="uk-UA" dirty="0"/>
              <a:t>з них несуть свої води в Атлантичний океан (Тахо, Гвадіана, </a:t>
            </a:r>
            <a:r>
              <a:rPr lang="uk-UA" dirty="0" err="1"/>
              <a:t>Дуеро</a:t>
            </a:r>
            <a:r>
              <a:rPr lang="uk-UA" dirty="0"/>
              <a:t> і </a:t>
            </a:r>
            <a:r>
              <a:rPr lang="uk-UA" dirty="0" err="1" smtClean="0"/>
              <a:t>Гвадалквівар</a:t>
            </a:r>
            <a:r>
              <a:rPr lang="uk-UA" dirty="0" smtClean="0"/>
              <a:t>), і лише Ебро </a:t>
            </a:r>
            <a:r>
              <a:rPr lang="uk-UA" dirty="0"/>
              <a:t>– в Середземне </a:t>
            </a:r>
            <a:r>
              <a:rPr lang="uk-UA" dirty="0" smtClean="0"/>
              <a:t>море</a:t>
            </a:r>
          </a:p>
          <a:p>
            <a:r>
              <a:rPr lang="uk-UA" dirty="0" smtClean="0"/>
              <a:t>Велика </a:t>
            </a:r>
            <a:r>
              <a:rPr lang="uk-UA" dirty="0"/>
              <a:t>частина гідроресурсів зосереджено в північній частині </a:t>
            </a:r>
            <a:r>
              <a:rPr lang="uk-UA" dirty="0" smtClean="0"/>
              <a:t>Іспанії. Наявність </a:t>
            </a:r>
            <a:r>
              <a:rPr lang="uk-UA" dirty="0"/>
              <a:t>гідроенергетичних ресурсів є великою перевагою для </a:t>
            </a:r>
            <a:r>
              <a:rPr lang="uk-UA" dirty="0" err="1"/>
              <a:t>інфраструктур</a:t>
            </a:r>
            <a:r>
              <a:rPr lang="uk-UA" dirty="0"/>
              <a:t> цієї частини країни, зокрема – і для туристської </a:t>
            </a:r>
            <a:r>
              <a:rPr lang="uk-UA" dirty="0" smtClean="0"/>
              <a:t>індустрії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0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Лісові ресурси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8647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Open Sans"/>
              </a:rPr>
              <a:t>Для "вологої" Іспанії найбільш типові широколистяні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(переважають 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дуб, бук, каштан, клен,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тополя)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Open Sans"/>
              </a:rPr>
              <a:t>Найбільш 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типова рослинність Галіції - приморська сосна, місцями тут зустрічається береза, релікт льодовикового періоду.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Open Sans"/>
              </a:rPr>
              <a:t>В Піренеях і </a:t>
            </a:r>
            <a:r>
              <a:rPr lang="uk-UA" dirty="0" err="1">
                <a:solidFill>
                  <a:srgbClr val="000000"/>
                </a:solidFill>
                <a:latin typeface="Open Sans"/>
              </a:rPr>
              <a:t>Кантабрійських</a:t>
            </a:r>
            <a:r>
              <a:rPr lang="uk-UA" dirty="0">
                <a:solidFill>
                  <a:srgbClr val="000000"/>
                </a:solidFill>
                <a:latin typeface="Open Sans"/>
              </a:rPr>
              <a:t> горах чітко виражена висотна 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поясність</a:t>
            </a:r>
            <a:endParaRPr lang="uk-UA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Open Sans"/>
              </a:rPr>
              <a:t>В "сухій" Іспанії лісів мало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8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Рекреаційні ресурси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426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На території області Валенсія розташована 120-тикілометрова частина узбережжя під назвою Коста </a:t>
            </a:r>
            <a:r>
              <a:rPr lang="uk-UA" dirty="0" err="1"/>
              <a:t>Азаар</a:t>
            </a:r>
            <a:r>
              <a:rPr lang="uk-UA" dirty="0"/>
              <a:t> з центром у місті </a:t>
            </a:r>
            <a:r>
              <a:rPr lang="uk-UA" dirty="0" err="1" smtClean="0"/>
              <a:t>Кастельон</a:t>
            </a:r>
            <a:endParaRPr lang="en-US" dirty="0"/>
          </a:p>
          <a:p>
            <a:r>
              <a:rPr lang="uk-UA" dirty="0" smtClean="0"/>
              <a:t>На </a:t>
            </a:r>
            <a:r>
              <a:rPr lang="uk-UA" dirty="0"/>
              <a:t>крайньому півдні Андалусії розташований відомий курортний район - узбережжя Коста-</a:t>
            </a:r>
            <a:r>
              <a:rPr lang="uk-UA" dirty="0" err="1"/>
              <a:t>дель</a:t>
            </a:r>
            <a:r>
              <a:rPr lang="uk-UA" dirty="0"/>
              <a:t>-Соль - "берег </a:t>
            </a:r>
            <a:r>
              <a:rPr lang="uk-UA" dirty="0" smtClean="0"/>
              <a:t>сонця</a:t>
            </a:r>
            <a:r>
              <a:rPr lang="en-US" dirty="0" smtClean="0"/>
              <a:t>"</a:t>
            </a:r>
            <a:endParaRPr lang="uk-UA" dirty="0" smtClean="0"/>
          </a:p>
          <a:p>
            <a:r>
              <a:rPr lang="uk-UA" dirty="0" smtClean="0"/>
              <a:t>Великою </a:t>
            </a:r>
            <a:r>
              <a:rPr lang="uk-UA" dirty="0"/>
              <a:t>популярністю серед туристів користується острівна частина </a:t>
            </a:r>
            <a:r>
              <a:rPr lang="uk-UA" dirty="0" smtClean="0"/>
              <a:t>країни(Канари)</a:t>
            </a:r>
            <a:endParaRPr lang="uk-UA" dirty="0" smtClean="0"/>
          </a:p>
          <a:p>
            <a:r>
              <a:rPr lang="uk-UA" dirty="0" smtClean="0"/>
              <a:t>Розташовані </a:t>
            </a:r>
            <a:r>
              <a:rPr lang="uk-UA" dirty="0"/>
              <a:t>у водах Середземного моря Балеарські острови мають низку рис, властивих тільки їм. Тут цікаве і різноманітне узбережжя, багатий світ птахів і вражаючі своєю красою </a:t>
            </a:r>
            <a:r>
              <a:rPr lang="uk-UA" dirty="0" smtClean="0"/>
              <a:t>пейзажі</a:t>
            </a:r>
            <a:endParaRPr lang="en-US" dirty="0" smtClean="0"/>
          </a:p>
          <a:p>
            <a:r>
              <a:rPr lang="uk-UA" dirty="0" err="1" smtClean="0"/>
              <a:t>Майорка</a:t>
            </a:r>
            <a:r>
              <a:rPr lang="uk-UA" dirty="0" smtClean="0"/>
              <a:t> </a:t>
            </a:r>
            <a:r>
              <a:rPr lang="uk-UA" dirty="0"/>
              <a:t>- найбільший острів Балеарського архіпелагу. Завдяки сприятливому середземноморському клімату, туристи відвідують </a:t>
            </a:r>
            <a:r>
              <a:rPr lang="uk-UA" dirty="0" err="1"/>
              <a:t>Майорку</a:t>
            </a:r>
            <a:r>
              <a:rPr lang="uk-UA" dirty="0"/>
              <a:t> цілий рік. На Балеарських островах зосереджено майже 25 % готельних місць Іспанії і щорічно тут відпочиває більше 10 млн </a:t>
            </a:r>
            <a:r>
              <a:rPr lang="uk-UA" dirty="0" smtClean="0"/>
              <a:t>туристів</a:t>
            </a:r>
            <a:endParaRPr lang="en-US" dirty="0" smtClean="0"/>
          </a:p>
          <a:p>
            <a:r>
              <a:rPr lang="uk-UA" dirty="0" smtClean="0"/>
              <a:t>Іспанія володіє дивовижним культурним спадком. </a:t>
            </a:r>
            <a:r>
              <a:rPr lang="uk-UA" dirty="0"/>
              <a:t>Н</a:t>
            </a:r>
            <a:r>
              <a:rPr lang="uk-UA" dirty="0" smtClean="0"/>
              <a:t>айбільша </a:t>
            </a:r>
            <a:r>
              <a:rPr lang="uk-UA" dirty="0"/>
              <a:t>концентрація </a:t>
            </a:r>
            <a:r>
              <a:rPr lang="uk-UA" dirty="0" smtClean="0"/>
              <a:t>туристичних </a:t>
            </a:r>
            <a:r>
              <a:rPr lang="uk-UA" dirty="0" smtClean="0"/>
              <a:t>ресурсів</a:t>
            </a:r>
            <a:r>
              <a:rPr lang="en-US" dirty="0" smtClean="0"/>
              <a:t> </a:t>
            </a:r>
            <a:r>
              <a:rPr lang="uk-UA" dirty="0" smtClean="0"/>
              <a:t>притаманна </a:t>
            </a:r>
            <a:r>
              <a:rPr lang="uk-UA" dirty="0"/>
              <a:t>великим </a:t>
            </a:r>
            <a:r>
              <a:rPr lang="uk-UA" dirty="0" smtClean="0"/>
              <a:t>містам</a:t>
            </a:r>
            <a:r>
              <a:rPr lang="en-US" dirty="0" smtClean="0"/>
              <a:t> (</a:t>
            </a:r>
            <a:r>
              <a:rPr lang="uk-UA" dirty="0" smtClean="0"/>
              <a:t>Мадриду</a:t>
            </a:r>
            <a:r>
              <a:rPr lang="uk-UA" dirty="0"/>
              <a:t>, Барселоні та </a:t>
            </a:r>
            <a:r>
              <a:rPr lang="uk-UA" dirty="0" smtClean="0"/>
              <a:t>Валенсії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02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49 </a:t>
            </a:r>
            <a:r>
              <a:rPr lang="uk-UA" dirty="0" smtClean="0"/>
              <a:t>млн </a:t>
            </a:r>
            <a:r>
              <a:rPr lang="uk-UA" dirty="0" smtClean="0"/>
              <a:t>чоловік(2012)</a:t>
            </a:r>
            <a:endParaRPr lang="uk-UA" dirty="0" smtClean="0"/>
          </a:p>
          <a:p>
            <a:r>
              <a:rPr lang="uk-UA" dirty="0" smtClean="0"/>
              <a:t>28 місце в світі</a:t>
            </a:r>
          </a:p>
          <a:p>
            <a:r>
              <a:rPr lang="ru-RU" dirty="0" err="1"/>
              <a:t>Діаспора</a:t>
            </a:r>
            <a:r>
              <a:rPr lang="ru-RU" dirty="0"/>
              <a:t> – 2,7 млн(</a:t>
            </a:r>
            <a:r>
              <a:rPr lang="uk-UA" dirty="0"/>
              <a:t>США</a:t>
            </a:r>
            <a:r>
              <a:rPr lang="ru-RU" dirty="0"/>
              <a:t>, </a:t>
            </a:r>
            <a:r>
              <a:rPr lang="ru-RU" dirty="0" err="1"/>
              <a:t>Франція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)</a:t>
            </a:r>
          </a:p>
          <a:p>
            <a:r>
              <a:rPr lang="uk-UA" dirty="0" smtClean="0"/>
              <a:t>жінки/чоловіки </a:t>
            </a:r>
            <a:r>
              <a:rPr lang="uk-UA" dirty="0" smtClean="0"/>
              <a:t>– 50,62/49,38</a:t>
            </a:r>
          </a:p>
          <a:p>
            <a:r>
              <a:rPr lang="uk-UA" dirty="0" smtClean="0"/>
              <a:t>Середня тривалість життя – 79 років</a:t>
            </a:r>
          </a:p>
          <a:p>
            <a:r>
              <a:rPr lang="uk-UA" dirty="0" smtClean="0"/>
              <a:t>Міське населення – 76 %</a:t>
            </a:r>
          </a:p>
          <a:p>
            <a:r>
              <a:rPr lang="uk-UA" dirty="0" smtClean="0"/>
              <a:t>Корінне населення – </a:t>
            </a:r>
            <a:r>
              <a:rPr lang="uk-UA" dirty="0" err="1" smtClean="0"/>
              <a:t>іспанці,каталонці,баски,галісійці</a:t>
            </a:r>
            <a:endParaRPr lang="uk-UA" dirty="0" smtClean="0"/>
          </a:p>
          <a:p>
            <a:r>
              <a:rPr lang="uk-UA" dirty="0"/>
              <a:t>Густота населення — 90 </a:t>
            </a:r>
            <a:r>
              <a:rPr lang="uk-UA" dirty="0" smtClean="0"/>
              <a:t>осіб/км²</a:t>
            </a:r>
          </a:p>
          <a:p>
            <a:r>
              <a:rPr lang="ru-RU" dirty="0" err="1"/>
              <a:t>Релігія</a:t>
            </a:r>
            <a:r>
              <a:rPr lang="ru-RU" dirty="0"/>
              <a:t> - </a:t>
            </a:r>
            <a:r>
              <a:rPr lang="ru-RU" dirty="0" err="1"/>
              <a:t>римо-католицька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протестантів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. </a:t>
            </a:r>
            <a:r>
              <a:rPr lang="ru-RU" dirty="0" err="1"/>
              <a:t>Поширений</a:t>
            </a:r>
            <a:r>
              <a:rPr lang="ru-RU" dirty="0"/>
              <a:t> </a:t>
            </a:r>
            <a:r>
              <a:rPr lang="ru-RU" dirty="0" err="1"/>
              <a:t>іслам</a:t>
            </a:r>
            <a:endParaRPr lang="ru-RU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481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Природний приріст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2385"/>
            <a:ext cx="10515600" cy="1772388"/>
          </a:xfrm>
        </p:spPr>
        <p:txBody>
          <a:bodyPr/>
          <a:lstStyle/>
          <a:p>
            <a:r>
              <a:rPr lang="uk-UA" dirty="0" smtClean="0"/>
              <a:t>Народжуваність – 10.91</a:t>
            </a:r>
          </a:p>
          <a:p>
            <a:r>
              <a:rPr lang="uk-UA" dirty="0" smtClean="0"/>
              <a:t>Смертність – 8.72</a:t>
            </a:r>
          </a:p>
          <a:p>
            <a:r>
              <a:rPr lang="uk-UA" dirty="0" smtClean="0"/>
              <a:t>Природний приріст – 2.19</a:t>
            </a:r>
          </a:p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052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86353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Найбільші міста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338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31" y="365125"/>
            <a:ext cx="10515600" cy="1325563"/>
          </a:xfrm>
        </p:spPr>
        <p:txBody>
          <a:bodyPr/>
          <a:lstStyle/>
          <a:p>
            <a:pPr algn="ctr"/>
            <a:r>
              <a:rPr lang="en-US" b="1" i="1" dirty="0" err="1" smtClean="0"/>
              <a:t>Reino</a:t>
            </a:r>
            <a:r>
              <a:rPr lang="en-US" b="1" i="1" dirty="0" smtClean="0"/>
              <a:t> </a:t>
            </a:r>
            <a:r>
              <a:rPr lang="en-US" b="1" i="1" dirty="0"/>
              <a:t>de </a:t>
            </a:r>
            <a:r>
              <a:rPr lang="en-US" b="1" i="1" dirty="0" err="1"/>
              <a:t>España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803" y="1907122"/>
            <a:ext cx="11572407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Повна </a:t>
            </a:r>
            <a:r>
              <a:rPr lang="ru-RU" sz="3600" dirty="0" err="1" smtClean="0"/>
              <a:t>назва</a:t>
            </a:r>
            <a:r>
              <a:rPr lang="ru-RU" sz="3600" dirty="0" smtClean="0"/>
              <a:t> – </a:t>
            </a:r>
            <a:r>
              <a:rPr lang="ru-RU" sz="3600" dirty="0" err="1" smtClean="0"/>
              <a:t>Корол</a:t>
            </a:r>
            <a:r>
              <a:rPr lang="uk-UA" sz="3600" dirty="0" err="1" smtClean="0"/>
              <a:t>івство</a:t>
            </a:r>
            <a:r>
              <a:rPr lang="uk-UA" sz="3600" dirty="0" smtClean="0"/>
              <a:t> Іспанії (</a:t>
            </a:r>
            <a:r>
              <a:rPr lang="uk-UA" sz="3600" dirty="0" err="1" smtClean="0"/>
              <a:t>ісп</a:t>
            </a:r>
            <a:r>
              <a:rPr lang="en-US" sz="3600" dirty="0" smtClean="0"/>
              <a:t>. </a:t>
            </a:r>
            <a:r>
              <a:rPr lang="en-US" sz="3600" i="1" dirty="0" err="1"/>
              <a:t>Reino</a:t>
            </a:r>
            <a:r>
              <a:rPr lang="en-US" sz="3600" i="1" dirty="0"/>
              <a:t> de </a:t>
            </a:r>
            <a:r>
              <a:rPr lang="en-US" sz="3600" i="1" dirty="0" err="1" smtClean="0"/>
              <a:t>España</a:t>
            </a:r>
            <a:r>
              <a:rPr lang="en-US" sz="3600" i="1" dirty="0" smtClean="0"/>
              <a:t>)</a:t>
            </a:r>
            <a:endParaRPr lang="ru-RU" sz="3600" i="1" dirty="0" smtClean="0"/>
          </a:p>
          <a:p>
            <a:r>
              <a:rPr lang="ru-RU" sz="3600" dirty="0" err="1" smtClean="0"/>
              <a:t>Столиця</a:t>
            </a:r>
            <a:r>
              <a:rPr lang="ru-RU" sz="3600" dirty="0" smtClean="0"/>
              <a:t> – Мадрид(</a:t>
            </a:r>
            <a:r>
              <a:rPr lang="uk-UA" sz="3600" dirty="0" smtClean="0"/>
              <a:t>3.4 млн </a:t>
            </a:r>
            <a:r>
              <a:rPr lang="uk-UA" sz="3600" dirty="0" err="1" smtClean="0"/>
              <a:t>чол</a:t>
            </a:r>
            <a:r>
              <a:rPr lang="uk-UA" sz="3600" dirty="0" smtClean="0"/>
              <a:t>.(2010 р)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В </a:t>
            </a:r>
            <a:r>
              <a:rPr lang="ru-RU" sz="3600" dirty="0" err="1" smtClean="0"/>
              <a:t>Іспанії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проживає</a:t>
            </a:r>
            <a:r>
              <a:rPr lang="ru-RU" sz="3600" dirty="0" smtClean="0"/>
              <a:t> </a:t>
            </a:r>
            <a:r>
              <a:rPr lang="ru-RU" sz="3600" dirty="0" err="1" smtClean="0"/>
              <a:t>близько</a:t>
            </a:r>
            <a:r>
              <a:rPr lang="ru-RU" sz="3600" dirty="0" smtClean="0"/>
              <a:t> 48 млн </a:t>
            </a:r>
            <a:r>
              <a:rPr lang="ru-RU" sz="3600" dirty="0" err="1" smtClean="0"/>
              <a:t>чол</a:t>
            </a:r>
            <a:r>
              <a:rPr lang="ru-RU" sz="3600" dirty="0" smtClean="0"/>
              <a:t>.(2013 р)</a:t>
            </a:r>
          </a:p>
          <a:p>
            <a:r>
              <a:rPr lang="ru-RU" sz="3600" dirty="0" err="1" smtClean="0"/>
              <a:t>Середня</a:t>
            </a:r>
            <a:r>
              <a:rPr lang="ru-RU" sz="3600" dirty="0" smtClean="0"/>
              <a:t> густота </a:t>
            </a:r>
            <a:r>
              <a:rPr lang="ru-RU" sz="3600" dirty="0" err="1" smtClean="0"/>
              <a:t>населення</a:t>
            </a:r>
            <a:r>
              <a:rPr lang="ru-RU" sz="3600" dirty="0" smtClean="0"/>
              <a:t> – 90 </a:t>
            </a:r>
            <a:r>
              <a:rPr lang="ru-RU" sz="3600" dirty="0" err="1" smtClean="0"/>
              <a:t>чол</a:t>
            </a:r>
            <a:r>
              <a:rPr lang="ru-RU" sz="3600" dirty="0" smtClean="0"/>
              <a:t> на км²</a:t>
            </a:r>
          </a:p>
          <a:p>
            <a:r>
              <a:rPr lang="ru-RU" sz="3600" dirty="0" smtClean="0"/>
              <a:t>19 </a:t>
            </a:r>
            <a:r>
              <a:rPr lang="ru-RU" sz="3600" dirty="0" err="1" smtClean="0"/>
              <a:t>автономних</a:t>
            </a:r>
            <a:r>
              <a:rPr lang="ru-RU" sz="3600" dirty="0" smtClean="0"/>
              <a:t> областей, </a:t>
            </a:r>
            <a:r>
              <a:rPr lang="ru-RU" sz="3600" dirty="0" err="1" smtClean="0"/>
              <a:t>що</a:t>
            </a:r>
            <a:r>
              <a:rPr lang="ru-RU" sz="3600" dirty="0" smtClean="0"/>
              <a:t> об</a:t>
            </a:r>
            <a:r>
              <a:rPr lang="en-US" sz="3600" dirty="0" smtClean="0"/>
              <a:t>’</a:t>
            </a:r>
            <a:r>
              <a:rPr lang="uk-UA" sz="3600" dirty="0" err="1" smtClean="0"/>
              <a:t>єднують</a:t>
            </a:r>
            <a:r>
              <a:rPr lang="uk-UA" sz="3600" dirty="0" smtClean="0"/>
              <a:t> 50 провінцій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196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65" y="68909"/>
            <a:ext cx="10515600" cy="1325563"/>
          </a:xfrm>
        </p:spPr>
        <p:txBody>
          <a:bodyPr/>
          <a:lstStyle/>
          <a:p>
            <a:r>
              <a:rPr lang="uk-UA" dirty="0" smtClean="0"/>
              <a:t>Мадрид – столиця(3,2 млн </a:t>
            </a:r>
            <a:r>
              <a:rPr lang="uk-UA" dirty="0" err="1" smtClean="0"/>
              <a:t>чол</a:t>
            </a:r>
            <a:r>
              <a:rPr lang="uk-UA" dirty="0" smtClean="0"/>
              <a:t>, 607 км²)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5" y="1146217"/>
            <a:ext cx="7432683" cy="4973141"/>
          </a:xfrm>
        </p:spPr>
      </p:pic>
      <p:sp>
        <p:nvSpPr>
          <p:cNvPr id="5" name="TextBox 4"/>
          <p:cNvSpPr txBox="1"/>
          <p:nvPr/>
        </p:nvSpPr>
        <p:spPr>
          <a:xfrm>
            <a:off x="4932611" y="6323524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Пласа</a:t>
            </a:r>
            <a:r>
              <a:rPr lang="uk-UA" dirty="0" smtClean="0"/>
              <a:t> Майор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019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6742"/>
            <a:ext cx="3932237" cy="1075388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uk-UA" dirty="0" smtClean="0"/>
              <a:t>Барселона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8772"/>
          <a:stretch>
            <a:fillRect/>
          </a:stretch>
        </p:blipFill>
        <p:spPr>
          <a:xfrm>
            <a:off x="5659706" y="859552"/>
            <a:ext cx="6172200" cy="4873625"/>
          </a:xfrm>
        </p:spPr>
      </p:pic>
      <p:sp>
        <p:nvSpPr>
          <p:cNvPr id="6" name="TextBox 5"/>
          <p:cNvSpPr txBox="1"/>
          <p:nvPr/>
        </p:nvSpPr>
        <p:spPr>
          <a:xfrm>
            <a:off x="669701" y="1545465"/>
            <a:ext cx="379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Барселона найбільш відома через футбольний клуб міста з однойменною назвою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" y="3056652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Валенсія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602704"/>
            <a:ext cx="8247330" cy="4965521"/>
          </a:xfrm>
        </p:spPr>
      </p:pic>
    </p:spTree>
    <p:extLst>
      <p:ext uri="{BB962C8B-B14F-4D97-AF65-F5344CB8AC3E}">
        <p14:creationId xmlns:p14="http://schemas.microsoft.com/office/powerpoint/2010/main" val="5122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6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Сарагоса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1" y="1378040"/>
            <a:ext cx="7780107" cy="5177307"/>
          </a:xfrm>
        </p:spPr>
      </p:pic>
    </p:spTree>
    <p:extLst>
      <p:ext uri="{BB962C8B-B14F-4D97-AF65-F5344CB8AC3E}">
        <p14:creationId xmlns:p14="http://schemas.microsoft.com/office/powerpoint/2010/main" val="210420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228" y="2756080"/>
            <a:ext cx="91711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dirty="0" smtClean="0"/>
              <a:t>Дякую за увагу!!!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134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9" b="10769"/>
          <a:stretch>
            <a:fillRect/>
          </a:stretch>
        </p:blipFill>
        <p:spPr>
          <a:xfrm>
            <a:off x="1763297" y="223656"/>
            <a:ext cx="8720707" cy="410467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4751883"/>
            <a:ext cx="10567727" cy="173885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Форма </a:t>
            </a:r>
            <a:r>
              <a:rPr lang="ru-RU" sz="2800" dirty="0" err="1"/>
              <a:t>правління</a:t>
            </a:r>
            <a:r>
              <a:rPr lang="ru-RU" sz="2800" dirty="0"/>
              <a:t> – </a:t>
            </a:r>
            <a:r>
              <a:rPr lang="ru-RU" sz="2800" dirty="0" err="1"/>
              <a:t>парламентська</a:t>
            </a:r>
            <a:r>
              <a:rPr lang="ru-RU" sz="2800" dirty="0"/>
              <a:t> </a:t>
            </a:r>
            <a:r>
              <a:rPr lang="ru-RU" sz="2800" dirty="0" err="1"/>
              <a:t>монархія</a:t>
            </a:r>
            <a:endParaRPr lang="ru-RU" sz="2800" dirty="0"/>
          </a:p>
          <a:p>
            <a:r>
              <a:rPr lang="ru-RU" sz="2800" dirty="0" err="1"/>
              <a:t>Виконавча</a:t>
            </a:r>
            <a:r>
              <a:rPr lang="ru-RU" sz="2800" dirty="0"/>
              <a:t> </a:t>
            </a:r>
            <a:r>
              <a:rPr lang="ru-RU" sz="2800" dirty="0" err="1"/>
              <a:t>влада</a:t>
            </a:r>
            <a:r>
              <a:rPr lang="ru-RU" sz="2800" dirty="0"/>
              <a:t> </a:t>
            </a:r>
            <a:r>
              <a:rPr lang="ru-RU" sz="2800" dirty="0" err="1"/>
              <a:t>належить</a:t>
            </a:r>
            <a:r>
              <a:rPr lang="ru-RU" sz="2800" dirty="0"/>
              <a:t> прем</a:t>
            </a:r>
            <a:r>
              <a:rPr lang="en-US" sz="2800" dirty="0"/>
              <a:t>’</a:t>
            </a:r>
            <a:r>
              <a:rPr lang="uk-UA" sz="2800" dirty="0" err="1"/>
              <a:t>єр</a:t>
            </a:r>
            <a:r>
              <a:rPr lang="uk-UA" sz="2800" dirty="0"/>
              <a:t>-міністру, законодавча – генеральним кортесам(парламенту(сенат, конгрес депутатів</a:t>
            </a:r>
            <a:r>
              <a:rPr lang="uk-UA" sz="2800" dirty="0" smtClean="0"/>
              <a:t>))</a:t>
            </a:r>
          </a:p>
          <a:p>
            <a:r>
              <a:rPr lang="uk-UA" sz="2800" dirty="0" smtClean="0"/>
              <a:t>Голова - король</a:t>
            </a:r>
            <a:endParaRPr lang="ru-RU" sz="2800" dirty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3356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9546" y="397240"/>
            <a:ext cx="4661941" cy="1275827"/>
          </a:xfrm>
        </p:spPr>
        <p:txBody>
          <a:bodyPr>
            <a:normAutofit/>
          </a:bodyPr>
          <a:lstStyle/>
          <a:p>
            <a:r>
              <a:rPr lang="uk-UA" sz="3600" b="1" dirty="0" err="1" smtClean="0"/>
              <a:t>Офіційнійні</a:t>
            </a:r>
            <a:r>
              <a:rPr lang="uk-UA" sz="3600" b="1" dirty="0" smtClean="0"/>
              <a:t> символи	</a:t>
            </a:r>
            <a:endParaRPr lang="uk-UA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38" y="419724"/>
            <a:ext cx="5932877" cy="5932877"/>
          </a:xfrm>
        </p:spPr>
      </p:pic>
      <p:pic>
        <p:nvPicPr>
          <p:cNvPr id="8" name="Gimn Ispanii - La Marcha Real [ple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1116" y="1445299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1" y="2968052"/>
            <a:ext cx="5055279" cy="35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2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96" y="1498615"/>
            <a:ext cx="107342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 жовтня</a:t>
            </a:r>
            <a:r>
              <a:rPr lang="uk-UA" dirty="0"/>
              <a:t> — День іспанської нації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b="1" dirty="0" smtClean="0"/>
              <a:t>Державний </a:t>
            </a:r>
            <a:r>
              <a:rPr lang="uk-UA" b="1" dirty="0"/>
              <a:t>прапор</a:t>
            </a:r>
            <a:r>
              <a:rPr lang="uk-UA" dirty="0"/>
              <a:t> — складається з червоної, жовтої і червоної горизонтальних смуг з гербом посередині. </a:t>
            </a:r>
            <a:endParaRPr lang="uk-UA" dirty="0" smtClean="0"/>
          </a:p>
          <a:p>
            <a:r>
              <a:rPr lang="uk-UA" dirty="0" smtClean="0"/>
              <a:t>Символічне </a:t>
            </a:r>
            <a:r>
              <a:rPr lang="uk-UA" dirty="0"/>
              <a:t>значення кольорів цього прапора легенда пов'язує з його походженням. Відповідно </a:t>
            </a:r>
            <a:r>
              <a:rPr lang="uk-UA" dirty="0" smtClean="0"/>
              <a:t>до</a:t>
            </a:r>
          </a:p>
          <a:p>
            <a:r>
              <a:rPr lang="uk-UA" dirty="0" smtClean="0"/>
              <a:t>переказу</a:t>
            </a:r>
            <a:r>
              <a:rPr lang="uk-UA" dirty="0"/>
              <a:t>, </a:t>
            </a:r>
            <a:r>
              <a:rPr lang="uk-UA" dirty="0" smtClean="0"/>
              <a:t>один </a:t>
            </a:r>
            <a:r>
              <a:rPr lang="uk-UA" dirty="0"/>
              <a:t>з королів Арагону побажав мати свій прапор. Оглядаючи різні проекти прапорів, він зупинився на </a:t>
            </a:r>
            <a:r>
              <a:rPr lang="uk-UA" dirty="0" smtClean="0"/>
              <a:t>одному з </a:t>
            </a:r>
            <a:r>
              <a:rPr lang="uk-UA" dirty="0"/>
              <a:t>гладким золотим полем. Потім він велів подати келих свіжої крові тварин і, зануривши в нього два пальці, </a:t>
            </a:r>
            <a:r>
              <a:rPr lang="uk-UA" dirty="0" smtClean="0"/>
              <a:t>монарх провів </a:t>
            </a:r>
            <a:r>
              <a:rPr lang="uk-UA" dirty="0"/>
              <a:t>ними по жовтому полотнищу, на якому вийшли дві червоні смуги. </a:t>
            </a:r>
            <a:r>
              <a:rPr lang="uk-UA" dirty="0" smtClean="0"/>
              <a:t>У 1938 </a:t>
            </a:r>
            <a:r>
              <a:rPr lang="uk-UA" dirty="0"/>
              <a:t>році </a:t>
            </a:r>
            <a:r>
              <a:rPr lang="uk-UA" dirty="0" smtClean="0"/>
              <a:t>цей </a:t>
            </a:r>
            <a:r>
              <a:rPr lang="uk-UA" dirty="0"/>
              <a:t>прапор став прапором Іспанії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b="1" dirty="0"/>
              <a:t>Державний герб</a:t>
            </a:r>
            <a:r>
              <a:rPr lang="uk-UA" dirty="0"/>
              <a:t> — являє собою складну </a:t>
            </a:r>
            <a:r>
              <a:rPr lang="uk-UA" dirty="0" err="1"/>
              <a:t>багаточастинну</a:t>
            </a:r>
            <a:r>
              <a:rPr lang="uk-UA" dirty="0"/>
              <a:t> конструкцію, яка включає герби земель, що належали Короні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b="1" dirty="0"/>
              <a:t>Державний </a:t>
            </a:r>
            <a:r>
              <a:rPr lang="uk-UA" b="1" dirty="0" smtClean="0"/>
              <a:t>гімн</a:t>
            </a:r>
            <a:r>
              <a:rPr lang="uk-UA" dirty="0"/>
              <a:t> </a:t>
            </a:r>
            <a:r>
              <a:rPr lang="uk-UA" dirty="0" smtClean="0"/>
              <a:t>— «</a:t>
            </a:r>
            <a:r>
              <a:rPr lang="uk-UA" dirty="0"/>
              <a:t>Королівський марш». </a:t>
            </a:r>
            <a:r>
              <a:rPr lang="uk-UA" dirty="0" smtClean="0"/>
              <a:t>17 липня 1942 року </a:t>
            </a:r>
            <a:r>
              <a:rPr lang="uk-UA" dirty="0"/>
              <a:t>Франко підписав декрет, відповідно до якого «Королівський марш» став </a:t>
            </a:r>
            <a:r>
              <a:rPr lang="uk-UA" dirty="0" smtClean="0"/>
              <a:t>національним гімном </a:t>
            </a:r>
            <a:r>
              <a:rPr lang="uk-UA" dirty="0"/>
              <a:t>країни.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9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290175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Мадрид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72" y="1424066"/>
            <a:ext cx="8610093" cy="5261547"/>
          </a:xfrm>
        </p:spPr>
      </p:pic>
    </p:spTree>
    <p:extLst>
      <p:ext uri="{BB962C8B-B14F-4D97-AF65-F5344CB8AC3E}">
        <p14:creationId xmlns:p14="http://schemas.microsoft.com/office/powerpoint/2010/main" val="340441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295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Грошова одиниця - Євро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8" y="1230042"/>
            <a:ext cx="10664252" cy="5555012"/>
          </a:xfrm>
        </p:spPr>
      </p:pic>
    </p:spTree>
    <p:extLst>
      <p:ext uri="{BB962C8B-B14F-4D97-AF65-F5344CB8AC3E}">
        <p14:creationId xmlns:p14="http://schemas.microsoft.com/office/powerpoint/2010/main" val="20757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303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Географічне положення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5" y="1192197"/>
            <a:ext cx="6383628" cy="5464176"/>
          </a:xfrm>
        </p:spPr>
      </p:pic>
      <p:sp>
        <p:nvSpPr>
          <p:cNvPr id="5" name="TextBox 4"/>
          <p:cNvSpPr txBox="1"/>
          <p:nvPr/>
        </p:nvSpPr>
        <p:spPr>
          <a:xfrm>
            <a:off x="6709893" y="1700013"/>
            <a:ext cx="5155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Іспанія — </a:t>
            </a:r>
            <a:r>
              <a:rPr lang="uk-UA" dirty="0" err="1"/>
              <a:t>південноєвропейська</a:t>
            </a:r>
            <a:r>
              <a:rPr lang="uk-UA" dirty="0"/>
              <a:t> </a:t>
            </a:r>
            <a:r>
              <a:rPr lang="uk-UA" dirty="0" smtClean="0"/>
              <a:t>країна, що </a:t>
            </a:r>
            <a:r>
              <a:rPr lang="uk-UA" dirty="0"/>
              <a:t>займає п'ять шостих Піренейського </a:t>
            </a:r>
            <a:r>
              <a:rPr lang="uk-UA" dirty="0" smtClean="0"/>
              <a:t>півострова</a:t>
            </a:r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За </a:t>
            </a:r>
            <a:r>
              <a:rPr lang="uk-UA" dirty="0"/>
              <a:t>територією Іспанія є четвертою країною в </a:t>
            </a:r>
            <a:r>
              <a:rPr lang="uk-UA" dirty="0" smtClean="0"/>
              <a:t>Європі(після Росії, України та Франції)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Іспанія </a:t>
            </a:r>
            <a:r>
              <a:rPr lang="uk-UA" dirty="0"/>
              <a:t>омивається </a:t>
            </a:r>
            <a:r>
              <a:rPr lang="uk-UA" dirty="0" smtClean="0"/>
              <a:t>Середземним морем</a:t>
            </a:r>
            <a:r>
              <a:rPr lang="uk-UA" dirty="0"/>
              <a:t> і Атлантичним </a:t>
            </a:r>
            <a:r>
              <a:rPr lang="uk-UA" dirty="0" smtClean="0"/>
              <a:t>океаном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 </a:t>
            </a:r>
            <a:r>
              <a:rPr lang="uk-UA" dirty="0"/>
              <a:t>суходолу Іспанія межує з Португалією на заході </a:t>
            </a:r>
            <a:r>
              <a:rPr lang="uk-UA" dirty="0" smtClean="0"/>
              <a:t>(1214</a:t>
            </a:r>
            <a:r>
              <a:rPr lang="uk-UA" dirty="0"/>
              <a:t> км), з Францією — по </a:t>
            </a:r>
            <a:r>
              <a:rPr lang="uk-UA" dirty="0" err="1"/>
              <a:t>гребенях</a:t>
            </a:r>
            <a:r>
              <a:rPr lang="uk-UA" dirty="0"/>
              <a:t> Піренейських гір (623 км), з Андоррою (</a:t>
            </a:r>
            <a:r>
              <a:rPr lang="uk-UA" dirty="0" smtClean="0"/>
              <a:t>64</a:t>
            </a:r>
            <a:r>
              <a:rPr lang="uk-UA" dirty="0"/>
              <a:t> км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79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altLang="uk-UA" b="1" dirty="0" smtClean="0">
                <a:solidFill>
                  <a:srgbClr val="000000"/>
                </a:solidFill>
              </a:rPr>
              <a:t>Рельєф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1442434"/>
            <a:ext cx="11706896" cy="5203065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 smtClean="0">
                <a:solidFill>
                  <a:srgbClr val="0B0080"/>
                </a:solidFill>
                <a:cs typeface="Arial" panose="020B0604020202020204" pitchFamily="34" charset="0"/>
                <a:hlinkClick r:id="rId2"/>
              </a:rPr>
              <a:t>  </a:t>
            </a:r>
            <a:endParaRPr lang="uk-UA" altLang="uk-UA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300" dirty="0"/>
              <a:t>Найвища гора Іспанії — </a:t>
            </a:r>
            <a:r>
              <a:rPr lang="uk-UA" altLang="uk-UA" sz="3300" dirty="0" err="1" smtClean="0"/>
              <a:t>Тейде</a:t>
            </a:r>
            <a:endParaRPr lang="uk-UA" altLang="uk-UA" sz="33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300" dirty="0" smtClean="0"/>
              <a:t>Плоскогір'я</a:t>
            </a:r>
            <a:r>
              <a:rPr lang="uk-UA" altLang="uk-UA" sz="3300" dirty="0"/>
              <a:t> і гори становлять близько 90% її </a:t>
            </a:r>
            <a:r>
              <a:rPr lang="uk-UA" altLang="uk-UA" sz="3300" dirty="0" smtClean="0"/>
              <a:t>території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300" dirty="0" smtClean="0"/>
              <a:t>Піренеї</a:t>
            </a:r>
            <a:r>
              <a:rPr lang="uk-UA" altLang="uk-UA" sz="3300" dirty="0"/>
              <a:t> являють собою кілька паралельних хребтів, що простягаються з заходу на схід на 450 км. Це один із найбільш важкодоступних гірських районів Європи. </a:t>
            </a:r>
            <a:r>
              <a:rPr lang="uk-UA" altLang="uk-UA" sz="3300" dirty="0" smtClean="0"/>
              <a:t>Піренеї</a:t>
            </a:r>
            <a:r>
              <a:rPr lang="uk-UA" altLang="uk-UA" sz="3300" dirty="0" smtClean="0"/>
              <a:t> </a:t>
            </a:r>
            <a:r>
              <a:rPr lang="uk-UA" altLang="uk-UA" sz="3300" dirty="0"/>
              <a:t>розташовані на висоті 1500–2000 м, тому залізниці, що йдуть з Іспанії в інші країни, обходять Піренеї з заходу і </a:t>
            </a:r>
            <a:r>
              <a:rPr lang="uk-UA" altLang="uk-UA" sz="3300" dirty="0" smtClean="0"/>
              <a:t>сходу </a:t>
            </a:r>
            <a:endParaRPr lang="uk-UA" altLang="uk-UA" sz="33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300" dirty="0" smtClean="0"/>
              <a:t>Між </a:t>
            </a:r>
            <a:r>
              <a:rPr lang="uk-UA" altLang="uk-UA" sz="3300" dirty="0"/>
              <a:t>східними Піренеями і Іберійськими горами </a:t>
            </a:r>
            <a:r>
              <a:rPr lang="uk-UA" altLang="uk-UA" sz="3300" dirty="0" smtClean="0"/>
              <a:t>простягаються невисокі</a:t>
            </a:r>
            <a:r>
              <a:rPr lang="uk-UA" altLang="uk-UA" sz="3300" dirty="0"/>
              <a:t> Каталонські </a:t>
            </a:r>
            <a:r>
              <a:rPr lang="uk-UA" altLang="uk-UA" sz="3300" dirty="0" smtClean="0"/>
              <a:t>гори. </a:t>
            </a:r>
            <a:r>
              <a:rPr lang="uk-UA" altLang="uk-UA" sz="3300" dirty="0"/>
              <a:t>Каталонські гори </a:t>
            </a:r>
            <a:r>
              <a:rPr lang="uk-UA" altLang="uk-UA" sz="3300" dirty="0" smtClean="0"/>
              <a:t>слідують </a:t>
            </a:r>
            <a:r>
              <a:rPr lang="uk-UA" altLang="uk-UA" sz="3300" dirty="0"/>
              <a:t>впродовж 400 км майже паралельно берегу </a:t>
            </a:r>
            <a:r>
              <a:rPr lang="uk-UA" altLang="uk-UA" sz="3300" dirty="0" smtClean="0"/>
              <a:t>Середземного Кристалічної </a:t>
            </a:r>
            <a:r>
              <a:rPr lang="uk-UA" altLang="uk-UA" sz="3300" dirty="0"/>
              <a:t>віссю її стали гори Сьєрра-Невади</a:t>
            </a:r>
            <a:r>
              <a:rPr lang="uk-UA" altLang="uk-UA" sz="3300" dirty="0" smtClean="0"/>
              <a:t>. Гора </a:t>
            </a:r>
            <a:r>
              <a:rPr lang="uk-UA" altLang="uk-UA" sz="3300" dirty="0" err="1" smtClean="0"/>
              <a:t>Муласен</a:t>
            </a:r>
            <a:r>
              <a:rPr lang="uk-UA" altLang="uk-UA" sz="3300" dirty="0" smtClean="0"/>
              <a:t>(3478 м) - найвища </a:t>
            </a:r>
            <a:r>
              <a:rPr lang="uk-UA" altLang="uk-UA" sz="3300" dirty="0"/>
              <a:t>точка півострівної </a:t>
            </a:r>
            <a:r>
              <a:rPr lang="uk-UA" altLang="uk-UA" sz="3300" dirty="0" smtClean="0"/>
              <a:t>Іспанії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300" dirty="0" smtClean="0"/>
              <a:t>Найвища </a:t>
            </a:r>
            <a:r>
              <a:rPr lang="uk-UA" altLang="uk-UA" sz="3300" dirty="0"/>
              <a:t>гірська вершина Іспанії знаходиться на острові </a:t>
            </a:r>
            <a:r>
              <a:rPr lang="uk-UA" altLang="uk-UA" sz="3300" dirty="0" err="1"/>
              <a:t>Тенеріфе</a:t>
            </a:r>
            <a:r>
              <a:rPr lang="uk-UA" altLang="uk-UA" sz="3300" dirty="0"/>
              <a:t>(Канарські острови) — це вулкан </a:t>
            </a:r>
            <a:r>
              <a:rPr lang="uk-UA" altLang="uk-UA" sz="3300" dirty="0" err="1"/>
              <a:t>Тейде</a:t>
            </a:r>
            <a:r>
              <a:rPr lang="uk-UA" altLang="uk-UA" sz="3300" dirty="0"/>
              <a:t>, висота якого досягає 3718 </a:t>
            </a:r>
            <a:r>
              <a:rPr lang="uk-UA" altLang="uk-UA" sz="3300" dirty="0" smtClean="0"/>
              <a:t>м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300" dirty="0" smtClean="0"/>
              <a:t>Єдина </a:t>
            </a:r>
            <a:r>
              <a:rPr lang="uk-UA" altLang="uk-UA" sz="3300" dirty="0"/>
              <a:t>велика низовина — </a:t>
            </a:r>
            <a:r>
              <a:rPr lang="uk-UA" altLang="uk-UA" sz="3300" dirty="0" smtClean="0"/>
              <a:t>Андалузька</a:t>
            </a:r>
            <a:endParaRPr lang="uk-UA" sz="33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5313"/>
            <a:ext cx="65" cy="18657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27" name="Picture 3" descr="http://upload.wikimedia.org/wikipedia/commons/thumb/8/83/Teide2007.jpg/250px-Teide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42325525"/>
            <a:ext cx="2381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3/3c/Spain_topo.jpg/250px-Spain_top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42903375"/>
            <a:ext cx="2381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upload.wikimedia.org/wikipedia/commons/thumb/5/58/Spain.png/250px-Spain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43938425"/>
            <a:ext cx="2381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9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445</Words>
  <Application>Microsoft Office PowerPoint</Application>
  <PresentationFormat>Widescreen</PresentationFormat>
  <Paragraphs>86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Тема Office</vt:lpstr>
      <vt:lpstr>PowerPoint Presentation</vt:lpstr>
      <vt:lpstr>Reino de España</vt:lpstr>
      <vt:lpstr>PowerPoint Presentation</vt:lpstr>
      <vt:lpstr>Офіційнійні символи </vt:lpstr>
      <vt:lpstr>PowerPoint Presentation</vt:lpstr>
      <vt:lpstr>Мадрид</vt:lpstr>
      <vt:lpstr>Грошова одиниця - Євро</vt:lpstr>
      <vt:lpstr>Географічне положення</vt:lpstr>
      <vt:lpstr>Рельєф</vt:lpstr>
      <vt:lpstr>PowerPoint Presentation</vt:lpstr>
      <vt:lpstr>PowerPoint Presentation</vt:lpstr>
      <vt:lpstr>Клімат країни</vt:lpstr>
      <vt:lpstr>Водні ресурси</vt:lpstr>
      <vt:lpstr>Водні ресурси</vt:lpstr>
      <vt:lpstr>PowerPoint Presentation</vt:lpstr>
      <vt:lpstr>Рекреаційні ресурси</vt:lpstr>
      <vt:lpstr>Населення</vt:lpstr>
      <vt:lpstr>Природний приріст</vt:lpstr>
      <vt:lpstr>Найбільші міста</vt:lpstr>
      <vt:lpstr>Мадрид – столиця(3,2 млн чол, 607 км²)</vt:lpstr>
      <vt:lpstr> Барселона</vt:lpstr>
      <vt:lpstr>Валенсія</vt:lpstr>
      <vt:lpstr>Сарагоса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Valeriy Kundas</cp:lastModifiedBy>
  <cp:revision>62</cp:revision>
  <dcterms:created xsi:type="dcterms:W3CDTF">2015-01-03T11:43:38Z</dcterms:created>
  <dcterms:modified xsi:type="dcterms:W3CDTF">2015-04-15T13:01:11Z</dcterms:modified>
</cp:coreProperties>
</file>